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Lst>
  <p:sldSz cy="5143500" cx="9144000"/>
  <p:notesSz cx="6858000" cy="9144000"/>
  <p:embeddedFontLst>
    <p:embeddedFont>
      <p:font typeface="Raleway"/>
      <p:regular r:id="rId122"/>
      <p:bold r:id="rId123"/>
      <p:italic r:id="rId124"/>
      <p:boldItalic r:id="rId125"/>
    </p:embeddedFont>
    <p:embeddedFont>
      <p:font typeface="Roboto"/>
      <p:regular r:id="rId126"/>
      <p:bold r:id="rId127"/>
      <p:italic r:id="rId128"/>
      <p:boldItalic r:id="rId129"/>
    </p:embeddedFont>
    <p:embeddedFont>
      <p:font typeface="Roboto Condensed"/>
      <p:regular r:id="rId130"/>
      <p:bold r:id="rId131"/>
      <p:italic r:id="rId132"/>
      <p:boldItalic r:id="rId133"/>
    </p:embeddedFont>
    <p:embeddedFont>
      <p:font typeface="Candara"/>
      <p:regular r:id="rId134"/>
      <p:bold r:id="rId135"/>
      <p:italic r:id="rId136"/>
      <p:boldItalic r:id="rId137"/>
    </p:embeddedFont>
    <p:embeddedFont>
      <p:font typeface="Raleway Medium"/>
      <p:regular r:id="rId138"/>
      <p:bold r:id="rId139"/>
      <p:italic r:id="rId140"/>
      <p:boldItalic r:id="rId1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D818494-4725-4AC3-A197-84483B21A1AE}">
  <a:tblStyle styleId="{8D818494-4725-4AC3-A197-84483B21A1A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F8621C6-4E6B-408B-878C-F165F1059383}" styleName="Table_1">
    <a:wholeTbl>
      <a:tcTxStyle b="off" i="off">
        <a:font>
          <a:latin typeface="Calibri"/>
          <a:ea typeface="Calibri"/>
          <a:cs typeface="Calibri"/>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Roboto-boldItalic.fntdata"/><Relationship Id="rId128" Type="http://schemas.openxmlformats.org/officeDocument/2006/relationships/font" Target="fonts/Roboto-italic.fntdata"/><Relationship Id="rId127" Type="http://schemas.openxmlformats.org/officeDocument/2006/relationships/font" Target="fonts/Roboto-bold.fntdata"/><Relationship Id="rId126" Type="http://schemas.openxmlformats.org/officeDocument/2006/relationships/font" Target="fonts/Roboto-regular.fntdata"/><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Raleway-boldItalic.fntdata"/><Relationship Id="rId29" Type="http://schemas.openxmlformats.org/officeDocument/2006/relationships/slide" Target="slides/slide23.xml"/><Relationship Id="rId124" Type="http://schemas.openxmlformats.org/officeDocument/2006/relationships/font" Target="fonts/Raleway-italic.fntdata"/><Relationship Id="rId123" Type="http://schemas.openxmlformats.org/officeDocument/2006/relationships/font" Target="fonts/Raleway-bold.fntdata"/><Relationship Id="rId122" Type="http://schemas.openxmlformats.org/officeDocument/2006/relationships/font" Target="fonts/Raleway-regular.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41" Type="http://schemas.openxmlformats.org/officeDocument/2006/relationships/font" Target="fonts/RalewayMedium-boldItalic.fntdata"/><Relationship Id="rId140" Type="http://schemas.openxmlformats.org/officeDocument/2006/relationships/font" Target="fonts/RalewayMedium-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font" Target="fonts/RalewayMedium-bold.fntdata"/><Relationship Id="rId138" Type="http://schemas.openxmlformats.org/officeDocument/2006/relationships/font" Target="fonts/RalewayMedium-regular.fntdata"/><Relationship Id="rId137" Type="http://schemas.openxmlformats.org/officeDocument/2006/relationships/font" Target="fonts/Candara-boldItalic.fntdata"/><Relationship Id="rId132" Type="http://schemas.openxmlformats.org/officeDocument/2006/relationships/font" Target="fonts/RobotoCondensed-italic.fntdata"/><Relationship Id="rId131" Type="http://schemas.openxmlformats.org/officeDocument/2006/relationships/font" Target="fonts/RobotoCondensed-bold.fntdata"/><Relationship Id="rId130" Type="http://schemas.openxmlformats.org/officeDocument/2006/relationships/font" Target="fonts/RobotoCondensed-regular.fntdata"/><Relationship Id="rId136" Type="http://schemas.openxmlformats.org/officeDocument/2006/relationships/font" Target="fonts/Candara-italic.fntdata"/><Relationship Id="rId135" Type="http://schemas.openxmlformats.org/officeDocument/2006/relationships/font" Target="fonts/Candara-bold.fntdata"/><Relationship Id="rId134" Type="http://schemas.openxmlformats.org/officeDocument/2006/relationships/font" Target="fonts/Candara-regular.fntdata"/><Relationship Id="rId133" Type="http://schemas.openxmlformats.org/officeDocument/2006/relationships/font" Target="fonts/RobotoCondensed-bold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narkdreams.com/personal/poems/explorer.html" TargetMode="Externa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llpoetry.com/poem/8538893-Invitation-by-Shel-Silverstein" TargetMode="Externa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aQ52LUXynsU" TargetMode="Externa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vxFnyz82NucB57Wrvf2sC02WYzYenDr6NHCUuTVopU/copy" TargetMode="Externa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qbnrD9_eXkYAl-WxbBVkBGbVR2QRFFvxCjEePo5nrJg/copy"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qbnrD9_eXkYAl-WxbBVkBGbVR2QRFFvxCjEePo5nrJg/copy"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qbnrD9_eXkYAl-WxbBVkBGbVR2QRFFvxCjEePo5nrJg/copy"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vxFnyz82NucB57Wrvf2sC02WYzYenDr6NHCUuTVopU/copy"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r7pbBb-eUR9oYRTfROTXHCuykZUxDelu-aEpO--ePAc/copy"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r7pbBb-eUR9oYRTfROTXHCuykZUxDelu-aEpO--ePAc/copy"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r7pbBb-eUR9oYRTfROTXHCuykZUxDelu-aEpO--ePAc/copy"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r7pbBb-eUR9oYRTfROTXHCuykZUxDelu-aEpO--ePAc/copy"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vxFnyz82NucB57Wrvf2sC02WYzYenDr6NHCUuTVopU/copy"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uCZdTMvJB6jEDAzjt7E4aFgBOuNzoSncNeL_R0-YP70/edit?usp=sharing"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uCZdTMvJB6jEDAzjt7E4aFgBOuNzoSncNeL_R0-YP70/copy"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KafLnv9GLdbwdvP0FmpJpBd7hYUDrZqM0PIyYYVKDeg/copy"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uCZdTMvJB6jEDAzjt7E4aFgBOuNzoSncNeL_R0-YP70/copy"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uCZdTMvJB6jEDAzjt7E4aFgBOuNzoSncNeL_R0-YP70/copy"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vxFnyz82NucB57Wrvf2sC02WYzYenDr6NHCUuTVopU/copy"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doDlAiXoDvIj2e8ovZGXDzdjNQhGUk65riHNH8QWwo/copy"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doDlAiXoDvIj2e8ovZGXDzdjNQhGUk65riHNH8QWwo/copy"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KafLnv9GLdbwdvP0FmpJpBd7hYUDrZqM0PIyYYVKDeg/copy"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_ThMhQRsz-_eB91XKaNPrVCPRzbR_LuRmSCLcj2ckFs/copy"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doDlAiXoDvIj2e8ovZGXDzdjNQhGUk65riHNH8QWwo/copy"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vxFnyz82NucB57Wrvf2sC02WYzYenDr6NHCUuTVopU/copy"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vPTodg3Cx_HkH5lLBKcDcAJy7VbhxOdcVEnhpxTClo/copy"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KafLnv9GLdbwdvP0FmpJpBd7hYUDrZqM0PIyYYVKDeg/copy"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vxFnyz82NucB57Wrvf2sC02WYzYenDr6NHCUuTVopU/copy"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_3zbMLJY3iNRgQSEDmiZ9sdn8-NI9091GU-KGkfapVM/copy" TargetMode="Externa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KafLnv9GLdbwdvP0FmpJpBd7hYUDrZqM0PIyYYVKDeg/copy"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_3zbMLJY3iNRgQSEDmiZ9sdn8-NI9091GU-KGkfapVM/edit?usp=sharing" TargetMode="Externa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vxFnyz82NucB57Wrvf2sC02WYzYenDr6NHCUuTVopU/copy" TargetMode="Externa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nKSjUee3hE-i17ml5a7UGOxXalVaGbsYtLlDLMtkj8E/edit?usp=sharing" TargetMode="Externa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c5d07e80fc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c5d07e80fc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lesson plans were designed for you, the instructor. The poems purposely introduce poetry through many peer-level authors to help inspire students to write poetry. It is a seven-day lesson plan with the goal in mind of all students producing poems they can enter into a school-wide poetry contest (of which the winner will be submitted to the BreakFree Poetry Contest). The due date for the BreakFree contest is at the end of April (check website for date), but we suggest teaching this unit as soon as possible to give students time to focus on the poem(s) they want to submit.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c5d07e80fc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c5d07e80fc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1. </a:t>
            </a:r>
            <a:r>
              <a:rPr b="1" lang="en" sz="1200">
                <a:solidFill>
                  <a:schemeClr val="dk1"/>
                </a:solidFill>
                <a:latin typeface="Calibri"/>
                <a:ea typeface="Calibri"/>
                <a:cs typeface="Calibri"/>
                <a:sym typeface="Calibri"/>
              </a:rPr>
              <a:t>Tell</a:t>
            </a:r>
            <a:r>
              <a:rPr lang="en" sz="1200">
                <a:solidFill>
                  <a:schemeClr val="dk1"/>
                </a:solidFill>
                <a:latin typeface="Calibri"/>
                <a:ea typeface="Calibri"/>
                <a:cs typeface="Calibri"/>
                <a:sym typeface="Calibri"/>
              </a:rPr>
              <a:t> students they will be watching a performance by our focus poet. Remind them to consider our theme of ‘shapeshift’ as they listen to the performance.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2. </a:t>
            </a:r>
            <a:r>
              <a:rPr b="1" lang="en" sz="1200">
                <a:solidFill>
                  <a:schemeClr val="dk1"/>
                </a:solidFill>
                <a:latin typeface="Calibri"/>
                <a:ea typeface="Calibri"/>
                <a:cs typeface="Calibri"/>
                <a:sym typeface="Calibri"/>
              </a:rPr>
              <a:t>Watch</a:t>
            </a:r>
            <a:r>
              <a:rPr lang="en" sz="1200">
                <a:solidFill>
                  <a:schemeClr val="dk1"/>
                </a:solidFill>
                <a:latin typeface="Calibri"/>
                <a:ea typeface="Calibri"/>
                <a:cs typeface="Calibri"/>
                <a:sym typeface="Calibri"/>
              </a:rPr>
              <a:t> the video and ask students to reflect on the questions.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5a22ff6ec5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25a22ff6ec5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a:t>https://medium.com/@rolando.ochoa/ode-on-self-discovery-ad11b465c503</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25a22ff6ec5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6" name="Google Shape;1186;g25a22ff6ec5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a:t>https://poemanalysis.com/helen-hunt-jackson/outward-bound-by-helen-hunt-jackson/</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2ff96c95c23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5" name="Google Shape;1195;g2ff96c95c23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a:t>https://www.poetryfoundation.org/poems/44272/the-road-not-taken</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25ae85accc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5" name="Google Shape;1205;g25ae85accc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2ff96c95c23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2ff96c95c2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https://medium.com/dancing-elephants-press/step-into-the-unknown-a-poem-7c177d8ac884</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25a22ff6ec5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5" name="Google Shape;1225;g25a22ff6ec5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a:t>https://www.poetryfoundation.org/poems/45473/a-noiseless-patient-spider</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25a22ff6ec5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25a22ff6ec5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a:t>
            </a:r>
            <a:r>
              <a:rPr lang="en" u="sng">
                <a:solidFill>
                  <a:schemeClr val="hlink"/>
                </a:solidFill>
                <a:hlinkClick r:id="rId2"/>
              </a:rPr>
              <a:t>http://www.snarkdreams.com/personal/poems/explorer.html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Notes on this poem: Gwendolyn Brooks' poem "The Explorer" is about a speaker who embarks on a personal journey to explore unknown territory, both literal and metaphorical. The speaker navigates an unfamiliar landscape, encountering obstacles and moments of uncertainty. As the poem progresses, it becomes clear that the exploration is not just physical but also an internal, reflective search for identity, purpose, and meaning. Brooks uses vivid imagery and a sense of mystery to convey the challenges and rewards of venturing into the unknown, both in the outer world and within oneself.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Explorer," the sense of venturing into the unknown and overcoming challenges can be seen as a metaphor for the struggles faced by Black individuals in their pursuit of equality and justice. The poem's exploration of personal and societal obstacles resonates with the broader themes of resilience and discovery that are central to the Black experience during the Civil Rights era.</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25a22ff6ec5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5" name="Google Shape;1245;g25a22ff6ec5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u="sng">
                <a:solidFill>
                  <a:schemeClr val="hlink"/>
                </a:solidFill>
                <a:hlinkClick r:id="rId2"/>
              </a:rPr>
              <a:t>https://allpoetry.com/poem/8538893-Invitation-by-Shel-Silverstein</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c6cf226d7b_0_9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6" name="Google Shape;1256;gc6cf226d7b_0_9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to teachers: the following slides are to use when you carry-out the end-of-unit poetry cafe or recital. We recommend having several days of poetry workshops for students to write and revise their poems as well as practice delivering it.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c6cf226d7b_0_9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6" name="Google Shape;1266;gc6cf226d7b_0_9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1. </a:t>
            </a:r>
            <a:r>
              <a:rPr b="1" lang="en" sz="1200">
                <a:solidFill>
                  <a:schemeClr val="dk1"/>
                </a:solidFill>
                <a:latin typeface="Roboto"/>
                <a:ea typeface="Roboto"/>
                <a:cs typeface="Roboto"/>
                <a:sym typeface="Roboto"/>
              </a:rPr>
              <a:t>Explain</a:t>
            </a:r>
            <a:r>
              <a:rPr lang="en" sz="1200">
                <a:solidFill>
                  <a:schemeClr val="dk1"/>
                </a:solidFill>
                <a:latin typeface="Roboto"/>
                <a:ea typeface="Roboto"/>
                <a:cs typeface="Roboto"/>
                <a:sym typeface="Roboto"/>
              </a:rPr>
              <a:t> to students that they will be performing their poems today.  It’s normal to feel nervous or anxious before a performance, but encourage your students to find their center.  Have them </a:t>
            </a:r>
            <a:r>
              <a:rPr b="1" lang="en" sz="1200">
                <a:solidFill>
                  <a:schemeClr val="dk1"/>
                </a:solidFill>
                <a:latin typeface="Roboto"/>
                <a:ea typeface="Roboto"/>
                <a:cs typeface="Roboto"/>
                <a:sym typeface="Roboto"/>
              </a:rPr>
              <a:t>watch the video</a:t>
            </a:r>
            <a:r>
              <a:rPr lang="en" sz="1200">
                <a:solidFill>
                  <a:schemeClr val="dk1"/>
                </a:solidFill>
                <a:latin typeface="Roboto"/>
                <a:ea typeface="Roboto"/>
                <a:cs typeface="Roboto"/>
                <a:sym typeface="Roboto"/>
              </a:rPr>
              <a:t> and listen to Poet Jimmy Santiago Baca as he speaks about desire and overcoming fears to accomplish something.</a:t>
            </a:r>
            <a:endParaRPr>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6bc04948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6bc04948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1.  </a:t>
            </a:r>
            <a:r>
              <a:rPr b="1" lang="en" sz="1200">
                <a:solidFill>
                  <a:schemeClr val="dk1"/>
                </a:solidFill>
                <a:latin typeface="Calibri"/>
                <a:ea typeface="Calibri"/>
                <a:cs typeface="Calibri"/>
                <a:sym typeface="Calibri"/>
              </a:rPr>
              <a:t>Share </a:t>
            </a:r>
            <a:r>
              <a:rPr lang="en" sz="1200">
                <a:solidFill>
                  <a:schemeClr val="dk1"/>
                </a:solidFill>
                <a:latin typeface="Calibri"/>
                <a:ea typeface="Calibri"/>
                <a:cs typeface="Calibri"/>
                <a:sym typeface="Calibri"/>
              </a:rPr>
              <a:t> the message from Standingbear</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Video also available on Youtube here:</a:t>
            </a:r>
            <a:r>
              <a:rPr lang="en" sz="1200" u="sng">
                <a:solidFill>
                  <a:schemeClr val="hlink"/>
                </a:solidFill>
                <a:latin typeface="Calibri"/>
                <a:ea typeface="Calibri"/>
                <a:cs typeface="Calibri"/>
                <a:sym typeface="Calibri"/>
                <a:hlinkClick r:id="rId2"/>
              </a:rPr>
              <a:t>U</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c6cf226d7b_0_9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7" name="Google Shape;1277;gc6cf226d7b_0_9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c6cf226d7b_0_9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c6cf226d7b_0_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gc6cf226d7b_0_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6" name="Google Shape;1296;gc6cf226d7b_0_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c6cf226d7b_0_10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6" name="Google Shape;1306;gc6cf226d7b_0_10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1. As a class, you can have students offer feedback to the performing poet.  Use these questions as a guide for offering feedback and providing a review of the poem and performance.  Alternatively, you can ask students to write their responses to the questions and submit their reviews to be shared with poets at a later time.  You can choose to conduct these reviews together, at the end of all performances, or after each one, individually.</a:t>
            </a:r>
            <a:endParaRPr>
              <a:latin typeface="Roboto"/>
              <a:ea typeface="Roboto"/>
              <a:cs typeface="Roboto"/>
              <a:sym typeface="Roboto"/>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c6cf226d7b_0_1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5" name="Google Shape;1315;gc6cf226d7b_0_1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1. Ask students to complete their </a:t>
            </a:r>
            <a:r>
              <a:rPr lang="en" sz="1200" u="sng">
                <a:solidFill>
                  <a:schemeClr val="hlink"/>
                </a:solidFill>
                <a:latin typeface="Roboto"/>
                <a:ea typeface="Roboto"/>
                <a:cs typeface="Roboto"/>
                <a:sym typeface="Roboto"/>
                <a:hlinkClick r:id="rId2"/>
              </a:rPr>
              <a:t>Daily Learning Log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c731db5d99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5" name="Google Shape;1325;gc731db5d99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5ae85accc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5ae85accc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1</a:t>
            </a:r>
            <a:r>
              <a:rPr lang="en" sz="1200">
                <a:solidFill>
                  <a:schemeClr val="dk1"/>
                </a:solidFill>
                <a:latin typeface="Calibri"/>
                <a:ea typeface="Calibri"/>
                <a:cs typeface="Calibri"/>
                <a:sym typeface="Calibri"/>
              </a:rPr>
              <a:t>. </a:t>
            </a:r>
            <a:r>
              <a:rPr b="1" lang="en" sz="1200">
                <a:solidFill>
                  <a:schemeClr val="dk1"/>
                </a:solidFill>
                <a:latin typeface="Calibri"/>
                <a:ea typeface="Calibri"/>
                <a:cs typeface="Calibri"/>
                <a:sym typeface="Calibri"/>
              </a:rPr>
              <a:t>Read</a:t>
            </a:r>
            <a:r>
              <a:rPr lang="en" sz="1200">
                <a:solidFill>
                  <a:schemeClr val="dk1"/>
                </a:solidFill>
                <a:latin typeface="Calibri"/>
                <a:ea typeface="Calibri"/>
                <a:cs typeface="Calibri"/>
                <a:sym typeface="Calibri"/>
              </a:rPr>
              <a:t> the excerpt from the poem they watched in the previous video and ask students to reflect on the questions.</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2. You can provide students with a written copy of the poem, located in </a:t>
            </a:r>
            <a:r>
              <a:rPr lang="en" sz="1200" u="sng">
                <a:solidFill>
                  <a:srgbClr val="0000FF"/>
                </a:solidFill>
                <a:latin typeface="Calibri"/>
                <a:ea typeface="Calibri"/>
                <a:cs typeface="Calibri"/>
                <a:sym typeface="Calibri"/>
                <a:hlinkClick r:id="rId2">
                  <a:extLst>
                    <a:ext uri="{A12FA001-AC4F-418D-AE19-62706E023703}">
                      <ahyp:hlinkClr val="tx"/>
                    </a:ext>
                  </a:extLst>
                </a:hlinkClick>
              </a:rPr>
              <a:t>Day 1 handouts</a:t>
            </a: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None/>
            </a:pPr>
            <a:r>
              <a:t/>
            </a:r>
            <a:endParaRPr sz="120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c5d07e80fc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c5d07e80fc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c5d07e80fc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c5d07e80fc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Roboto"/>
                <a:ea typeface="Roboto"/>
                <a:cs typeface="Roboto"/>
                <a:sym typeface="Roboto"/>
              </a:rPr>
              <a:t>1. </a:t>
            </a:r>
            <a:r>
              <a:rPr b="1" lang="en" sz="1200">
                <a:solidFill>
                  <a:schemeClr val="dk1"/>
                </a:solidFill>
                <a:latin typeface="Roboto"/>
                <a:ea typeface="Roboto"/>
                <a:cs typeface="Roboto"/>
                <a:sym typeface="Roboto"/>
              </a:rPr>
              <a:t>Explain</a:t>
            </a:r>
            <a:r>
              <a:rPr lang="en" sz="1200">
                <a:solidFill>
                  <a:schemeClr val="dk1"/>
                </a:solidFill>
                <a:latin typeface="Roboto"/>
                <a:ea typeface="Roboto"/>
                <a:cs typeface="Roboto"/>
                <a:sym typeface="Roboto"/>
              </a:rPr>
              <a:t> the literature circle activity to students and go over the steps they will take in their groups to complete the task.</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400"/>
              <a:buFont typeface="Arial"/>
              <a:buNone/>
            </a:pPr>
            <a:r>
              <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400"/>
              <a:buFont typeface="Arial"/>
              <a:buNone/>
            </a:pPr>
            <a:r>
              <a:rPr lang="en" sz="1200">
                <a:solidFill>
                  <a:schemeClr val="dk1"/>
                </a:solidFill>
                <a:latin typeface="Roboto"/>
                <a:ea typeface="Roboto"/>
                <a:cs typeface="Roboto"/>
                <a:sym typeface="Roboto"/>
              </a:rPr>
              <a:t>2. </a:t>
            </a:r>
            <a:r>
              <a:rPr b="1" lang="en" sz="1200">
                <a:solidFill>
                  <a:schemeClr val="dk1"/>
                </a:solidFill>
                <a:latin typeface="Roboto"/>
                <a:ea typeface="Roboto"/>
                <a:cs typeface="Roboto"/>
                <a:sym typeface="Roboto"/>
              </a:rPr>
              <a:t>Break students up into their groups</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c5d07e80fc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c5d07e80fc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1. With students divided and seated in their groups, </a:t>
            </a:r>
            <a:r>
              <a:rPr b="1" lang="en" sz="1200">
                <a:solidFill>
                  <a:schemeClr val="dk1"/>
                </a:solidFill>
                <a:latin typeface="Roboto"/>
                <a:ea typeface="Roboto"/>
                <a:cs typeface="Roboto"/>
                <a:sym typeface="Roboto"/>
              </a:rPr>
              <a:t>have each group member choose the role</a:t>
            </a:r>
            <a:r>
              <a:rPr lang="en" sz="1200">
                <a:solidFill>
                  <a:schemeClr val="dk1"/>
                </a:solidFill>
                <a:latin typeface="Roboto"/>
                <a:ea typeface="Roboto"/>
                <a:cs typeface="Roboto"/>
                <a:sym typeface="Roboto"/>
              </a:rPr>
              <a:t> they want to play.  If a group does not have 4 members, some students may need to take on more than one role.</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2. </a:t>
            </a:r>
            <a:r>
              <a:rPr b="1" lang="en" sz="1200">
                <a:solidFill>
                  <a:schemeClr val="dk1"/>
                </a:solidFill>
                <a:latin typeface="Roboto"/>
                <a:ea typeface="Roboto"/>
                <a:cs typeface="Roboto"/>
                <a:sym typeface="Roboto"/>
              </a:rPr>
              <a:t>Distribute</a:t>
            </a:r>
            <a:r>
              <a:rPr lang="en" sz="1200">
                <a:solidFill>
                  <a:schemeClr val="dk1"/>
                </a:solidFill>
                <a:latin typeface="Roboto"/>
                <a:ea typeface="Roboto"/>
                <a:cs typeface="Roboto"/>
                <a:sym typeface="Roboto"/>
              </a:rPr>
              <a:t> the Poems and </a:t>
            </a:r>
            <a:r>
              <a:rPr lang="en" sz="1200" u="sng">
                <a:solidFill>
                  <a:srgbClr val="0000FF"/>
                </a:solidFill>
                <a:latin typeface="Roboto"/>
                <a:ea typeface="Roboto"/>
                <a:cs typeface="Roboto"/>
                <a:sym typeface="Roboto"/>
                <a:hlinkClick r:id="rId2">
                  <a:extLst>
                    <a:ext uri="{A12FA001-AC4F-418D-AE19-62706E023703}">
                      <ahyp:hlinkClr val="tx"/>
                    </a:ext>
                  </a:extLst>
                </a:hlinkClick>
              </a:rPr>
              <a:t>handouts</a:t>
            </a:r>
            <a:r>
              <a:rPr lang="en" sz="1200">
                <a:solidFill>
                  <a:schemeClr val="dk1"/>
                </a:solidFill>
                <a:latin typeface="Roboto"/>
                <a:ea typeface="Roboto"/>
                <a:cs typeface="Roboto"/>
                <a:sym typeface="Roboto"/>
              </a:rPr>
              <a:t> to each group. Note: Only one handout per group is necessary.</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c5d07e80fc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c5d07e80fc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c5d07e80fc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c5d07e80fc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1. Teachers can leave this slide up while groups work to complete their literature circle task as a reminder of their roles within their group. You may also provide copies to students (located in </a:t>
            </a:r>
            <a:r>
              <a:rPr lang="en" sz="1200" u="sng">
                <a:solidFill>
                  <a:schemeClr val="hlink"/>
                </a:solidFill>
                <a:latin typeface="Roboto"/>
                <a:ea typeface="Roboto"/>
                <a:cs typeface="Roboto"/>
                <a:sym typeface="Roboto"/>
                <a:hlinkClick r:id="rId2"/>
              </a:rPr>
              <a:t>Lesson 1 handouts</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200">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2. Teacher can rotate amongst groups to offer individualized support and facilitate the task</a:t>
            </a:r>
            <a:endParaRPr>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c5d07e80fc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c5d07e80fc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1. Ask students to complete their literature circle group sheet and submit it before leaving class</a:t>
            </a:r>
            <a:endParaRPr sz="1200">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2. Ask students to complete their </a:t>
            </a:r>
            <a:r>
              <a:rPr lang="en" sz="1200" u="sng">
                <a:solidFill>
                  <a:schemeClr val="hlink"/>
                </a:solidFill>
                <a:latin typeface="Roboto"/>
                <a:ea typeface="Roboto"/>
                <a:cs typeface="Roboto"/>
                <a:sym typeface="Roboto"/>
                <a:hlinkClick r:id="rId2"/>
              </a:rPr>
              <a:t>Daily Learning Log</a:t>
            </a:r>
            <a:endParaRPr sz="1200">
              <a:solidFill>
                <a:schemeClr val="dk1"/>
              </a:solidFill>
              <a:latin typeface="Roboto"/>
              <a:ea typeface="Roboto"/>
              <a:cs typeface="Roboto"/>
              <a:sym typeface="Robo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c5d07e80fc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c5d07e80fc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25000"/>
              </a:lnSpc>
              <a:spcBef>
                <a:spcPts val="0"/>
              </a:spcBef>
              <a:spcAft>
                <a:spcPts val="0"/>
              </a:spcAft>
              <a:buClr>
                <a:srgbClr val="222222"/>
              </a:buClr>
              <a:buSzPts val="1100"/>
              <a:buFont typeface="Roboto"/>
              <a:buChar char="●"/>
            </a:pPr>
            <a:r>
              <a:rPr lang="en">
                <a:solidFill>
                  <a:srgbClr val="222222"/>
                </a:solidFill>
                <a:latin typeface="Roboto"/>
                <a:ea typeface="Roboto"/>
                <a:cs typeface="Roboto"/>
                <a:sym typeface="Roboto"/>
              </a:rPr>
              <a:t>Today’s class will focus on similes and metaphors.  A simile is a form of comparison that uses like or as. The author generally uses this comparison to create a mental picture for the reader or to exaggerate a certain trait</a:t>
            </a:r>
            <a:endParaRPr>
              <a:solidFill>
                <a:srgbClr val="222222"/>
              </a:solidFill>
              <a:latin typeface="Roboto"/>
              <a:ea typeface="Roboto"/>
              <a:cs typeface="Roboto"/>
              <a:sym typeface="Roboto"/>
            </a:endParaRPr>
          </a:p>
          <a:p>
            <a:pPr indent="-298450" lvl="0" marL="457200" rtl="0" algn="l">
              <a:lnSpc>
                <a:spcPct val="125000"/>
              </a:lnSpc>
              <a:spcBef>
                <a:spcPts val="0"/>
              </a:spcBef>
              <a:spcAft>
                <a:spcPts val="0"/>
              </a:spcAft>
              <a:buClr>
                <a:srgbClr val="222222"/>
              </a:buClr>
              <a:buSzPts val="1100"/>
              <a:buFont typeface="Roboto"/>
              <a:buChar char="●"/>
            </a:pPr>
            <a:r>
              <a:rPr lang="en">
                <a:solidFill>
                  <a:srgbClr val="222222"/>
                </a:solidFill>
                <a:latin typeface="Roboto"/>
                <a:ea typeface="Roboto"/>
                <a:cs typeface="Roboto"/>
                <a:sym typeface="Roboto"/>
              </a:rPr>
              <a:t>A metaphor is a form of comparison that calls on a thing by the name of another. Similar to the simile, by calling one thing another the author is highlighting a specific trait</a:t>
            </a:r>
            <a:endParaRPr>
              <a:solidFill>
                <a:srgbClr val="222222"/>
              </a:solidFill>
              <a:latin typeface="Roboto"/>
              <a:ea typeface="Roboto"/>
              <a:cs typeface="Roboto"/>
              <a:sym typeface="Roboto"/>
            </a:endParaRPr>
          </a:p>
          <a:p>
            <a:pPr indent="-298450" lvl="0" marL="457200" rtl="0" algn="l">
              <a:lnSpc>
                <a:spcPct val="125000"/>
              </a:lnSpc>
              <a:spcBef>
                <a:spcPts val="0"/>
              </a:spcBef>
              <a:spcAft>
                <a:spcPts val="0"/>
              </a:spcAft>
              <a:buClr>
                <a:srgbClr val="222222"/>
              </a:buClr>
              <a:buSzPts val="1100"/>
              <a:buFont typeface="Roboto"/>
              <a:buChar char="●"/>
            </a:pPr>
            <a:r>
              <a:rPr lang="en">
                <a:solidFill>
                  <a:srgbClr val="222222"/>
                </a:solidFill>
                <a:latin typeface="Roboto"/>
                <a:ea typeface="Roboto"/>
                <a:cs typeface="Roboto"/>
                <a:sym typeface="Roboto"/>
              </a:rPr>
              <a:t>In order to understand a poem, you can’t only know how to identify a simile or a metaphor. Good readers also know how to analyze them. Good readers ask themselves, “Why is this significant?” “What is the author trying to say?”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c5d07e80fc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c5d07e80fc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25000"/>
              </a:lnSpc>
              <a:spcBef>
                <a:spcPts val="0"/>
              </a:spcBef>
              <a:spcAft>
                <a:spcPts val="0"/>
              </a:spcAft>
              <a:buClr>
                <a:srgbClr val="222222"/>
              </a:buClr>
              <a:buSzPts val="1100"/>
              <a:buFont typeface="Roboto"/>
              <a:buChar char="●"/>
            </a:pPr>
            <a:r>
              <a:rPr lang="en">
                <a:solidFill>
                  <a:srgbClr val="222222"/>
                </a:solidFill>
                <a:latin typeface="Roboto"/>
                <a:ea typeface="Roboto"/>
                <a:cs typeface="Roboto"/>
                <a:sym typeface="Roboto"/>
              </a:rPr>
              <a:t>Today is the first day of the poetry unit where we will be learning about the genre of writing called poetry</a:t>
            </a:r>
            <a:endParaRPr>
              <a:solidFill>
                <a:srgbClr val="222222"/>
              </a:solidFill>
              <a:latin typeface="Roboto"/>
              <a:ea typeface="Roboto"/>
              <a:cs typeface="Roboto"/>
              <a:sym typeface="Roboto"/>
            </a:endParaRPr>
          </a:p>
          <a:p>
            <a:pPr indent="-298450" lvl="0" marL="457200" rtl="0" algn="l">
              <a:lnSpc>
                <a:spcPct val="125000"/>
              </a:lnSpc>
              <a:spcBef>
                <a:spcPts val="0"/>
              </a:spcBef>
              <a:spcAft>
                <a:spcPts val="0"/>
              </a:spcAft>
              <a:buClr>
                <a:srgbClr val="222222"/>
              </a:buClr>
              <a:buSzPts val="1100"/>
              <a:buFont typeface="Roboto"/>
              <a:buChar char="●"/>
            </a:pPr>
            <a:r>
              <a:rPr lang="en">
                <a:solidFill>
                  <a:srgbClr val="222222"/>
                </a:solidFill>
                <a:latin typeface="Roboto"/>
                <a:ea typeface="Roboto"/>
                <a:cs typeface="Roboto"/>
                <a:sym typeface="Roboto"/>
              </a:rPr>
              <a:t>We will begin by introducing expectations of this unit: what we will be reading, what our focus will be, what our end goals are</a:t>
            </a:r>
            <a:endParaRPr>
              <a:solidFill>
                <a:srgbClr val="222222"/>
              </a:solidFill>
              <a:latin typeface="Roboto"/>
              <a:ea typeface="Roboto"/>
              <a:cs typeface="Roboto"/>
              <a:sym typeface="Roboto"/>
            </a:endParaRPr>
          </a:p>
          <a:p>
            <a:pPr indent="-298450" lvl="0" marL="457200" rtl="0" algn="l">
              <a:lnSpc>
                <a:spcPct val="125000"/>
              </a:lnSpc>
              <a:spcBef>
                <a:spcPts val="0"/>
              </a:spcBef>
              <a:spcAft>
                <a:spcPts val="0"/>
              </a:spcAft>
              <a:buClr>
                <a:srgbClr val="222222"/>
              </a:buClr>
              <a:buSzPts val="1100"/>
              <a:buFont typeface="Roboto"/>
              <a:buChar char="●"/>
            </a:pPr>
            <a:r>
              <a:rPr lang="en">
                <a:solidFill>
                  <a:srgbClr val="222222"/>
                </a:solidFill>
                <a:latin typeface="Roboto"/>
                <a:ea typeface="Roboto"/>
                <a:cs typeface="Roboto"/>
                <a:sym typeface="Roboto"/>
              </a:rPr>
              <a:t>As an entry point into the unit, we will break into small groups and participate in literature circles</a:t>
            </a:r>
            <a:endParaRPr>
              <a:solidFill>
                <a:srgbClr val="222222"/>
              </a:solidFill>
              <a:latin typeface="Roboto"/>
              <a:ea typeface="Roboto"/>
              <a:cs typeface="Roboto"/>
              <a:sym typeface="Roboto"/>
            </a:endParaRPr>
          </a:p>
          <a:p>
            <a:pPr indent="-298450" lvl="0" marL="457200" rtl="0" algn="l">
              <a:lnSpc>
                <a:spcPct val="125000"/>
              </a:lnSpc>
              <a:spcBef>
                <a:spcPts val="0"/>
              </a:spcBef>
              <a:spcAft>
                <a:spcPts val="0"/>
              </a:spcAft>
              <a:buClr>
                <a:srgbClr val="222222"/>
              </a:buClr>
              <a:buSzPts val="1100"/>
              <a:buFont typeface="Roboto"/>
              <a:buChar char="●"/>
            </a:pPr>
            <a:r>
              <a:rPr lang="en">
                <a:solidFill>
                  <a:srgbClr val="222222"/>
                </a:solidFill>
                <a:latin typeface="Roboto"/>
                <a:ea typeface="Roboto"/>
                <a:cs typeface="Roboto"/>
                <a:sym typeface="Roboto"/>
              </a:rPr>
              <a:t>In literature circles, students will work in groups where they each have an assigned role.  As a group, students will complete the handout, which guides them in analyzing why poems are written and the many techniques that can be used in poetry</a:t>
            </a:r>
            <a:endParaRPr>
              <a:solidFill>
                <a:srgbClr val="222222"/>
              </a:solidFill>
              <a:latin typeface="Roboto"/>
              <a:ea typeface="Roboto"/>
              <a:cs typeface="Roboto"/>
              <a:sym typeface="Roboto"/>
            </a:endParaRPr>
          </a:p>
          <a:p>
            <a:pPr indent="-298450" lvl="0" marL="457200" rtl="0" algn="l">
              <a:lnSpc>
                <a:spcPct val="125000"/>
              </a:lnSpc>
              <a:spcBef>
                <a:spcPts val="0"/>
              </a:spcBef>
              <a:spcAft>
                <a:spcPts val="0"/>
              </a:spcAft>
              <a:buClr>
                <a:srgbClr val="222222"/>
              </a:buClr>
              <a:buSzPts val="1100"/>
              <a:buFont typeface="Roboto"/>
              <a:buChar char="●"/>
            </a:pPr>
            <a:r>
              <a:rPr lang="en">
                <a:solidFill>
                  <a:srgbClr val="222222"/>
                </a:solidFill>
                <a:latin typeface="Roboto"/>
                <a:ea typeface="Roboto"/>
                <a:cs typeface="Roboto"/>
                <a:sym typeface="Roboto"/>
              </a:rPr>
              <a:t>Once students complete their literature circle, they will move onto creating a poster with the key points of their reading to present to the class the next day</a:t>
            </a:r>
            <a:endParaRPr>
              <a:solidFill>
                <a:srgbClr val="222222"/>
              </a:solidFill>
              <a:latin typeface="Roboto"/>
              <a:ea typeface="Roboto"/>
              <a:cs typeface="Roboto"/>
              <a:sym typeface="Robo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79f1dab17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79f1dab17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Distribute</a:t>
            </a:r>
            <a:r>
              <a:rPr lang="en" u="sng">
                <a:solidFill>
                  <a:schemeClr val="hlink"/>
                </a:solidFill>
                <a:hlinkClick r:id="rId2"/>
              </a:rPr>
              <a:t> Day 2 handouts</a:t>
            </a:r>
            <a:r>
              <a:rPr lang="en"/>
              <a:t> for the Do Now handout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79f1dab17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79f1dab17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79f1dab17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79f1dab17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79f1dab17e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79f1dab17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c731db5d9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c731db5d9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Roboto"/>
                <a:ea typeface="Roboto"/>
                <a:cs typeface="Roboto"/>
                <a:sym typeface="Roboto"/>
              </a:rPr>
              <a:t>1. Distribute the Cornell notes </a:t>
            </a:r>
            <a:r>
              <a:rPr lang="en" sz="1200" u="sng">
                <a:solidFill>
                  <a:srgbClr val="0000FF"/>
                </a:solidFill>
                <a:latin typeface="Roboto"/>
                <a:ea typeface="Roboto"/>
                <a:cs typeface="Roboto"/>
                <a:sym typeface="Roboto"/>
                <a:hlinkClick r:id="rId2">
                  <a:extLst>
                    <a:ext uri="{A12FA001-AC4F-418D-AE19-62706E023703}">
                      <ahyp:hlinkClr val="tx"/>
                    </a:ext>
                  </a:extLst>
                </a:hlinkClick>
              </a:rPr>
              <a:t>handout</a:t>
            </a:r>
            <a:r>
              <a:rPr lang="en" sz="1200">
                <a:solidFill>
                  <a:schemeClr val="dk1"/>
                </a:solidFill>
                <a:latin typeface="Roboto"/>
                <a:ea typeface="Roboto"/>
                <a:cs typeface="Roboto"/>
                <a:sym typeface="Roboto"/>
              </a:rPr>
              <a:t> and walk students through completing.</a:t>
            </a:r>
            <a:endParaRPr>
              <a:latin typeface="Roboto"/>
              <a:ea typeface="Roboto"/>
              <a:cs typeface="Roboto"/>
              <a:sym typeface="Robo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79f1dab17e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79f1dab17e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c731db5d9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c731db5d9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c695770237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c69577023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c731db5d9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c731db5d9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79f1dab17e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79f1dab17e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Roboto"/>
              <a:buAutoNum type="arabicPeriod"/>
            </a:pPr>
            <a:r>
              <a:rPr lang="en" sz="1200">
                <a:solidFill>
                  <a:schemeClr val="dk1"/>
                </a:solidFill>
                <a:latin typeface="Roboto"/>
                <a:ea typeface="Roboto"/>
                <a:cs typeface="Roboto"/>
                <a:sym typeface="Roboto"/>
              </a:rPr>
              <a:t>Remind your class that it’s not enough to just identify a simile or metaphor, to fully understand a poem you must also understand why the simile or metaphor is significant</a:t>
            </a:r>
            <a:endParaRPr sz="1200">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AutoNum type="arabicPeriod"/>
            </a:pPr>
            <a:r>
              <a:rPr lang="en" sz="1200">
                <a:solidFill>
                  <a:schemeClr val="dk1"/>
                </a:solidFill>
                <a:latin typeface="Roboto"/>
                <a:ea typeface="Roboto"/>
                <a:cs typeface="Roboto"/>
                <a:sym typeface="Roboto"/>
              </a:rPr>
              <a:t>As a class, read the poem Happiness in the </a:t>
            </a:r>
            <a:r>
              <a:rPr lang="en" sz="1200" u="sng">
                <a:solidFill>
                  <a:srgbClr val="0000FF"/>
                </a:solidFill>
                <a:latin typeface="Roboto"/>
                <a:ea typeface="Roboto"/>
                <a:cs typeface="Roboto"/>
                <a:sym typeface="Roboto"/>
                <a:hlinkClick r:id="rId2">
                  <a:extLst>
                    <a:ext uri="{A12FA001-AC4F-418D-AE19-62706E023703}">
                      <ahyp:hlinkClr val="tx"/>
                    </a:ext>
                  </a:extLst>
                </a:hlinkClick>
              </a:rPr>
              <a:t>handouts</a:t>
            </a:r>
            <a:r>
              <a:rPr lang="en" sz="1200">
                <a:solidFill>
                  <a:schemeClr val="dk1"/>
                </a:solidFill>
                <a:latin typeface="Roboto"/>
                <a:ea typeface="Roboto"/>
                <a:cs typeface="Roboto"/>
                <a:sym typeface="Roboto"/>
              </a:rPr>
              <a:t> and complete the graphic organizer on the next page</a:t>
            </a:r>
            <a:endParaRPr>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c5d07e80fc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c5d07e80fc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Teachers should provide a slip of paper or a writing journal for students to use throughout the unit’s Do Now activities. Some Do Now activities are included in the daily handouts.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79f1dab17e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79f1dab17e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Walk students through analyzing the poem Happiness on their handouts. Use the graphic organizers to not similes and metaphors the author uses.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79f1dab17e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79f1dab17e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2. The poem </a:t>
            </a:r>
            <a:r>
              <a:rPr i="1" lang="en" sz="1200">
                <a:solidFill>
                  <a:schemeClr val="dk1"/>
                </a:solidFill>
                <a:latin typeface="Roboto"/>
                <a:ea typeface="Roboto"/>
                <a:cs typeface="Roboto"/>
                <a:sym typeface="Roboto"/>
              </a:rPr>
              <a:t>Harlem</a:t>
            </a:r>
            <a:r>
              <a:rPr lang="en" sz="1200">
                <a:solidFill>
                  <a:schemeClr val="dk1"/>
                </a:solidFill>
                <a:latin typeface="Roboto"/>
                <a:ea typeface="Roboto"/>
                <a:cs typeface="Roboto"/>
                <a:sym typeface="Roboto"/>
              </a:rPr>
              <a:t> is in the student </a:t>
            </a:r>
            <a:r>
              <a:rPr lang="en" sz="1200" u="sng">
                <a:solidFill>
                  <a:srgbClr val="0000FF"/>
                </a:solidFill>
                <a:latin typeface="Roboto"/>
                <a:ea typeface="Roboto"/>
                <a:cs typeface="Roboto"/>
                <a:sym typeface="Roboto"/>
                <a:hlinkClick r:id="rId2">
                  <a:extLst>
                    <a:ext uri="{A12FA001-AC4F-418D-AE19-62706E023703}">
                      <ahyp:hlinkClr val="tx"/>
                    </a:ext>
                  </a:extLst>
                </a:hlinkClick>
              </a:rPr>
              <a:t>handouts</a:t>
            </a:r>
            <a:endParaRPr>
              <a:latin typeface="Roboto"/>
              <a:ea typeface="Roboto"/>
              <a:cs typeface="Roboto"/>
              <a:sym typeface="Robo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c731db5d99_0_1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c731db5d99_0_1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Walk students through analyzing the poem in their handouts. Use the graphic organizers to not similes and metaphors the author uses.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c69577023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c69577023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79f1dab17e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79f1dab17e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1</a:t>
            </a:r>
            <a:r>
              <a:rPr lang="en" sz="1200">
                <a:solidFill>
                  <a:schemeClr val="dk1"/>
                </a:solidFill>
                <a:latin typeface="Roboto"/>
                <a:ea typeface="Roboto"/>
                <a:cs typeface="Roboto"/>
                <a:sym typeface="Roboto"/>
              </a:rPr>
              <a:t>. Ask students to complete their </a:t>
            </a:r>
            <a:r>
              <a:rPr lang="en" sz="1200" u="sng">
                <a:solidFill>
                  <a:schemeClr val="hlink"/>
                </a:solidFill>
                <a:latin typeface="Roboto"/>
                <a:ea typeface="Roboto"/>
                <a:cs typeface="Roboto"/>
                <a:sym typeface="Roboto"/>
                <a:hlinkClick r:id="rId2"/>
              </a:rPr>
              <a:t>Daily Learning Log</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c6cf226d7b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c6cf226d7b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c6cf226d7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c6cf226d7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Roboto"/>
                <a:ea typeface="Roboto"/>
                <a:cs typeface="Roboto"/>
                <a:sym typeface="Roboto"/>
              </a:rPr>
              <a:t>1. Provide students with the do now </a:t>
            </a:r>
            <a:r>
              <a:rPr lang="en" sz="1200" u="sng">
                <a:solidFill>
                  <a:srgbClr val="0000FF"/>
                </a:solidFill>
                <a:latin typeface="Roboto"/>
                <a:ea typeface="Roboto"/>
                <a:cs typeface="Roboto"/>
                <a:sym typeface="Roboto"/>
                <a:hlinkClick r:id="rId2">
                  <a:extLst>
                    <a:ext uri="{A12FA001-AC4F-418D-AE19-62706E023703}">
                      <ahyp:hlinkClr val="tx"/>
                    </a:ext>
                  </a:extLst>
                </a:hlinkClick>
              </a:rPr>
              <a:t>handout</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c6cf226d7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c6cf226d7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c6cf226d7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c6cf226d7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c731db5d99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c731db5d9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1. Students will complete the notes in the </a:t>
            </a:r>
            <a:r>
              <a:rPr lang="en" sz="1200" u="sng">
                <a:solidFill>
                  <a:srgbClr val="0000FF"/>
                </a:solidFill>
                <a:latin typeface="Roboto"/>
                <a:ea typeface="Roboto"/>
                <a:cs typeface="Roboto"/>
                <a:sym typeface="Roboto"/>
                <a:hlinkClick r:id="rId2">
                  <a:extLst>
                    <a:ext uri="{A12FA001-AC4F-418D-AE19-62706E023703}">
                      <ahyp:hlinkClr val="tx"/>
                    </a:ext>
                  </a:extLst>
                </a:hlinkClick>
              </a:rPr>
              <a:t>handout</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c5d07e80fc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c5d07e80fc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c731db5d9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c731db5d9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c6cf226d7b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c6cf226d7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Font typeface="Roboto"/>
              <a:buAutoNum type="arabicPeriod"/>
            </a:pPr>
            <a:r>
              <a:rPr lang="en" sz="1200">
                <a:solidFill>
                  <a:schemeClr val="dk1"/>
                </a:solidFill>
                <a:latin typeface="Roboto"/>
                <a:ea typeface="Roboto"/>
                <a:cs typeface="Roboto"/>
                <a:sym typeface="Roboto"/>
              </a:rPr>
              <a:t>Provide students with a copy of the </a:t>
            </a:r>
            <a:r>
              <a:rPr lang="en" sz="1200" u="sng">
                <a:solidFill>
                  <a:srgbClr val="0000FF"/>
                </a:solidFill>
                <a:latin typeface="Roboto"/>
                <a:ea typeface="Roboto"/>
                <a:cs typeface="Roboto"/>
                <a:sym typeface="Roboto"/>
                <a:hlinkClick r:id="rId2">
                  <a:extLst>
                    <a:ext uri="{A12FA001-AC4F-418D-AE19-62706E023703}">
                      <ahyp:hlinkClr val="tx"/>
                    </a:ext>
                  </a:extLst>
                </a:hlinkClick>
              </a:rPr>
              <a:t>glossary</a:t>
            </a:r>
            <a:r>
              <a:rPr lang="en" sz="1200">
                <a:solidFill>
                  <a:schemeClr val="dk1"/>
                </a:solidFill>
                <a:latin typeface="Roboto"/>
                <a:ea typeface="Roboto"/>
                <a:cs typeface="Roboto"/>
                <a:sym typeface="Roboto"/>
              </a:rPr>
              <a:t> for them to complete throughout the unit</a:t>
            </a:r>
            <a:endParaRPr>
              <a:latin typeface="Roboto"/>
              <a:ea typeface="Roboto"/>
              <a:cs typeface="Roboto"/>
              <a:sym typeface="Roboto"/>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c6cf226d7b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c6cf226d7b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c6cf226d7b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c6cf226d7b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c6cf226d7b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c6cf226d7b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1. Poems and questions are located in the </a:t>
            </a:r>
            <a:r>
              <a:rPr lang="en" sz="1200" u="sng">
                <a:solidFill>
                  <a:srgbClr val="0000FF"/>
                </a:solidFill>
                <a:latin typeface="Roboto"/>
                <a:ea typeface="Roboto"/>
                <a:cs typeface="Roboto"/>
                <a:sym typeface="Roboto"/>
                <a:hlinkClick r:id="rId2">
                  <a:extLst>
                    <a:ext uri="{A12FA001-AC4F-418D-AE19-62706E023703}">
                      <ahyp:hlinkClr val="tx"/>
                    </a:ext>
                  </a:extLst>
                </a:hlinkClick>
              </a:rPr>
              <a:t>handouts</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c6cf226d7b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c6cf226d7b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c731db5d99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c731db5d9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c731db5d99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c731db5d99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1. Poems and questions are located in the </a:t>
            </a:r>
            <a:r>
              <a:rPr lang="en" sz="1200" u="sng">
                <a:solidFill>
                  <a:srgbClr val="0000FF"/>
                </a:solidFill>
                <a:latin typeface="Roboto"/>
                <a:ea typeface="Roboto"/>
                <a:cs typeface="Roboto"/>
                <a:sym typeface="Roboto"/>
                <a:hlinkClick r:id="rId2">
                  <a:extLst>
                    <a:ext uri="{A12FA001-AC4F-418D-AE19-62706E023703}">
                      <ahyp:hlinkClr val="tx"/>
                    </a:ext>
                  </a:extLst>
                </a:hlinkClick>
              </a:rPr>
              <a:t>handouts</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2. The following slides can be used to discuss the poem after students read it independetly</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c731db5d99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c731db5d99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time permits, discuss the poem as a class and ask students to share what they wrote in their </a:t>
            </a:r>
            <a:r>
              <a:rPr lang="en"/>
              <a:t>graphic</a:t>
            </a:r>
            <a:r>
              <a:rPr lang="en"/>
              <a:t> organizer</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c731db5d99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c731db5d99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c5d07e80fc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c5d07e80fc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c6cf226d7b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c6cf226d7b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1</a:t>
            </a:r>
            <a:r>
              <a:rPr lang="en" sz="1200">
                <a:solidFill>
                  <a:schemeClr val="dk1"/>
                </a:solidFill>
                <a:latin typeface="Roboto"/>
                <a:ea typeface="Roboto"/>
                <a:cs typeface="Roboto"/>
                <a:sym typeface="Roboto"/>
              </a:rPr>
              <a:t>. Ask students to complete their </a:t>
            </a:r>
            <a:r>
              <a:rPr lang="en" sz="1200" u="sng">
                <a:solidFill>
                  <a:schemeClr val="hlink"/>
                </a:solidFill>
                <a:latin typeface="Roboto"/>
                <a:ea typeface="Roboto"/>
                <a:cs typeface="Roboto"/>
                <a:sym typeface="Roboto"/>
                <a:hlinkClick r:id="rId2"/>
              </a:rPr>
              <a:t>Daily Learning Log</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c6cf226d7b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c6cf226d7b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c6cf226d7b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c6cf226d7b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1. Provide students with the do now </a:t>
            </a:r>
            <a:r>
              <a:rPr lang="en" sz="1200" u="sng">
                <a:solidFill>
                  <a:srgbClr val="0000FF"/>
                </a:solidFill>
                <a:latin typeface="Roboto"/>
                <a:ea typeface="Roboto"/>
                <a:cs typeface="Roboto"/>
                <a:sym typeface="Roboto"/>
                <a:hlinkClick r:id="rId2">
                  <a:extLst>
                    <a:ext uri="{A12FA001-AC4F-418D-AE19-62706E023703}">
                      <ahyp:hlinkClr val="tx"/>
                    </a:ext>
                  </a:extLst>
                </a:hlinkClick>
              </a:rPr>
              <a:t>handout</a:t>
            </a:r>
            <a:endParaRPr>
              <a:latin typeface="Roboto"/>
              <a:ea typeface="Roboto"/>
              <a:cs typeface="Roboto"/>
              <a:sym typeface="Robot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c6cf226d7b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c6cf226d7b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c6cf226d7b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c6cf226d7b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c6cf226d7b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c6cf226d7b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1. Provide students with the </a:t>
            </a:r>
            <a:r>
              <a:rPr lang="en" sz="1200" u="sng">
                <a:solidFill>
                  <a:srgbClr val="0000FF"/>
                </a:solidFill>
                <a:latin typeface="Roboto"/>
                <a:ea typeface="Roboto"/>
                <a:cs typeface="Roboto"/>
                <a:sym typeface="Roboto"/>
                <a:hlinkClick r:id="rId2">
                  <a:extLst>
                    <a:ext uri="{A12FA001-AC4F-418D-AE19-62706E023703}">
                      <ahyp:hlinkClr val="tx"/>
                    </a:ext>
                  </a:extLst>
                </a:hlinkClick>
              </a:rPr>
              <a:t>handouts</a:t>
            </a:r>
            <a:r>
              <a:rPr lang="en" sz="1200">
                <a:solidFill>
                  <a:schemeClr val="dk1"/>
                </a:solidFill>
                <a:latin typeface="Roboto"/>
                <a:ea typeface="Roboto"/>
                <a:cs typeface="Roboto"/>
                <a:sym typeface="Roboto"/>
              </a:rPr>
              <a:t> for today</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c731db5d99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c731db5d99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c731db5d99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c731db5d99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c731db5d99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c731db5d99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1.Provide students with a copy of the </a:t>
            </a:r>
            <a:r>
              <a:rPr lang="en" sz="1200" u="sng">
                <a:solidFill>
                  <a:srgbClr val="0000FF"/>
                </a:solidFill>
                <a:latin typeface="Roboto"/>
                <a:ea typeface="Roboto"/>
                <a:cs typeface="Roboto"/>
                <a:sym typeface="Roboto"/>
                <a:hlinkClick r:id="rId2">
                  <a:extLst>
                    <a:ext uri="{A12FA001-AC4F-418D-AE19-62706E023703}">
                      <ahyp:hlinkClr val="tx"/>
                    </a:ext>
                  </a:extLst>
                </a:hlinkClick>
              </a:rPr>
              <a:t>glossary</a:t>
            </a:r>
            <a:r>
              <a:rPr lang="en" sz="1200">
                <a:solidFill>
                  <a:schemeClr val="dk1"/>
                </a:solidFill>
                <a:latin typeface="Roboto"/>
                <a:ea typeface="Roboto"/>
                <a:cs typeface="Roboto"/>
                <a:sym typeface="Roboto"/>
              </a:rPr>
              <a:t> for them to complete throughout the unit</a:t>
            </a:r>
            <a:endParaRPr>
              <a:latin typeface="Roboto"/>
              <a:ea typeface="Roboto"/>
              <a:cs typeface="Roboto"/>
              <a:sym typeface="Roboto"/>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c6cf226d7b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c6cf226d7b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c5d07e80fc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c5d07e80fc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t>Distribute the </a:t>
            </a:r>
            <a:r>
              <a:rPr lang="en" u="sng">
                <a:solidFill>
                  <a:schemeClr val="hlink"/>
                </a:solidFill>
                <a:hlinkClick r:id="rId2"/>
              </a:rPr>
              <a:t>Note to Students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
              <a:t>Explain to the students that by the end of this unit, they will be required to write a poem. As we go through our unit, they should keep that in mind as they learn more about poetry. Anytime something sparks their imagination, they should make a note of it (perhaps in their writer’s notebook). Explain BreakFree’s contest to them. Explain that they are going to be the poets. The BreakFree Contest is their chance to be an author. You may want to let them know that, though they only have one poem due at the end of this unit, they will hopefully be inspired to write many and choose their favorite and best for entry into the contest. </a:t>
            </a:r>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*reminder that only winning poems from school-wide contests will be eligible for submission to the Breakfree contest.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c731db5d99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c731db5d99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c6cf226d7b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c6cf226d7b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Pass out student </a:t>
            </a:r>
            <a:r>
              <a:rPr lang="en" u="sng">
                <a:solidFill>
                  <a:schemeClr val="hlink"/>
                </a:solidFill>
                <a:hlinkClick r:id="rId2"/>
              </a:rPr>
              <a:t>handouts for day 4</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c6cf226d7b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c6cf226d7b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c6cf226d7b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c6cf226d7b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1. Ask students to complete their </a:t>
            </a:r>
            <a:r>
              <a:rPr lang="en" sz="1200" u="sng">
                <a:solidFill>
                  <a:schemeClr val="hlink"/>
                </a:solidFill>
                <a:latin typeface="Roboto"/>
                <a:ea typeface="Roboto"/>
                <a:cs typeface="Roboto"/>
                <a:sym typeface="Roboto"/>
                <a:hlinkClick r:id="rId2"/>
              </a:rPr>
              <a:t>Daily Learning Log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c6cf226d7b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c6cf226d7b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c6cf226d7b_0_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c6cf226d7b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c6cf226d7b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c6cf226d7b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c6cf226d7b_0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c6cf226d7b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c6cf226d7b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c6cf226d7b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c731db5d99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c731db5d99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c5d07e80fc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c5d07e80fc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t>1. Tell students that each year there is a theme to Words Unlocked, and they are encouraged to reflect on the theme when writing their poetry, especially their final poem that they will be submitting to your school-wide competition (of which the winning poem will be considered in BreakFree’s national poetry competition).</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
              <a:t>2. The theme for 2024 is Shapeshift. Spend a moment discussing what shapeshifting means with your students.</a:t>
            </a:r>
            <a:endParaRPr/>
          </a:p>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c731db5d99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c731db5d99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1. Provide students with the notes </a:t>
            </a:r>
            <a:r>
              <a:rPr lang="en" u="sng">
                <a:solidFill>
                  <a:schemeClr val="hlink"/>
                </a:solidFill>
                <a:latin typeface="Roboto"/>
                <a:ea typeface="Roboto"/>
                <a:cs typeface="Roboto"/>
                <a:sym typeface="Roboto"/>
                <a:hlinkClick r:id="rId2"/>
              </a:rPr>
              <a:t>handout</a:t>
            </a:r>
            <a:r>
              <a:rPr lang="en">
                <a:latin typeface="Roboto"/>
                <a:ea typeface="Roboto"/>
                <a:cs typeface="Roboto"/>
                <a:sym typeface="Roboto"/>
              </a:rPr>
              <a:t> and have them complete as you lead the lesson.</a:t>
            </a:r>
            <a:endParaRPr>
              <a:latin typeface="Roboto"/>
              <a:ea typeface="Roboto"/>
              <a:cs typeface="Roboto"/>
              <a:sym typeface="Roboto"/>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c731db5d99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c731db5d99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1.Provide students with a copy of the </a:t>
            </a:r>
            <a:r>
              <a:rPr lang="en" sz="1200" u="sng">
                <a:solidFill>
                  <a:srgbClr val="0000FF"/>
                </a:solidFill>
                <a:latin typeface="Roboto"/>
                <a:ea typeface="Roboto"/>
                <a:cs typeface="Roboto"/>
                <a:sym typeface="Roboto"/>
                <a:hlinkClick r:id="rId2">
                  <a:extLst>
                    <a:ext uri="{A12FA001-AC4F-418D-AE19-62706E023703}">
                      <ahyp:hlinkClr val="tx"/>
                    </a:ext>
                  </a:extLst>
                </a:hlinkClick>
              </a:rPr>
              <a:t>glossary</a:t>
            </a:r>
            <a:r>
              <a:rPr lang="en" sz="1200">
                <a:solidFill>
                  <a:schemeClr val="dk1"/>
                </a:solidFill>
                <a:latin typeface="Roboto"/>
                <a:ea typeface="Roboto"/>
                <a:cs typeface="Roboto"/>
                <a:sym typeface="Roboto"/>
              </a:rPr>
              <a:t> for them to complete throughout the unit</a:t>
            </a:r>
            <a:endParaRPr>
              <a:latin typeface="Roboto"/>
              <a:ea typeface="Roboto"/>
              <a:cs typeface="Roboto"/>
              <a:sym typeface="Roboto"/>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c6cf226d7b_0_7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c6cf226d7b_0_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c6cf226d7b_0_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c6cf226d7b_0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c731db5d99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c731db5d99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 the poem as a class or in small groups and answer the questions on the next page.</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c731db5d99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c731db5d99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c6cf226d7b_0_8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c6cf226d7b_0_8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Pass out Handouts for students to complete the </a:t>
            </a:r>
            <a:r>
              <a:rPr lang="en"/>
              <a:t>graphic</a:t>
            </a:r>
            <a:r>
              <a:rPr lang="en"/>
              <a:t> organizer</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c6cf226d7b_0_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c6cf226d7b_0_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c6cf226d7b_0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c6cf226d7b_0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c6cf226d7b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c6cf226d7b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1. Ask students to complete their </a:t>
            </a:r>
            <a:r>
              <a:rPr lang="en" sz="1200" u="sng">
                <a:solidFill>
                  <a:schemeClr val="hlink"/>
                </a:solidFill>
                <a:latin typeface="Roboto"/>
                <a:ea typeface="Roboto"/>
                <a:cs typeface="Roboto"/>
                <a:sym typeface="Roboto"/>
                <a:hlinkClick r:id="rId2"/>
              </a:rPr>
              <a:t>Daily Learning Log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c5d07e80fc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c5d07e80fc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1. </a:t>
            </a:r>
            <a:r>
              <a:rPr b="1" lang="en" sz="1200">
                <a:solidFill>
                  <a:schemeClr val="dk1"/>
                </a:solidFill>
                <a:latin typeface="Roboto"/>
                <a:ea typeface="Roboto"/>
                <a:cs typeface="Roboto"/>
                <a:sym typeface="Roboto"/>
              </a:rPr>
              <a:t>Introduce students to the expectations</a:t>
            </a:r>
            <a:r>
              <a:rPr lang="en" sz="1200">
                <a:solidFill>
                  <a:schemeClr val="dk1"/>
                </a:solidFill>
                <a:latin typeface="Roboto"/>
                <a:ea typeface="Roboto"/>
                <a:cs typeface="Roboto"/>
                <a:sym typeface="Roboto"/>
              </a:rPr>
              <a:t> for what they will accomplish during this poetry unit.</a:t>
            </a:r>
            <a:endParaRPr>
              <a:latin typeface="Roboto"/>
              <a:ea typeface="Roboto"/>
              <a:cs typeface="Roboto"/>
              <a:sym typeface="Roboto"/>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c5d07e80fc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c5d07e80fc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c5d07e80fc_0_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c5d07e80fc_0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c5d07e80fc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c5d07e80fc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c5d07e80fc_0_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c5d07e80fc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c6cf226d7b_0_8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c6cf226d7b_0_8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c5d07e80fc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c5d07e80fc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Provide students with the notes in the </a:t>
            </a:r>
            <a:r>
              <a:rPr lang="en" u="sng">
                <a:solidFill>
                  <a:schemeClr val="hlink"/>
                </a:solidFill>
                <a:hlinkClick r:id="rId2"/>
              </a:rPr>
              <a:t>handouts</a:t>
            </a:r>
            <a:r>
              <a:rPr lang="en"/>
              <a:t> and have them fill in the blanks as you teach.</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c5d07e80fc_0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c5d07e80fc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c5d07e80fc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c5d07e80fc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c5d07e80fc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c5d07e80fc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c5d07e80fc_0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c5d07e80fc_0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1.Provide students with a copy of the </a:t>
            </a:r>
            <a:r>
              <a:rPr lang="en" sz="1200" u="sng">
                <a:solidFill>
                  <a:srgbClr val="0000FF"/>
                </a:solidFill>
                <a:latin typeface="Roboto"/>
                <a:ea typeface="Roboto"/>
                <a:cs typeface="Roboto"/>
                <a:sym typeface="Roboto"/>
                <a:hlinkClick r:id="rId2">
                  <a:extLst>
                    <a:ext uri="{A12FA001-AC4F-418D-AE19-62706E023703}">
                      <ahyp:hlinkClr val="tx"/>
                    </a:ext>
                  </a:extLst>
                </a:hlinkClick>
              </a:rPr>
              <a:t>glossary</a:t>
            </a:r>
            <a:r>
              <a:rPr lang="en" sz="1200">
                <a:solidFill>
                  <a:schemeClr val="dk1"/>
                </a:solidFill>
                <a:latin typeface="Roboto"/>
                <a:ea typeface="Roboto"/>
                <a:cs typeface="Roboto"/>
                <a:sym typeface="Roboto"/>
              </a:rPr>
              <a:t> for them to complete throughout the unit</a:t>
            </a:r>
            <a:endParaRPr>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c5d07e80fc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c5d07e80fc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1.  </a:t>
            </a:r>
            <a:r>
              <a:rPr b="1" lang="en" sz="1200">
                <a:solidFill>
                  <a:schemeClr val="dk1"/>
                </a:solidFill>
                <a:latin typeface="Calibri"/>
                <a:ea typeface="Calibri"/>
                <a:cs typeface="Calibri"/>
                <a:sym typeface="Calibri"/>
              </a:rPr>
              <a:t>Explain</a:t>
            </a:r>
            <a:r>
              <a:rPr lang="en" sz="1200">
                <a:solidFill>
                  <a:schemeClr val="dk1"/>
                </a:solidFill>
                <a:latin typeface="Calibri"/>
                <a:ea typeface="Calibri"/>
                <a:cs typeface="Calibri"/>
                <a:sym typeface="Calibri"/>
              </a:rPr>
              <a:t> to students that each year, Words Unlocked selects a focus poet to highlight.  A poet that is inspiring and will help us to launch the poetry unit.  This year we have selected former Words Unlocked Winner, Standingbear.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2. </a:t>
            </a:r>
            <a:r>
              <a:rPr b="1" lang="en" sz="1200">
                <a:solidFill>
                  <a:schemeClr val="dk1"/>
                </a:solidFill>
                <a:latin typeface="Calibri"/>
                <a:ea typeface="Calibri"/>
                <a:cs typeface="Calibri"/>
                <a:sym typeface="Calibri"/>
              </a:rPr>
              <a:t>Read the Bio on Standingbear. </a:t>
            </a:r>
            <a:r>
              <a:rPr lang="en" sz="1200">
                <a:solidFill>
                  <a:schemeClr val="dk1"/>
                </a:solidFill>
                <a:latin typeface="Calibri"/>
                <a:ea typeface="Calibri"/>
                <a:cs typeface="Calibri"/>
                <a:sym typeface="Calibri"/>
              </a:rPr>
              <a:t>Ask students to take think about their reactions to what Standingbear shares in his bio (anything that surprises them, sparks their interest, they can relate to).</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3. </a:t>
            </a:r>
            <a:r>
              <a:rPr b="1" lang="en" sz="1200">
                <a:solidFill>
                  <a:schemeClr val="dk1"/>
                </a:solidFill>
                <a:latin typeface="Calibri"/>
                <a:ea typeface="Calibri"/>
                <a:cs typeface="Calibri"/>
                <a:sym typeface="Calibri"/>
              </a:rPr>
              <a:t>Ask your students to share out</a:t>
            </a:r>
            <a:r>
              <a:rPr lang="en" sz="1200">
                <a:solidFill>
                  <a:schemeClr val="dk1"/>
                </a:solidFill>
                <a:latin typeface="Calibri"/>
                <a:ea typeface="Calibri"/>
                <a:cs typeface="Calibri"/>
                <a:sym typeface="Calibri"/>
              </a:rPr>
              <a:t> some of their reactions.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c5d07e80fc_0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c5d07e80fc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1. </a:t>
            </a:r>
            <a:r>
              <a:rPr b="1" lang="en" sz="1200">
                <a:solidFill>
                  <a:schemeClr val="dk1"/>
                </a:solidFill>
                <a:latin typeface="Roboto"/>
                <a:ea typeface="Roboto"/>
                <a:cs typeface="Roboto"/>
                <a:sym typeface="Roboto"/>
              </a:rPr>
              <a:t>Divide students</a:t>
            </a:r>
            <a:r>
              <a:rPr lang="en" sz="1200">
                <a:solidFill>
                  <a:schemeClr val="dk1"/>
                </a:solidFill>
                <a:latin typeface="Roboto"/>
                <a:ea typeface="Roboto"/>
                <a:cs typeface="Roboto"/>
                <a:sym typeface="Roboto"/>
              </a:rPr>
              <a:t> into groups (skip if you prefer to have students analyze the poems independently after listening to them as a class).</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2. </a:t>
            </a:r>
            <a:r>
              <a:rPr b="1" lang="en" sz="1200">
                <a:solidFill>
                  <a:schemeClr val="dk1"/>
                </a:solidFill>
                <a:latin typeface="Roboto"/>
                <a:ea typeface="Roboto"/>
                <a:cs typeface="Roboto"/>
                <a:sym typeface="Roboto"/>
              </a:rPr>
              <a:t>Distribute</a:t>
            </a:r>
            <a:r>
              <a:rPr lang="en" sz="1200">
                <a:solidFill>
                  <a:schemeClr val="dk1"/>
                </a:solidFill>
                <a:latin typeface="Roboto"/>
                <a:ea typeface="Roboto"/>
                <a:cs typeface="Roboto"/>
                <a:sym typeface="Roboto"/>
              </a:rPr>
              <a:t> </a:t>
            </a:r>
            <a:r>
              <a:rPr lang="en" sz="1200" u="sng">
                <a:solidFill>
                  <a:srgbClr val="0000FF"/>
                </a:solidFill>
                <a:latin typeface="Roboto"/>
                <a:ea typeface="Roboto"/>
                <a:cs typeface="Roboto"/>
                <a:sym typeface="Roboto"/>
                <a:hlinkClick r:id="rId2">
                  <a:extLst>
                    <a:ext uri="{A12FA001-AC4F-418D-AE19-62706E023703}">
                      <ahyp:hlinkClr val="tx"/>
                    </a:ext>
                  </a:extLst>
                </a:hlinkClick>
              </a:rPr>
              <a:t>handout</a:t>
            </a:r>
            <a:r>
              <a:rPr lang="en" sz="1200">
                <a:solidFill>
                  <a:schemeClr val="dk1"/>
                </a:solidFill>
                <a:latin typeface="Roboto"/>
                <a:ea typeface="Roboto"/>
                <a:cs typeface="Roboto"/>
                <a:sym typeface="Roboto"/>
              </a:rPr>
              <a:t> with written copy of the poems and analysis questions.</a:t>
            </a:r>
            <a:endParaRPr sz="12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3. </a:t>
            </a:r>
            <a:r>
              <a:rPr b="1" lang="en" sz="1200">
                <a:solidFill>
                  <a:schemeClr val="dk1"/>
                </a:solidFill>
                <a:latin typeface="Roboto"/>
                <a:ea typeface="Roboto"/>
                <a:cs typeface="Roboto"/>
                <a:sym typeface="Roboto"/>
              </a:rPr>
              <a:t>Watch</a:t>
            </a:r>
            <a:r>
              <a:rPr lang="en" sz="1200">
                <a:solidFill>
                  <a:schemeClr val="dk1"/>
                </a:solidFill>
                <a:latin typeface="Roboto"/>
                <a:ea typeface="Roboto"/>
                <a:cs typeface="Roboto"/>
                <a:sym typeface="Roboto"/>
              </a:rPr>
              <a:t> one video at a time and ask students to answer the questions in the handout.</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c5d07e80fc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c5d07e80fc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c5d07e80fc_0_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c5d07e80fc_0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c5d07e80fc_0_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c5d07e80fc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c5d07e80fc_0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c5d07e80fc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1. Ask students to complete their </a:t>
            </a:r>
            <a:r>
              <a:rPr lang="en" sz="1200" u="sng">
                <a:solidFill>
                  <a:schemeClr val="hlink"/>
                </a:solidFill>
                <a:latin typeface="Roboto"/>
                <a:ea typeface="Roboto"/>
                <a:cs typeface="Roboto"/>
                <a:sym typeface="Roboto"/>
                <a:hlinkClick r:id="rId2"/>
              </a:rPr>
              <a:t>Daily Learning Log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25a22ff6ec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25a22ff6ec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Remind students about</a:t>
            </a:r>
            <a:r>
              <a:rPr lang="en"/>
              <a:t> the BreakFree </a:t>
            </a:r>
            <a:r>
              <a:rPr lang="en"/>
              <a:t>Education</a:t>
            </a:r>
            <a:r>
              <a:rPr lang="en"/>
              <a:t> Words Unlocked poetry competition</a:t>
            </a:r>
            <a:endParaRPr/>
          </a:p>
          <a:p>
            <a:pPr indent="-298450" lvl="1" marL="914400" rtl="0" algn="l">
              <a:spcBef>
                <a:spcPts val="0"/>
              </a:spcBef>
              <a:spcAft>
                <a:spcPts val="0"/>
              </a:spcAft>
              <a:buSzPts val="1100"/>
              <a:buAutoNum type="alphaLcPeriod"/>
            </a:pPr>
            <a:r>
              <a:rPr lang="en"/>
              <a:t>Tell students that the competition is nationwide and that winners will receive prizes </a:t>
            </a:r>
            <a:endParaRPr/>
          </a:p>
          <a:p>
            <a:pPr indent="-298450" lvl="1" marL="914400" rtl="0" algn="l">
              <a:spcBef>
                <a:spcPts val="0"/>
              </a:spcBef>
              <a:spcAft>
                <a:spcPts val="0"/>
              </a:spcAft>
              <a:buSzPts val="1100"/>
              <a:buAutoNum type="alphaLcPeriod"/>
            </a:pPr>
            <a:r>
              <a:rPr lang="en"/>
              <a:t>Explain that your class/school will have its own competition and the top three poems will be submitted to the national competition</a:t>
            </a:r>
            <a:endParaRPr/>
          </a:p>
          <a:p>
            <a:pPr indent="-298450" lvl="1" marL="914400" rtl="0" algn="l">
              <a:spcBef>
                <a:spcPts val="0"/>
              </a:spcBef>
              <a:spcAft>
                <a:spcPts val="0"/>
              </a:spcAft>
              <a:buSzPts val="1100"/>
              <a:buAutoNum type="alphaLcPeriod"/>
            </a:pPr>
            <a:r>
              <a:rPr lang="en"/>
              <a:t>Tell students the details of the speech</a:t>
            </a:r>
            <a:endParaRPr/>
          </a:p>
          <a:p>
            <a:pPr indent="-298450" lvl="2" marL="1371600" rtl="0" algn="l">
              <a:spcBef>
                <a:spcPts val="0"/>
              </a:spcBef>
              <a:spcAft>
                <a:spcPts val="0"/>
              </a:spcAft>
              <a:buSzPts val="1100"/>
              <a:buAutoNum type="romanLcPeriod"/>
            </a:pPr>
            <a:r>
              <a:rPr lang="en"/>
              <a:t>It must incorporate the theme</a:t>
            </a:r>
            <a:endParaRPr/>
          </a:p>
          <a:p>
            <a:pPr indent="-298450" lvl="2" marL="1371600" rtl="0" algn="l">
              <a:spcBef>
                <a:spcPts val="0"/>
              </a:spcBef>
              <a:spcAft>
                <a:spcPts val="0"/>
              </a:spcAft>
              <a:buSzPts val="1100"/>
              <a:buAutoNum type="romanLcPeriod"/>
            </a:pPr>
            <a:r>
              <a:rPr lang="en"/>
              <a:t>For additional competition information, view the guidelines </a:t>
            </a:r>
            <a:r>
              <a:rPr lang="en" u="sng">
                <a:solidFill>
                  <a:schemeClr val="hlink"/>
                </a:solidFill>
                <a:hlinkClick r:id="rId2"/>
              </a:rPr>
              <a:t>here</a:t>
            </a:r>
            <a:endParaRPr b="1"/>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25a22ff6ec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1" name="Google Shape;1131;g25a22ff6ec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b="1" lang="en"/>
              <a:t>Read</a:t>
            </a:r>
            <a:r>
              <a:rPr lang="en"/>
              <a:t> the prompt to students and answer any questions they have about it</a:t>
            </a:r>
            <a:endParaRPr/>
          </a:p>
          <a:p>
            <a:pPr indent="-298450" lvl="0" marL="457200" rtl="0" algn="l">
              <a:spcBef>
                <a:spcPts val="0"/>
              </a:spcBef>
              <a:spcAft>
                <a:spcPts val="0"/>
              </a:spcAft>
              <a:buSzPts val="1100"/>
              <a:buAutoNum type="arabicPeriod"/>
            </a:pPr>
            <a:r>
              <a:rPr b="1" lang="en"/>
              <a:t>Tell</a:t>
            </a:r>
            <a:r>
              <a:rPr lang="en"/>
              <a:t> students this is the prompt they will be using for the competition</a:t>
            </a:r>
            <a:endParaRPr/>
          </a:p>
          <a:p>
            <a:pPr indent="-298450" lvl="0" marL="457200" rtl="0" algn="l">
              <a:spcBef>
                <a:spcPts val="0"/>
              </a:spcBef>
              <a:spcAft>
                <a:spcPts val="0"/>
              </a:spcAft>
              <a:buSzPts val="1100"/>
              <a:buAutoNum type="arabicPeriod"/>
            </a:pPr>
            <a:r>
              <a:rPr b="1" lang="en"/>
              <a:t>Remind</a:t>
            </a:r>
            <a:r>
              <a:rPr lang="en"/>
              <a:t> students that this is an opportunity for not only their own voices to be heard, but for them to encourage people to listen to others’ voices as well</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25a22ff6ec5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9" name="Google Shape;1139;g25a22ff6ec5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 this quote about shapeshifting from our focus poet</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25a22ff6ec5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7" name="Google Shape;1147;g25a22ff6ec5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t>1. Tell students to look for the theme of shapeshifting as they read through the following poems. </a:t>
            </a:r>
            <a:r>
              <a:rPr lang="en"/>
              <a:t>Remember</a:t>
            </a:r>
            <a:r>
              <a:rPr lang="en"/>
              <a:t> that these poems are meant to inspire students, they do not need to be templates students follow. Encourage students to reflect on what ‘explore’ means to them and write a poem that encapsulates that meaning.</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25a22ff6ec5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25a22ff6ec5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This poem was created by ChatGPT with prompting from BreakFree staff</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bg>
      <p:bgPr>
        <a:solidFill>
          <a:srgbClr val="63707E"/>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86000" y="0"/>
            <a:ext cx="8772000" cy="636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F2F6F5"/>
              </a:buClr>
              <a:buSzPts val="2700"/>
              <a:buNone/>
              <a:defRPr sz="2700">
                <a:solidFill>
                  <a:srgbClr val="F2F6F5"/>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53.png"/><Relationship Id="rId5" Type="http://schemas.openxmlformats.org/officeDocument/2006/relationships/hyperlink" Target="http://www.youtube.com/watch?v=Kb31AaW4uD8" TargetMode="External"/><Relationship Id="rId6" Type="http://schemas.openxmlformats.org/officeDocument/2006/relationships/image" Target="../media/image7.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45.png"/><Relationship Id="rId4" Type="http://schemas.openxmlformats.org/officeDocument/2006/relationships/image" Target="../media/image5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4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45.png"/><Relationship Id="rId4" Type="http://schemas.openxmlformats.org/officeDocument/2006/relationships/image" Target="../media/image4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45.png"/><Relationship Id="rId4" Type="http://schemas.openxmlformats.org/officeDocument/2006/relationships/image" Target="../media/image4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hyperlink" Target="https://medium.com/dancing-elephants-press/step-into-the-unknown-a-poem-7c177d8ac884"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45.png"/><Relationship Id="rId4" Type="http://schemas.openxmlformats.org/officeDocument/2006/relationships/image" Target="../media/image4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45.png"/><Relationship Id="rId4" Type="http://schemas.openxmlformats.org/officeDocument/2006/relationships/image" Target="../media/image5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45.png"/><Relationship Id="rId4" Type="http://schemas.openxmlformats.org/officeDocument/2006/relationships/image" Target="../media/image5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hyperlink" Target="http://www.youtube.com/watch?v=QxaEsf5MDto" TargetMode="External"/><Relationship Id="rId6" Type="http://schemas.openxmlformats.org/officeDocument/2006/relationships/image" Target="../media/image5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5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4.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12.png"/><Relationship Id="rId4" Type="http://schemas.openxmlformats.org/officeDocument/2006/relationships/image" Target="../media/image2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5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20.png"/><Relationship Id="rId4" Type="http://schemas.openxmlformats.org/officeDocument/2006/relationships/image" Target="../media/image1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21.png"/><Relationship Id="rId4" Type="http://schemas.openxmlformats.org/officeDocument/2006/relationships/image" Target="../media/image1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0.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0.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0.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1.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hyperlink" Target="https://www.flocabulary.com/unit/personification/" TargetMode="External"/><Relationship Id="rId6"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2.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4.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4.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4.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0.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0.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0.png"/><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0.png"/><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0.png"/><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0.png"/><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0.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1.pn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2.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3.png"/><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4.pn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24.png"/><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24.png"/><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0.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53.png"/><Relationship Id="rId5"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20.png"/><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3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27.png"/><Relationship Id="rId4" Type="http://schemas.openxmlformats.org/officeDocument/2006/relationships/image" Target="../media/image20.png"/><Relationship Id="rId5" Type="http://schemas.openxmlformats.org/officeDocument/2006/relationships/image" Target="../media/image1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21.png"/><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image" Target="../media/image34.png"/><Relationship Id="rId6" Type="http://schemas.openxmlformats.org/officeDocument/2006/relationships/hyperlink" Target="https://commons.wikimedia.org/wiki/File:Winter_Storm_Juno_2015_NYC_2.jpg" TargetMode="External"/><Relationship Id="rId7" Type="http://schemas.openxmlformats.org/officeDocument/2006/relationships/image" Target="../media/image42.png"/><Relationship Id="rId8" Type="http://schemas.openxmlformats.org/officeDocument/2006/relationships/hyperlink" Target="https://commons.wikimedia.org/wiki/File:Peaceful_Bush_Walk_(51030891527).jpg"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12.png"/><Relationship Id="rId4" Type="http://schemas.openxmlformats.org/officeDocument/2006/relationships/image" Target="../media/image2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3.png"/><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3.png"/><Relationship Id="rId4" Type="http://schemas.openxmlformats.org/officeDocument/2006/relationships/image" Target="../media/image53.png"/><Relationship Id="rId5"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5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24.png"/><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24.png"/><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20.png"/><Relationship Id="rId4" Type="http://schemas.openxmlformats.org/officeDocument/2006/relationships/image" Target="../media/image1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20.png"/><Relationship Id="rId4" Type="http://schemas.openxmlformats.org/officeDocument/2006/relationships/image" Target="../media/image1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20.png"/><Relationship Id="rId4" Type="http://schemas.openxmlformats.org/officeDocument/2006/relationships/image" Target="../media/image1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20.png"/><Relationship Id="rId4" Type="http://schemas.openxmlformats.org/officeDocument/2006/relationships/image" Target="../media/image1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20.png"/><Relationship Id="rId4" Type="http://schemas.openxmlformats.org/officeDocument/2006/relationships/image" Target="../media/image1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20.png"/><Relationship Id="rId4" Type="http://schemas.openxmlformats.org/officeDocument/2006/relationships/image" Target="../media/image1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2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5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4.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4.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2.png"/><Relationship Id="rId4" Type="http://schemas.openxmlformats.org/officeDocument/2006/relationships/image" Target="../media/image2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3.png"/><Relationship Id="rId4" Type="http://schemas.openxmlformats.org/officeDocument/2006/relationships/image" Target="../media/image5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24.png"/><Relationship Id="rId4" Type="http://schemas.openxmlformats.org/officeDocument/2006/relationships/image" Target="../media/image3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3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hyperlink" Target="https://commons.wikimedia.org/wiki/File:Poetry_slam_9022039.jpg" TargetMode="External"/><Relationship Id="rId7" Type="http://schemas.openxmlformats.org/officeDocument/2006/relationships/hyperlink" Target="https://commons.wikimedia.org/wiki/File:Slam_garisson_15C02006.jpg" TargetMode="External"/><Relationship Id="rId8" Type="http://schemas.openxmlformats.org/officeDocument/2006/relationships/image" Target="../media/image3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24.png"/><Relationship Id="rId4" Type="http://schemas.openxmlformats.org/officeDocument/2006/relationships/image" Target="../media/image3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13.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5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hyperlink" Target="http://www.youtube.com/watch?v=KVD-HsHoUNM" TargetMode="External"/><Relationship Id="rId6" Type="http://schemas.openxmlformats.org/officeDocument/2006/relationships/image" Target="../media/image40.png"/><Relationship Id="rId7" Type="http://schemas.openxmlformats.org/officeDocument/2006/relationships/hyperlink" Target="http://www.youtube.com/watch?v=9eYH0AFx6yI" TargetMode="External"/><Relationship Id="rId8" Type="http://schemas.openxmlformats.org/officeDocument/2006/relationships/image" Target="../media/image4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20.png"/><Relationship Id="rId4" Type="http://schemas.openxmlformats.org/officeDocument/2006/relationships/image" Target="../media/image1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20.png"/><Relationship Id="rId4" Type="http://schemas.openxmlformats.org/officeDocument/2006/relationships/image" Target="../media/image1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21.png"/><Relationship Id="rId4" Type="http://schemas.openxmlformats.org/officeDocument/2006/relationships/image" Target="../media/image1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5.xml"/><Relationship Id="rId3" Type="http://schemas.openxmlformats.org/officeDocument/2006/relationships/image" Target="../media/image4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6.xml"/><Relationship Id="rId3" Type="http://schemas.openxmlformats.org/officeDocument/2006/relationships/image" Target="../media/image4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4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4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4"/>
          <p:cNvSpPr/>
          <p:nvPr/>
        </p:nvSpPr>
        <p:spPr>
          <a:xfrm>
            <a:off x="0" y="0"/>
            <a:ext cx="9152400" cy="5143500"/>
          </a:xfrm>
          <a:prstGeom prst="rect">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Words Unlocked</a:t>
            </a:r>
            <a:endParaRPr b="1" sz="4800">
              <a:solidFill>
                <a:schemeClr val="lt1"/>
              </a:solidFill>
              <a:latin typeface="Roboto Condensed"/>
              <a:ea typeface="Roboto Condensed"/>
              <a:cs typeface="Roboto Condensed"/>
              <a:sym typeface="Roboto Condensed"/>
            </a:endParaRPr>
          </a:p>
        </p:txBody>
      </p:sp>
      <p:sp>
        <p:nvSpPr>
          <p:cNvPr id="58" name="Google Shape;58;p14"/>
          <p:cNvSpPr txBox="1"/>
          <p:nvPr>
            <p:ph idx="1" type="subTitle"/>
          </p:nvPr>
        </p:nvSpPr>
        <p:spPr>
          <a:xfrm>
            <a:off x="597375" y="3393196"/>
            <a:ext cx="4025100" cy="74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Poetry Competition</a:t>
            </a:r>
            <a:endParaRPr sz="2600">
              <a:solidFill>
                <a:schemeClr val="lt1"/>
              </a:solidFill>
              <a:latin typeface="Raleway Medium"/>
              <a:ea typeface="Raleway Medium"/>
              <a:cs typeface="Raleway Medium"/>
              <a:sym typeface="Raleway Medium"/>
            </a:endParaRPr>
          </a:p>
        </p:txBody>
      </p:sp>
      <p:cxnSp>
        <p:nvCxnSpPr>
          <p:cNvPr id="59" name="Google Shape;59;p1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0" name="Google Shape;60;p14"/>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61" name="Google Shape;61;p14"/>
          <p:cNvPicPr preferRelativeResize="0"/>
          <p:nvPr/>
        </p:nvPicPr>
        <p:blipFill rotWithShape="1">
          <a:blip r:embed="rId4">
            <a:alphaModFix/>
          </a:blip>
          <a:srcRect b="34824" l="0" r="19916" t="1996"/>
          <a:stretch/>
        </p:blipFill>
        <p:spPr>
          <a:xfrm>
            <a:off x="4781550" y="1695450"/>
            <a:ext cx="4370850" cy="3448050"/>
          </a:xfrm>
          <a:prstGeom prst="rect">
            <a:avLst/>
          </a:prstGeom>
          <a:noFill/>
          <a:ln>
            <a:noFill/>
          </a:ln>
        </p:spPr>
      </p:pic>
      <p:pic>
        <p:nvPicPr>
          <p:cNvPr id="62" name="Google Shape;62;p14"/>
          <p:cNvPicPr preferRelativeResize="0"/>
          <p:nvPr/>
        </p:nvPicPr>
        <p:blipFill rotWithShape="1">
          <a:blip r:embed="rId5">
            <a:alphaModFix/>
          </a:blip>
          <a:srcRect b="15654" l="7514" r="4705" t="13863"/>
          <a:stretch/>
        </p:blipFill>
        <p:spPr>
          <a:xfrm>
            <a:off x="5749723" y="2541448"/>
            <a:ext cx="3054275" cy="2452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Our Focus Poet:  Standingbear</a:t>
            </a:r>
            <a:endParaRPr b="1">
              <a:solidFill>
                <a:srgbClr val="1F3A93"/>
              </a:solidFill>
              <a:latin typeface="Roboto Condensed"/>
              <a:ea typeface="Roboto Condensed"/>
              <a:cs typeface="Roboto Condensed"/>
              <a:sym typeface="Roboto Condensed"/>
            </a:endParaRPr>
          </a:p>
        </p:txBody>
      </p:sp>
      <p:sp>
        <p:nvSpPr>
          <p:cNvPr id="157" name="Google Shape;157;p23"/>
          <p:cNvSpPr txBox="1"/>
          <p:nvPr>
            <p:ph idx="1" type="body"/>
          </p:nvPr>
        </p:nvSpPr>
        <p:spPr>
          <a:xfrm>
            <a:off x="311700" y="1152475"/>
            <a:ext cx="8682600" cy="7308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None/>
            </a:pPr>
            <a:r>
              <a:rPr lang="en" sz="1600">
                <a:solidFill>
                  <a:srgbClr val="1F3A93"/>
                </a:solidFill>
                <a:latin typeface="Roboto"/>
                <a:ea typeface="Roboto"/>
                <a:cs typeface="Roboto"/>
                <a:sym typeface="Roboto"/>
              </a:rPr>
              <a:t>Watch the video created for Standingbear’s winning Words Unlocked poem from the 2023 competition.</a:t>
            </a:r>
            <a:endParaRPr sz="1600">
              <a:solidFill>
                <a:srgbClr val="1F3A93"/>
              </a:solidFill>
              <a:latin typeface="Roboto"/>
              <a:ea typeface="Roboto"/>
              <a:cs typeface="Roboto"/>
              <a:sym typeface="Roboto"/>
            </a:endParaRPr>
          </a:p>
        </p:txBody>
      </p:sp>
      <p:cxnSp>
        <p:nvCxnSpPr>
          <p:cNvPr id="158" name="Google Shape;158;p2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59" name="Google Shape;159;p23"/>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160" name="Google Shape;160;p23"/>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161" name="Google Shape;161;p23"/>
          <p:cNvSpPr txBox="1"/>
          <p:nvPr/>
        </p:nvSpPr>
        <p:spPr>
          <a:xfrm>
            <a:off x="12467725" y="2992850"/>
            <a:ext cx="20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62" name="Google Shape;162;p23"/>
          <p:cNvSpPr txBox="1"/>
          <p:nvPr/>
        </p:nvSpPr>
        <p:spPr>
          <a:xfrm>
            <a:off x="5812475" y="1930850"/>
            <a:ext cx="3331500" cy="26475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1F3A93"/>
              </a:buClr>
              <a:buSzPts val="1600"/>
              <a:buFont typeface="Roboto"/>
              <a:buAutoNum type="arabicPeriod"/>
            </a:pPr>
            <a:r>
              <a:rPr lang="en" sz="1600">
                <a:solidFill>
                  <a:srgbClr val="1F3A93"/>
                </a:solidFill>
                <a:latin typeface="Roboto"/>
                <a:ea typeface="Roboto"/>
                <a:cs typeface="Roboto"/>
                <a:sym typeface="Roboto"/>
              </a:rPr>
              <a:t>What are your thoughts about this poem?</a:t>
            </a:r>
            <a:endParaRPr sz="1600">
              <a:solidFill>
                <a:srgbClr val="1F3A93"/>
              </a:solidFill>
              <a:latin typeface="Roboto"/>
              <a:ea typeface="Roboto"/>
              <a:cs typeface="Roboto"/>
              <a:sym typeface="Roboto"/>
            </a:endParaRPr>
          </a:p>
          <a:p>
            <a:pPr indent="0" lvl="0" marL="457200" rtl="0" algn="l">
              <a:spcBef>
                <a:spcPts val="0"/>
              </a:spcBef>
              <a:spcAft>
                <a:spcPts val="0"/>
              </a:spcAft>
              <a:buNone/>
            </a:pPr>
            <a:r>
              <a:t/>
            </a:r>
            <a:endParaRPr sz="1600">
              <a:solidFill>
                <a:srgbClr val="1F3A93"/>
              </a:solidFill>
              <a:latin typeface="Roboto"/>
              <a:ea typeface="Roboto"/>
              <a:cs typeface="Roboto"/>
              <a:sym typeface="Roboto"/>
            </a:endParaRPr>
          </a:p>
          <a:p>
            <a:pPr indent="-330200" lvl="0" marL="457200" rtl="0" algn="l">
              <a:spcBef>
                <a:spcPts val="0"/>
              </a:spcBef>
              <a:spcAft>
                <a:spcPts val="0"/>
              </a:spcAft>
              <a:buClr>
                <a:srgbClr val="1F3A93"/>
              </a:buClr>
              <a:buSzPts val="1600"/>
              <a:buFont typeface="Roboto"/>
              <a:buAutoNum type="arabicPeriod"/>
            </a:pPr>
            <a:r>
              <a:rPr lang="en" sz="1600">
                <a:solidFill>
                  <a:srgbClr val="1F3A93"/>
                </a:solidFill>
                <a:latin typeface="Roboto"/>
                <a:ea typeface="Roboto"/>
                <a:cs typeface="Roboto"/>
                <a:sym typeface="Roboto"/>
              </a:rPr>
              <a:t>The theme was ‘heritage.’ What elements of ‘heritage’ do you hear in the poem?</a:t>
            </a:r>
            <a:endParaRPr sz="1600">
              <a:solidFill>
                <a:srgbClr val="1F3A93"/>
              </a:solidFill>
              <a:latin typeface="Roboto"/>
              <a:ea typeface="Roboto"/>
              <a:cs typeface="Roboto"/>
              <a:sym typeface="Roboto"/>
            </a:endParaRPr>
          </a:p>
          <a:p>
            <a:pPr indent="0" lvl="0" marL="457200" rtl="0" algn="l">
              <a:spcBef>
                <a:spcPts val="0"/>
              </a:spcBef>
              <a:spcAft>
                <a:spcPts val="0"/>
              </a:spcAft>
              <a:buNone/>
            </a:pPr>
            <a:r>
              <a:t/>
            </a:r>
            <a:endParaRPr sz="1600">
              <a:solidFill>
                <a:srgbClr val="1F3A93"/>
              </a:solidFill>
              <a:latin typeface="Roboto"/>
              <a:ea typeface="Roboto"/>
              <a:cs typeface="Roboto"/>
              <a:sym typeface="Roboto"/>
            </a:endParaRPr>
          </a:p>
          <a:p>
            <a:pPr indent="-330200" lvl="0" marL="457200" rtl="0" algn="l">
              <a:spcBef>
                <a:spcPts val="0"/>
              </a:spcBef>
              <a:spcAft>
                <a:spcPts val="0"/>
              </a:spcAft>
              <a:buClr>
                <a:srgbClr val="1F3A93"/>
              </a:buClr>
              <a:buSzPts val="1600"/>
              <a:buFont typeface="Roboto"/>
              <a:buAutoNum type="arabicPeriod"/>
            </a:pPr>
            <a:r>
              <a:rPr lang="en" sz="1600">
                <a:solidFill>
                  <a:srgbClr val="1F3A93"/>
                </a:solidFill>
                <a:latin typeface="Roboto"/>
                <a:ea typeface="Roboto"/>
                <a:cs typeface="Roboto"/>
                <a:sym typeface="Roboto"/>
              </a:rPr>
              <a:t>What do you think is important when writing a poem?</a:t>
            </a:r>
            <a:endParaRPr sz="1600">
              <a:solidFill>
                <a:srgbClr val="1F3A93"/>
              </a:solidFill>
              <a:latin typeface="Roboto"/>
              <a:ea typeface="Roboto"/>
              <a:cs typeface="Roboto"/>
              <a:sym typeface="Roboto"/>
            </a:endParaRPr>
          </a:p>
        </p:txBody>
      </p:sp>
      <p:pic>
        <p:nvPicPr>
          <p:cNvPr descr="Klamath Tribe by Standingbear" id="163" name="Google Shape;163;p23" title="BreakFree Words Unlocked 2023 Winner">
            <a:hlinkClick r:id="rId5"/>
          </p:cNvPr>
          <p:cNvPicPr preferRelativeResize="0"/>
          <p:nvPr/>
        </p:nvPicPr>
        <p:blipFill>
          <a:blip r:embed="rId6">
            <a:alphaModFix/>
          </a:blip>
          <a:stretch>
            <a:fillRect/>
          </a:stretch>
        </p:blipFill>
        <p:spPr>
          <a:xfrm>
            <a:off x="311700" y="1750038"/>
            <a:ext cx="5349550" cy="3009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1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Ode on Self-Discovery by Rolando Ochoa</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179" name="Google Shape;1179;p11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180" name="Google Shape;1180;p113"/>
          <p:cNvSpPr txBox="1"/>
          <p:nvPr/>
        </p:nvSpPr>
        <p:spPr>
          <a:xfrm>
            <a:off x="409575" y="1028700"/>
            <a:ext cx="5110800" cy="41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Journey of the inward self,</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Realms beyond my walking eye,</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Mysteries abound and secrets delve,</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Hidden treasures lie.</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Like shadows dancing at night,</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Your whispers echo soft and whole,</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And flicker further beyond my sight,</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Stilling my soul.</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In those whispers that silence keeps,</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Your true essence stays apart,</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My eyes closed, I listen deep,</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Exploring my heart.</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Onward I journey to seek what’s true,</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And discover the brightness of the stars,</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At journey’s end, reality breaks through,</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Parting clouds afar.</a:t>
            </a:r>
            <a:endParaRPr>
              <a:solidFill>
                <a:srgbClr val="1F3A93"/>
              </a:solidFill>
              <a:latin typeface="Roboto"/>
              <a:ea typeface="Roboto"/>
              <a:cs typeface="Roboto"/>
              <a:sym typeface="Roboto"/>
            </a:endParaRPr>
          </a:p>
        </p:txBody>
      </p:sp>
      <p:pic>
        <p:nvPicPr>
          <p:cNvPr id="1181" name="Google Shape;1181;p113"/>
          <p:cNvPicPr preferRelativeResize="0"/>
          <p:nvPr/>
        </p:nvPicPr>
        <p:blipFill>
          <a:blip r:embed="rId3">
            <a:alphaModFix/>
          </a:blip>
          <a:stretch>
            <a:fillRect/>
          </a:stretch>
        </p:blipFill>
        <p:spPr>
          <a:xfrm rot="526054">
            <a:off x="8003515" y="54464"/>
            <a:ext cx="891499" cy="891499"/>
          </a:xfrm>
          <a:prstGeom prst="rect">
            <a:avLst/>
          </a:prstGeom>
          <a:noFill/>
          <a:ln>
            <a:noFill/>
          </a:ln>
        </p:spPr>
      </p:pic>
      <p:pic>
        <p:nvPicPr>
          <p:cNvPr id="1182" name="Google Shape;1182;p113"/>
          <p:cNvPicPr preferRelativeResize="0"/>
          <p:nvPr/>
        </p:nvPicPr>
        <p:blipFill>
          <a:blip r:embed="rId4">
            <a:alphaModFix/>
          </a:blip>
          <a:stretch>
            <a:fillRect/>
          </a:stretch>
        </p:blipFill>
        <p:spPr>
          <a:xfrm>
            <a:off x="4451400" y="1163501"/>
            <a:ext cx="4692600" cy="3625026"/>
          </a:xfrm>
          <a:prstGeom prst="rect">
            <a:avLst/>
          </a:prstGeom>
          <a:noFill/>
          <a:ln>
            <a:noFill/>
          </a:ln>
        </p:spPr>
      </p:pic>
      <p:sp>
        <p:nvSpPr>
          <p:cNvPr id="1183" name="Google Shape;1183;p113"/>
          <p:cNvSpPr txBox="1"/>
          <p:nvPr/>
        </p:nvSpPr>
        <p:spPr>
          <a:xfrm>
            <a:off x="4952050" y="4760975"/>
            <a:ext cx="3331200" cy="3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Roboto"/>
                <a:ea typeface="Roboto"/>
                <a:cs typeface="Roboto"/>
                <a:sym typeface="Roboto"/>
              </a:rPr>
              <a:t>AI generated art using Canva</a:t>
            </a:r>
            <a:endParaRPr sz="1200">
              <a:solidFill>
                <a:schemeClr val="dk2"/>
              </a:solidFill>
              <a:latin typeface="Roboto"/>
              <a:ea typeface="Roboto"/>
              <a:cs typeface="Roboto"/>
              <a:sym typeface="Roboto"/>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1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Outward Bound by Helen Hunt Jackson</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189" name="Google Shape;1189;p11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190" name="Google Shape;1190;p114"/>
          <p:cNvSpPr txBox="1"/>
          <p:nvPr/>
        </p:nvSpPr>
        <p:spPr>
          <a:xfrm>
            <a:off x="409575" y="1104900"/>
            <a:ext cx="5110800" cy="41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The hour has come. Strong hands the anchor raise;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Friends stand and weep along the fading shore,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In sudden fear lest we return no more,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In sudden fancy that he safer stays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Who stays behind; that some new danger lays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New snare in each fresh path untrod before.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Ah, foolish hearts! In fate's mysterious lore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Is written no such choice of plan and days: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Each hour has its own peril and escape;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In most familiar things' familiar shape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New danger comes without or sight or sound;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No sea more foreign rolls than breaks each morn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Across our thresholds when the day is born: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We sail, at sunrise, daily, "outward bound."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700">
              <a:solidFill>
                <a:srgbClr val="1F3A93"/>
              </a:solidFill>
              <a:latin typeface="Roboto"/>
              <a:ea typeface="Roboto"/>
              <a:cs typeface="Roboto"/>
              <a:sym typeface="Roboto"/>
            </a:endParaRPr>
          </a:p>
        </p:txBody>
      </p:sp>
      <p:pic>
        <p:nvPicPr>
          <p:cNvPr id="1191" name="Google Shape;1191;p114"/>
          <p:cNvPicPr preferRelativeResize="0"/>
          <p:nvPr/>
        </p:nvPicPr>
        <p:blipFill>
          <a:blip r:embed="rId3">
            <a:alphaModFix/>
          </a:blip>
          <a:stretch>
            <a:fillRect/>
          </a:stretch>
        </p:blipFill>
        <p:spPr>
          <a:xfrm rot="526054">
            <a:off x="8003515" y="54464"/>
            <a:ext cx="891499" cy="891499"/>
          </a:xfrm>
          <a:prstGeom prst="rect">
            <a:avLst/>
          </a:prstGeom>
          <a:noFill/>
          <a:ln>
            <a:noFill/>
          </a:ln>
        </p:spPr>
      </p:pic>
      <p:sp>
        <p:nvSpPr>
          <p:cNvPr id="1192" name="Google Shape;1192;p114"/>
          <p:cNvSpPr/>
          <p:nvPr/>
        </p:nvSpPr>
        <p:spPr>
          <a:xfrm>
            <a:off x="5871000" y="1442225"/>
            <a:ext cx="3086700" cy="2361300"/>
          </a:xfrm>
          <a:prstGeom prst="wedgeRoundRectCallout">
            <a:avLst>
              <a:gd fmla="val -52604" name="adj1"/>
              <a:gd fmla="val 76479" name="adj2"/>
              <a:gd fmla="val 0" name="adj3"/>
            </a:avLst>
          </a:prstGeom>
          <a:noFill/>
          <a:ln cap="flat" cmpd="sng" w="952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00B2A9"/>
                </a:solidFill>
                <a:latin typeface="Roboto"/>
                <a:ea typeface="Roboto"/>
                <a:cs typeface="Roboto"/>
                <a:sym typeface="Roboto"/>
              </a:rPr>
              <a:t>"Outward Bound" offers an uplifting message, easing the fear of venturing into the unknown by reminding us that we undertake similar courageous journeys every day, often without even realizing it.</a:t>
            </a:r>
            <a:endParaRPr b="1" sz="1700">
              <a:solidFill>
                <a:srgbClr val="00B2A9"/>
              </a:solidFill>
              <a:latin typeface="Roboto"/>
              <a:ea typeface="Roboto"/>
              <a:cs typeface="Roboto"/>
              <a:sym typeface="Roboto"/>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11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The Road Not Taken</a:t>
            </a:r>
            <a:r>
              <a:rPr b="1" lang="en">
                <a:solidFill>
                  <a:srgbClr val="1F3A93"/>
                </a:solidFill>
                <a:latin typeface="Roboto Condensed"/>
                <a:ea typeface="Roboto Condensed"/>
                <a:cs typeface="Roboto Condensed"/>
                <a:sym typeface="Roboto Condensed"/>
              </a:rPr>
              <a:t> by Robert Frost</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198" name="Google Shape;1198;p11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199" name="Google Shape;1199;p115"/>
          <p:cNvSpPr txBox="1"/>
          <p:nvPr/>
        </p:nvSpPr>
        <p:spPr>
          <a:xfrm>
            <a:off x="409575" y="1028700"/>
            <a:ext cx="3674700" cy="29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Two roads diverged in a yellow wood,</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And sorry I could not travel both</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And be one traveler, long I stood</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And looked down one as far as I could</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To where it bent in the undergrowth;</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Then took the other, as just as fair,</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And having perhaps the better claim,</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Because it was grassy and wanted wear;</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Though as for that the passing there</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Had worn them really about the same,</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p:txBody>
      </p:sp>
      <p:pic>
        <p:nvPicPr>
          <p:cNvPr id="1200" name="Google Shape;1200;p115"/>
          <p:cNvPicPr preferRelativeResize="0"/>
          <p:nvPr/>
        </p:nvPicPr>
        <p:blipFill>
          <a:blip r:embed="rId3">
            <a:alphaModFix/>
          </a:blip>
          <a:stretch>
            <a:fillRect/>
          </a:stretch>
        </p:blipFill>
        <p:spPr>
          <a:xfrm rot="526054">
            <a:off x="8003515" y="54464"/>
            <a:ext cx="891499" cy="891499"/>
          </a:xfrm>
          <a:prstGeom prst="rect">
            <a:avLst/>
          </a:prstGeom>
          <a:noFill/>
          <a:ln>
            <a:noFill/>
          </a:ln>
        </p:spPr>
      </p:pic>
      <p:sp>
        <p:nvSpPr>
          <p:cNvPr id="1201" name="Google Shape;1201;p115"/>
          <p:cNvSpPr txBox="1"/>
          <p:nvPr/>
        </p:nvSpPr>
        <p:spPr>
          <a:xfrm>
            <a:off x="5705825" y="2629050"/>
            <a:ext cx="3285900" cy="23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And both that morning equally lay</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In leaves no step had trodden black.</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Oh, I kept the first for another day!</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Yet knowing how way leads on to way,</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I doubted if I should ever come back.</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I shall be telling this with a sigh</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Somewhere ages and ages hence:</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Two roads diverged in a wood, and I—</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I took the one less traveled by,</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And that has made all the difference.</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endParaRPr>
          </a:p>
        </p:txBody>
      </p:sp>
      <p:pic>
        <p:nvPicPr>
          <p:cNvPr id="1202" name="Google Shape;1202;p115"/>
          <p:cNvPicPr preferRelativeResize="0"/>
          <p:nvPr/>
        </p:nvPicPr>
        <p:blipFill rotWithShape="1">
          <a:blip r:embed="rId4">
            <a:alphaModFix/>
          </a:blip>
          <a:srcRect b="18690" l="5540" r="-5540" t="-18690"/>
          <a:stretch/>
        </p:blipFill>
        <p:spPr>
          <a:xfrm>
            <a:off x="3809775" y="1700700"/>
            <a:ext cx="1844250" cy="18442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11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Takeoff by Timothy Steele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208" name="Google Shape;1208;p11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09" name="Google Shape;1209;p116"/>
          <p:cNvPicPr preferRelativeResize="0"/>
          <p:nvPr/>
        </p:nvPicPr>
        <p:blipFill>
          <a:blip r:embed="rId3">
            <a:alphaModFix/>
          </a:blip>
          <a:stretch>
            <a:fillRect/>
          </a:stretch>
        </p:blipFill>
        <p:spPr>
          <a:xfrm rot="526054">
            <a:off x="8003515" y="54464"/>
            <a:ext cx="891499" cy="891499"/>
          </a:xfrm>
          <a:prstGeom prst="rect">
            <a:avLst/>
          </a:prstGeom>
          <a:noFill/>
          <a:ln>
            <a:noFill/>
          </a:ln>
        </p:spPr>
      </p:pic>
      <p:sp>
        <p:nvSpPr>
          <p:cNvPr id="1210" name="Google Shape;1210;p116"/>
          <p:cNvSpPr txBox="1"/>
          <p:nvPr/>
        </p:nvSpPr>
        <p:spPr>
          <a:xfrm>
            <a:off x="409575" y="1028700"/>
            <a:ext cx="6380400" cy="41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Our jet storms down the runway, tilts up, lifts:</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We’re airborne, and each second we see more—</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Outlying hangars, wetlands with a pond</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That flashes like sheened silver and, beyond,</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An estuary and the frozen drifts</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Of breakers wide and white along a shore.</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One watches, cheek in palm. How little weight</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The world has as it swiftly drops away!</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How quietly the mind climbs to this height</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As now, the seat-belt sign turned off, a flight</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Attendant rises to negotiate</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The steep aisle to a curtained service bay.</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Timothy Steele, from ‘The Color Wheel’, Johns Hopkins University Press, 1994</a:t>
            </a:r>
            <a:endParaRPr>
              <a:solidFill>
                <a:srgbClr val="1F3A93"/>
              </a:solidFill>
              <a:latin typeface="Roboto"/>
              <a:ea typeface="Roboto"/>
              <a:cs typeface="Roboto"/>
              <a:sym typeface="Roboto"/>
            </a:endParaRPr>
          </a:p>
        </p:txBody>
      </p:sp>
      <p:pic>
        <p:nvPicPr>
          <p:cNvPr id="1211" name="Google Shape;1211;p116"/>
          <p:cNvPicPr preferRelativeResize="0"/>
          <p:nvPr/>
        </p:nvPicPr>
        <p:blipFill>
          <a:blip r:embed="rId4">
            <a:alphaModFix/>
          </a:blip>
          <a:stretch>
            <a:fillRect/>
          </a:stretch>
        </p:blipFill>
        <p:spPr>
          <a:xfrm rot="669566">
            <a:off x="5796230" y="1302580"/>
            <a:ext cx="2907634" cy="2907634"/>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11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Step Into the Unknown</a:t>
            </a:r>
            <a:r>
              <a:rPr b="1" lang="en">
                <a:solidFill>
                  <a:srgbClr val="1F3A93"/>
                </a:solidFill>
                <a:latin typeface="Roboto Condensed"/>
                <a:ea typeface="Roboto Condensed"/>
                <a:cs typeface="Roboto Condensed"/>
                <a:sym typeface="Roboto Condensed"/>
              </a:rPr>
              <a:t> by Josh 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217" name="Google Shape;1217;p11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18" name="Google Shape;1218;p117"/>
          <p:cNvPicPr preferRelativeResize="0"/>
          <p:nvPr/>
        </p:nvPicPr>
        <p:blipFill>
          <a:blip r:embed="rId3">
            <a:alphaModFix/>
          </a:blip>
          <a:stretch>
            <a:fillRect/>
          </a:stretch>
        </p:blipFill>
        <p:spPr>
          <a:xfrm rot="526054">
            <a:off x="8003515" y="54464"/>
            <a:ext cx="891499" cy="891499"/>
          </a:xfrm>
          <a:prstGeom prst="rect">
            <a:avLst/>
          </a:prstGeom>
          <a:noFill/>
          <a:ln>
            <a:noFill/>
          </a:ln>
        </p:spPr>
      </p:pic>
      <p:sp>
        <p:nvSpPr>
          <p:cNvPr id="1219" name="Google Shape;1219;p117"/>
          <p:cNvSpPr txBox="1"/>
          <p:nvPr/>
        </p:nvSpPr>
        <p:spPr>
          <a:xfrm>
            <a:off x="409575" y="1028700"/>
            <a:ext cx="3904200" cy="41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On this journey, keep moving, my friend,</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One step at a time, till the very end.</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You’re stepping into uncharted lands,</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Nerve-wracking, yet oh so grand.</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Financial stability awaits your stride,</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Or maybe you’ll reach it as you bide.</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Trust in the path that’s unfolding for you,</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Embrace the ease, let the universe do.</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Today, let love wrap around your soul,</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Feel its embrace, let the magic unfold.</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Wherever you are, magic will find,</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For you, my dear, are the magical kind.</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500">
              <a:solidFill>
                <a:srgbClr val="1F3A93"/>
              </a:solidFill>
              <a:latin typeface="Roboto"/>
              <a:ea typeface="Roboto"/>
              <a:cs typeface="Roboto"/>
              <a:sym typeface="Roboto"/>
            </a:endParaRPr>
          </a:p>
        </p:txBody>
      </p:sp>
      <p:sp>
        <p:nvSpPr>
          <p:cNvPr id="1220" name="Google Shape;1220;p117"/>
          <p:cNvSpPr txBox="1"/>
          <p:nvPr/>
        </p:nvSpPr>
        <p:spPr>
          <a:xfrm>
            <a:off x="4313775" y="2923100"/>
            <a:ext cx="4569300" cy="173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Your mind and hands, a creator’s spark,</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Using your body, leaving your mark.</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Different parts of you finally intertwine,</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Revealing truths, your unique design.</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So step forward boldly, into the unknown,</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The universe guides, your spirit has grown.</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Embrace the magic that flows within you,</a:t>
            </a:r>
            <a:endParaRPr sz="1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500">
                <a:solidFill>
                  <a:srgbClr val="1F3A93"/>
                </a:solidFill>
                <a:latin typeface="Roboto"/>
                <a:ea typeface="Roboto"/>
                <a:cs typeface="Roboto"/>
                <a:sym typeface="Roboto"/>
              </a:rPr>
              <a:t>For your journey is magical too.</a:t>
            </a:r>
            <a:endParaRPr sz="1500">
              <a:solidFill>
                <a:srgbClr val="1F3A93"/>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endParaRPr>
          </a:p>
        </p:txBody>
      </p:sp>
      <p:pic>
        <p:nvPicPr>
          <p:cNvPr id="1221" name="Google Shape;1221;p117"/>
          <p:cNvPicPr preferRelativeResize="0"/>
          <p:nvPr/>
        </p:nvPicPr>
        <p:blipFill>
          <a:blip r:embed="rId4">
            <a:alphaModFix/>
          </a:blip>
          <a:stretch>
            <a:fillRect/>
          </a:stretch>
        </p:blipFill>
        <p:spPr>
          <a:xfrm rot="892056">
            <a:off x="5921149" y="1201076"/>
            <a:ext cx="1724402" cy="1724402"/>
          </a:xfrm>
          <a:prstGeom prst="rect">
            <a:avLst/>
          </a:prstGeom>
          <a:noFill/>
          <a:ln>
            <a:noFill/>
          </a:ln>
        </p:spPr>
      </p:pic>
      <p:sp>
        <p:nvSpPr>
          <p:cNvPr id="1222" name="Google Shape;1222;p117"/>
          <p:cNvSpPr txBox="1"/>
          <p:nvPr/>
        </p:nvSpPr>
        <p:spPr>
          <a:xfrm>
            <a:off x="12775" y="4837175"/>
            <a:ext cx="3318300" cy="3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5"/>
              </a:rPr>
              <a:t>Source</a:t>
            </a:r>
            <a:r>
              <a:rPr lang="en" sz="1200">
                <a:solidFill>
                  <a:schemeClr val="dk2"/>
                </a:solidFill>
              </a:rPr>
              <a:t>: Medium</a:t>
            </a:r>
            <a:endParaRPr sz="1200">
              <a:solidFill>
                <a:schemeClr val="dk2"/>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11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A Noiseless Patient Spider by Walt Whitman</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228" name="Google Shape;1228;p11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229" name="Google Shape;1229;p118"/>
          <p:cNvSpPr txBox="1"/>
          <p:nvPr/>
        </p:nvSpPr>
        <p:spPr>
          <a:xfrm>
            <a:off x="409575" y="1333500"/>
            <a:ext cx="8422800" cy="41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A noiseless patient spider,</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I mark’d where on a little promontory it stood isolated,</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Mark’d how to explore the vacant vast surrounding,</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It launch’d forth filament, filament, filament, out of itself,</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Ever unreeling them, ever tirelessly speeding them.</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And you O my soul where you stand,</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Surrounded, detached, in measureless oceans of space,</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Ceaselessly musing, venturing, throwing, seeking the spheres to connect them,</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Till the bridge you will need be form’d, till the ductile anchor hold,</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Till the gossamer thread you fling catch somewhere, O my soul.</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p:txBody>
      </p:sp>
      <p:sp>
        <p:nvSpPr>
          <p:cNvPr id="1230" name="Google Shape;1230;p118"/>
          <p:cNvSpPr txBox="1"/>
          <p:nvPr/>
        </p:nvSpPr>
        <p:spPr>
          <a:xfrm>
            <a:off x="6636775" y="1163500"/>
            <a:ext cx="2401200" cy="1989000"/>
          </a:xfrm>
          <a:prstGeom prst="rect">
            <a:avLst/>
          </a:prstGeom>
          <a:noFill/>
          <a:ln cap="flat" cmpd="sng" w="28575">
            <a:solidFill>
              <a:srgbClr val="00B2A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1300">
                <a:solidFill>
                  <a:srgbClr val="00B2A9"/>
                </a:solidFill>
                <a:latin typeface="Roboto"/>
                <a:ea typeface="Roboto"/>
                <a:cs typeface="Roboto"/>
                <a:sym typeface="Roboto"/>
              </a:rPr>
              <a:t>This poem describes the spider as it explores and constructs its web, a metaphor for the human soul's efforts to explore the unknown, cast out connections, and seek meaning in the vast, uncharted spaces of life, intellectually and spiritually.</a:t>
            </a:r>
            <a:endParaRPr i="1" sz="1300">
              <a:solidFill>
                <a:srgbClr val="00B2A9"/>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300">
              <a:solidFill>
                <a:srgbClr val="1F3A93"/>
              </a:solidFill>
              <a:latin typeface="Roboto"/>
              <a:ea typeface="Roboto"/>
              <a:cs typeface="Roboto"/>
              <a:sym typeface="Roboto"/>
            </a:endParaRPr>
          </a:p>
        </p:txBody>
      </p:sp>
      <p:pic>
        <p:nvPicPr>
          <p:cNvPr id="1231" name="Google Shape;1231;p118"/>
          <p:cNvPicPr preferRelativeResize="0"/>
          <p:nvPr/>
        </p:nvPicPr>
        <p:blipFill>
          <a:blip r:embed="rId3">
            <a:alphaModFix/>
          </a:blip>
          <a:stretch>
            <a:fillRect/>
          </a:stretch>
        </p:blipFill>
        <p:spPr>
          <a:xfrm rot="526054">
            <a:off x="8003515" y="54464"/>
            <a:ext cx="891499" cy="891499"/>
          </a:xfrm>
          <a:prstGeom prst="rect">
            <a:avLst/>
          </a:prstGeom>
          <a:noFill/>
          <a:ln>
            <a:noFill/>
          </a:ln>
        </p:spPr>
      </p:pic>
      <p:pic>
        <p:nvPicPr>
          <p:cNvPr id="1232" name="Google Shape;1232;p118"/>
          <p:cNvPicPr preferRelativeResize="0"/>
          <p:nvPr/>
        </p:nvPicPr>
        <p:blipFill>
          <a:blip r:embed="rId4">
            <a:alphaModFix/>
          </a:blip>
          <a:stretch>
            <a:fillRect/>
          </a:stretch>
        </p:blipFill>
        <p:spPr>
          <a:xfrm>
            <a:off x="8125425" y="4109700"/>
            <a:ext cx="912549" cy="912549"/>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11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The Explorer by Gwendolyn Brooks</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238" name="Google Shape;1238;p11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239" name="Google Shape;1239;p119"/>
          <p:cNvSpPr txBox="1"/>
          <p:nvPr/>
        </p:nvSpPr>
        <p:spPr>
          <a:xfrm>
            <a:off x="409575" y="1104900"/>
            <a:ext cx="4759500" cy="41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Somehow to find a still spot in the noise</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Was the frayed inner want, the winding, the frayed hope</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Whose tatters he kept hunting through the din.</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A velvet peace somewhere.</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A room of wily hush somewhere within.</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So tipping down the scrambled halls he set</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Vague hands on throbbing knobs. There were behind</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Only spiraling, high human voices,</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The scream of nervous affairs,</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Wee griefs,</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Grand griefs. And choices.</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He feared most of all the choices, that cried to be taken.</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There were no bourns.</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There were no quiet rooms.</a:t>
            </a:r>
            <a:endParaRPr>
              <a:solidFill>
                <a:srgbClr val="1F3A93"/>
              </a:solidFill>
              <a:latin typeface="Roboto"/>
              <a:ea typeface="Roboto"/>
              <a:cs typeface="Roboto"/>
              <a:sym typeface="Roboto"/>
            </a:endParaRPr>
          </a:p>
        </p:txBody>
      </p:sp>
      <p:pic>
        <p:nvPicPr>
          <p:cNvPr id="1240" name="Google Shape;1240;p119"/>
          <p:cNvPicPr preferRelativeResize="0"/>
          <p:nvPr/>
        </p:nvPicPr>
        <p:blipFill>
          <a:blip r:embed="rId3">
            <a:alphaModFix/>
          </a:blip>
          <a:stretch>
            <a:fillRect/>
          </a:stretch>
        </p:blipFill>
        <p:spPr>
          <a:xfrm rot="526054">
            <a:off x="8003515" y="54464"/>
            <a:ext cx="891499" cy="891499"/>
          </a:xfrm>
          <a:prstGeom prst="rect">
            <a:avLst/>
          </a:prstGeom>
          <a:noFill/>
          <a:ln>
            <a:noFill/>
          </a:ln>
        </p:spPr>
      </p:pic>
      <p:sp>
        <p:nvSpPr>
          <p:cNvPr id="1241" name="Google Shape;1241;p119"/>
          <p:cNvSpPr txBox="1"/>
          <p:nvPr/>
        </p:nvSpPr>
        <p:spPr>
          <a:xfrm>
            <a:off x="5079675" y="4629675"/>
            <a:ext cx="3331200" cy="3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Roboto"/>
                <a:ea typeface="Roboto"/>
                <a:cs typeface="Roboto"/>
                <a:sym typeface="Roboto"/>
              </a:rPr>
              <a:t>AI generated art using Canva</a:t>
            </a:r>
            <a:endParaRPr sz="1200">
              <a:solidFill>
                <a:schemeClr val="dk2"/>
              </a:solidFill>
              <a:latin typeface="Roboto"/>
              <a:ea typeface="Roboto"/>
              <a:cs typeface="Roboto"/>
              <a:sym typeface="Roboto"/>
            </a:endParaRPr>
          </a:p>
        </p:txBody>
      </p:sp>
      <p:pic>
        <p:nvPicPr>
          <p:cNvPr id="1242" name="Google Shape;1242;p119"/>
          <p:cNvPicPr preferRelativeResize="0"/>
          <p:nvPr/>
        </p:nvPicPr>
        <p:blipFill>
          <a:blip r:embed="rId4">
            <a:alphaModFix/>
          </a:blip>
          <a:stretch>
            <a:fillRect/>
          </a:stretch>
        </p:blipFill>
        <p:spPr>
          <a:xfrm>
            <a:off x="4652510" y="1160000"/>
            <a:ext cx="4491490" cy="3469676"/>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12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Invitation by </a:t>
            </a:r>
            <a:r>
              <a:rPr b="1" lang="en">
                <a:solidFill>
                  <a:srgbClr val="1F3A93"/>
                </a:solidFill>
                <a:latin typeface="Roboto Condensed"/>
                <a:ea typeface="Roboto Condensed"/>
                <a:cs typeface="Roboto Condensed"/>
                <a:sym typeface="Roboto Condensed"/>
              </a:rPr>
              <a:t>Shel</a:t>
            </a:r>
            <a:r>
              <a:rPr b="1" lang="en">
                <a:solidFill>
                  <a:srgbClr val="1F3A93"/>
                </a:solidFill>
                <a:latin typeface="Roboto Condensed"/>
                <a:ea typeface="Roboto Condensed"/>
                <a:cs typeface="Roboto Condensed"/>
                <a:sym typeface="Roboto Condensed"/>
              </a:rPr>
              <a:t> Silverstein</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248" name="Google Shape;1248;p12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249" name="Google Shape;1249;p120"/>
          <p:cNvSpPr txBox="1"/>
          <p:nvPr/>
        </p:nvSpPr>
        <p:spPr>
          <a:xfrm>
            <a:off x="409575" y="1104900"/>
            <a:ext cx="4504200" cy="41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If you are a dreamer, come in</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If you are a dreamer, a wisher, a liar,</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A hope-er, a pray-er, a magic bean buyer...</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If you're a pretender, come sit by the fire</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For we have some flax-golden tales to spin.</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Come in!</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Come in!</a:t>
            </a:r>
            <a:endParaRPr sz="1800">
              <a:solidFill>
                <a:srgbClr val="1F3A93"/>
              </a:solidFill>
              <a:latin typeface="Roboto"/>
              <a:ea typeface="Roboto"/>
              <a:cs typeface="Roboto"/>
              <a:sym typeface="Roboto"/>
            </a:endParaRPr>
          </a:p>
        </p:txBody>
      </p:sp>
      <p:sp>
        <p:nvSpPr>
          <p:cNvPr id="1250" name="Google Shape;1250;p120"/>
          <p:cNvSpPr txBox="1"/>
          <p:nvPr/>
        </p:nvSpPr>
        <p:spPr>
          <a:xfrm>
            <a:off x="3279725" y="3406600"/>
            <a:ext cx="5942700" cy="186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B2A9"/>
                </a:solidFill>
                <a:latin typeface="Roboto"/>
                <a:ea typeface="Roboto"/>
                <a:cs typeface="Roboto"/>
                <a:sym typeface="Roboto"/>
              </a:rPr>
              <a:t>In this poem, Silverstein is inviting those with an imagination into the creative world–to dream, to write, </a:t>
            </a:r>
            <a:endParaRPr sz="1800">
              <a:solidFill>
                <a:srgbClr val="00B2A9"/>
              </a:solidFill>
              <a:latin typeface="Roboto"/>
              <a:ea typeface="Roboto"/>
              <a:cs typeface="Roboto"/>
              <a:sym typeface="Roboto"/>
            </a:endParaRPr>
          </a:p>
          <a:p>
            <a:pPr indent="0" lvl="0" marL="0" rtl="0" algn="l">
              <a:spcBef>
                <a:spcPts val="0"/>
              </a:spcBef>
              <a:spcAft>
                <a:spcPts val="0"/>
              </a:spcAft>
              <a:buNone/>
            </a:pPr>
            <a:r>
              <a:rPr lang="en" sz="1800">
                <a:solidFill>
                  <a:srgbClr val="00B2A9"/>
                </a:solidFill>
                <a:latin typeface="Roboto"/>
                <a:ea typeface="Roboto"/>
                <a:cs typeface="Roboto"/>
                <a:sym typeface="Roboto"/>
              </a:rPr>
              <a:t>to craft, to make art! </a:t>
            </a:r>
            <a:endParaRPr sz="1800">
              <a:solidFill>
                <a:srgbClr val="00B2A9"/>
              </a:solidFill>
              <a:latin typeface="Roboto"/>
              <a:ea typeface="Roboto"/>
              <a:cs typeface="Roboto"/>
              <a:sym typeface="Roboto"/>
            </a:endParaRPr>
          </a:p>
          <a:p>
            <a:pPr indent="0" lvl="0" marL="0" rtl="0" algn="l">
              <a:spcBef>
                <a:spcPts val="0"/>
              </a:spcBef>
              <a:spcAft>
                <a:spcPts val="0"/>
              </a:spcAft>
              <a:buNone/>
            </a:pPr>
            <a:r>
              <a:t/>
            </a:r>
            <a:endParaRPr sz="1800">
              <a:solidFill>
                <a:srgbClr val="00B2A9"/>
              </a:solidFill>
              <a:latin typeface="Roboto"/>
              <a:ea typeface="Roboto"/>
              <a:cs typeface="Roboto"/>
              <a:sym typeface="Roboto"/>
            </a:endParaRPr>
          </a:p>
          <a:p>
            <a:pPr indent="0" lvl="0" marL="0" rtl="0" algn="l">
              <a:spcBef>
                <a:spcPts val="0"/>
              </a:spcBef>
              <a:spcAft>
                <a:spcPts val="0"/>
              </a:spcAft>
              <a:buNone/>
            </a:pPr>
            <a:r>
              <a:rPr lang="en" sz="1800">
                <a:solidFill>
                  <a:srgbClr val="00B2A9"/>
                </a:solidFill>
                <a:latin typeface="Roboto"/>
                <a:ea typeface="Roboto"/>
                <a:cs typeface="Roboto"/>
                <a:sym typeface="Roboto"/>
              </a:rPr>
              <a:t>Will you accept his invitation and write your own poem?</a:t>
            </a:r>
            <a:endParaRPr sz="1800">
              <a:solidFill>
                <a:srgbClr val="00B2A9"/>
              </a:solidFill>
              <a:latin typeface="Roboto"/>
              <a:ea typeface="Roboto"/>
              <a:cs typeface="Roboto"/>
              <a:sym typeface="Roboto"/>
            </a:endParaRPr>
          </a:p>
        </p:txBody>
      </p:sp>
      <p:pic>
        <p:nvPicPr>
          <p:cNvPr id="1251" name="Google Shape;1251;p120"/>
          <p:cNvPicPr preferRelativeResize="0"/>
          <p:nvPr/>
        </p:nvPicPr>
        <p:blipFill>
          <a:blip r:embed="rId3">
            <a:alphaModFix/>
          </a:blip>
          <a:stretch>
            <a:fillRect/>
          </a:stretch>
        </p:blipFill>
        <p:spPr>
          <a:xfrm rot="526054">
            <a:off x="8003515" y="54464"/>
            <a:ext cx="891499" cy="891499"/>
          </a:xfrm>
          <a:prstGeom prst="rect">
            <a:avLst/>
          </a:prstGeom>
          <a:noFill/>
          <a:ln>
            <a:noFill/>
          </a:ln>
        </p:spPr>
      </p:pic>
      <p:sp>
        <p:nvSpPr>
          <p:cNvPr id="1252" name="Google Shape;1252;p120"/>
          <p:cNvSpPr txBox="1"/>
          <p:nvPr/>
        </p:nvSpPr>
        <p:spPr>
          <a:xfrm>
            <a:off x="5971175" y="2960000"/>
            <a:ext cx="3331200" cy="3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Roboto"/>
                <a:ea typeface="Roboto"/>
                <a:cs typeface="Roboto"/>
                <a:sym typeface="Roboto"/>
              </a:rPr>
              <a:t>AI generated art using Canva</a:t>
            </a:r>
            <a:endParaRPr sz="1200">
              <a:solidFill>
                <a:schemeClr val="dk2"/>
              </a:solidFill>
              <a:latin typeface="Roboto"/>
              <a:ea typeface="Roboto"/>
              <a:cs typeface="Roboto"/>
              <a:sym typeface="Roboto"/>
            </a:endParaRPr>
          </a:p>
        </p:txBody>
      </p:sp>
      <p:pic>
        <p:nvPicPr>
          <p:cNvPr id="1253" name="Google Shape;1253;p120"/>
          <p:cNvPicPr preferRelativeResize="0"/>
          <p:nvPr/>
        </p:nvPicPr>
        <p:blipFill>
          <a:blip r:embed="rId4">
            <a:alphaModFix/>
          </a:blip>
          <a:stretch>
            <a:fillRect/>
          </a:stretch>
        </p:blipFill>
        <p:spPr>
          <a:xfrm>
            <a:off x="5793650" y="1113700"/>
            <a:ext cx="2502325" cy="19330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1257" name="Shape 1257"/>
        <p:cNvGrpSpPr/>
        <p:nvPr/>
      </p:nvGrpSpPr>
      <p:grpSpPr>
        <a:xfrm>
          <a:off x="0" y="0"/>
          <a:ext cx="0" cy="0"/>
          <a:chOff x="0" y="0"/>
          <a:chExt cx="0" cy="0"/>
        </a:xfrm>
      </p:grpSpPr>
      <p:pic>
        <p:nvPicPr>
          <p:cNvPr id="1258" name="Google Shape;1258;p121"/>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1259" name="Google Shape;1259;p121"/>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7</a:t>
            </a:r>
            <a:endParaRPr b="1" sz="4800">
              <a:solidFill>
                <a:schemeClr val="lt1"/>
              </a:solidFill>
              <a:latin typeface="Roboto Condensed"/>
              <a:ea typeface="Roboto Condensed"/>
              <a:cs typeface="Roboto Condensed"/>
              <a:sym typeface="Roboto Condensed"/>
            </a:endParaRPr>
          </a:p>
        </p:txBody>
      </p:sp>
      <p:sp>
        <p:nvSpPr>
          <p:cNvPr id="1260" name="Google Shape;1260;p121"/>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Poetry Recital / Poetry Slam</a:t>
            </a:r>
            <a:endParaRPr sz="2600">
              <a:solidFill>
                <a:schemeClr val="lt1"/>
              </a:solidFill>
              <a:latin typeface="Raleway Medium"/>
              <a:ea typeface="Raleway Medium"/>
              <a:cs typeface="Raleway Medium"/>
              <a:sym typeface="Raleway Medium"/>
            </a:endParaRPr>
          </a:p>
        </p:txBody>
      </p:sp>
      <p:cxnSp>
        <p:nvCxnSpPr>
          <p:cNvPr id="1261" name="Google Shape;1261;p121"/>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262" name="Google Shape;1262;p121"/>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1263" name="Google Shape;1263;p121"/>
          <p:cNvPicPr preferRelativeResize="0"/>
          <p:nvPr/>
        </p:nvPicPr>
        <p:blipFill>
          <a:blip r:embed="rId5">
            <a:alphaModFix/>
          </a:blip>
          <a:stretch>
            <a:fillRect/>
          </a:stretch>
        </p:blipFill>
        <p:spPr>
          <a:xfrm>
            <a:off x="5239475" y="828175"/>
            <a:ext cx="3828200" cy="38282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122"/>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Do Now: Relaxation preparation</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269" name="Google Shape;1269;p12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70" name="Google Shape;1270;p122"/>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1271" name="Google Shape;1271;p122"/>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1272" name="Google Shape;1272;p122"/>
          <p:cNvGraphicFramePr/>
          <p:nvPr/>
        </p:nvGraphicFramePr>
        <p:xfrm>
          <a:off x="2255538" y="1641825"/>
          <a:ext cx="3000000" cy="3000000"/>
        </p:xfrm>
        <a:graphic>
          <a:graphicData uri="http://schemas.openxmlformats.org/drawingml/2006/table">
            <a:tbl>
              <a:tblPr>
                <a:noFill/>
                <a:tableStyleId>{8D818494-4725-4AC3-A197-84483B21A1AE}</a:tableStyleId>
              </a:tblPr>
              <a:tblGrid>
                <a:gridCol w="4654400"/>
              </a:tblGrid>
              <a:tr h="3413450">
                <a:tc>
                  <a:txBody>
                    <a:bodyPr/>
                    <a:lstStyle/>
                    <a:p>
                      <a:pPr indent="0" lvl="0" marL="0" rtl="0" algn="ctr">
                        <a:spcBef>
                          <a:spcPts val="0"/>
                        </a:spcBef>
                        <a:spcAft>
                          <a:spcPts val="0"/>
                        </a:spcAft>
                        <a:buClr>
                          <a:schemeClr val="dk1"/>
                        </a:buClr>
                        <a:buSzPts val="1100"/>
                        <a:buFont typeface="Arial"/>
                        <a:buNone/>
                      </a:pPr>
                      <a:r>
                        <a:t/>
                      </a:r>
                      <a:endParaRPr sz="32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descr="jimmy.jpg" id="1273" name="Google Shape;1273;p122">
            <a:hlinkClick r:id="rId5"/>
          </p:cNvPr>
          <p:cNvPicPr preferRelativeResize="0"/>
          <p:nvPr/>
        </p:nvPicPr>
        <p:blipFill rotWithShape="1">
          <a:blip r:embed="rId6">
            <a:alphaModFix/>
          </a:blip>
          <a:srcRect b="0" l="20835" r="0" t="0"/>
          <a:stretch/>
        </p:blipFill>
        <p:spPr>
          <a:xfrm>
            <a:off x="2383900" y="1793838"/>
            <a:ext cx="4376224" cy="3109424"/>
          </a:xfrm>
          <a:prstGeom prst="rect">
            <a:avLst/>
          </a:prstGeom>
          <a:noFill/>
          <a:ln>
            <a:noFill/>
          </a:ln>
        </p:spPr>
      </p:pic>
      <p:sp>
        <p:nvSpPr>
          <p:cNvPr id="1274" name="Google Shape;1274;p1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lang="en">
                <a:solidFill>
                  <a:srgbClr val="1F3A93"/>
                </a:solidFill>
                <a:latin typeface="Roboto"/>
                <a:ea typeface="Roboto"/>
                <a:cs typeface="Roboto"/>
                <a:sym typeface="Roboto"/>
              </a:rPr>
              <a:t>Watch the video and as you listen, allow the author’s words and voice calm you. </a:t>
            </a:r>
            <a:endParaRPr>
              <a:solidFill>
                <a:srgbClr val="1F3A93"/>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Our Focus Poet:  Standingbear</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169" name="Google Shape;169;p24"/>
          <p:cNvSpPr txBox="1"/>
          <p:nvPr>
            <p:ph idx="1" type="body"/>
          </p:nvPr>
        </p:nvSpPr>
        <p:spPr>
          <a:xfrm>
            <a:off x="311700" y="1102000"/>
            <a:ext cx="2005800" cy="909000"/>
          </a:xfrm>
          <a:prstGeom prst="rect">
            <a:avLst/>
          </a:prstGeom>
          <a:solidFill>
            <a:srgbClr val="FFFFFF">
              <a:alpha val="0"/>
            </a:srgbClr>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00B2A9"/>
                </a:solidFill>
                <a:latin typeface="Roboto"/>
                <a:ea typeface="Roboto"/>
                <a:cs typeface="Roboto"/>
                <a:sym typeface="Roboto"/>
              </a:rPr>
              <a:t>A special hello!</a:t>
            </a:r>
            <a:endParaRPr b="1" sz="1900">
              <a:solidFill>
                <a:srgbClr val="00B2A9"/>
              </a:solidFill>
              <a:latin typeface="Roboto"/>
              <a:ea typeface="Roboto"/>
              <a:cs typeface="Roboto"/>
              <a:sym typeface="Roboto"/>
            </a:endParaRPr>
          </a:p>
          <a:p>
            <a:pPr indent="0" lvl="0" marL="0" rtl="0" algn="l">
              <a:spcBef>
                <a:spcPts val="1200"/>
              </a:spcBef>
              <a:spcAft>
                <a:spcPts val="0"/>
              </a:spcAft>
              <a:buNone/>
            </a:pPr>
            <a:r>
              <a:t/>
            </a:r>
            <a:endParaRPr sz="1200">
              <a:solidFill>
                <a:srgbClr val="1F3A93"/>
              </a:solidFill>
              <a:latin typeface="Roboto"/>
              <a:ea typeface="Roboto"/>
              <a:cs typeface="Roboto"/>
              <a:sym typeface="Roboto"/>
            </a:endParaRPr>
          </a:p>
          <a:p>
            <a:pPr indent="0" lvl="0" marL="0" rtl="0" algn="l">
              <a:spcBef>
                <a:spcPts val="1200"/>
              </a:spcBef>
              <a:spcAft>
                <a:spcPts val="1200"/>
              </a:spcAft>
              <a:buNone/>
            </a:pPr>
            <a:r>
              <a:t/>
            </a:r>
            <a:endParaRPr sz="1200">
              <a:solidFill>
                <a:srgbClr val="1F3A93"/>
              </a:solidFill>
              <a:latin typeface="Roboto"/>
              <a:ea typeface="Roboto"/>
              <a:cs typeface="Roboto"/>
              <a:sym typeface="Roboto"/>
            </a:endParaRPr>
          </a:p>
        </p:txBody>
      </p:sp>
      <p:cxnSp>
        <p:nvCxnSpPr>
          <p:cNvPr id="170" name="Google Shape;170;p2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71" name="Google Shape;171;p24"/>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172" name="Google Shape;172;p24"/>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173" name="Google Shape;173;p24"/>
          <p:cNvSpPr txBox="1"/>
          <p:nvPr/>
        </p:nvSpPr>
        <p:spPr>
          <a:xfrm>
            <a:off x="311700" y="1480550"/>
            <a:ext cx="8637300" cy="356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rgbClr val="1F3A92"/>
                </a:solidFill>
                <a:latin typeface="Roboto"/>
                <a:ea typeface="Roboto"/>
                <a:cs typeface="Roboto"/>
                <a:sym typeface="Roboto"/>
              </a:rPr>
              <a:t>Hello, welcome to the 2025 Words Unlocked Poetry Competition. My name is Standingbear and I’m honored to be this year’s featured poet. You are getting ready to embark on a journey using poetry as a vehicle for self expression. Poetry has been a way for me to endure my experience through the justice system. It has been a way to not  only voice frustration,  but to celebrate myself in a positive way.  </a:t>
            </a:r>
            <a:endParaRPr sz="1500">
              <a:solidFill>
                <a:srgbClr val="1F3A92"/>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500">
              <a:solidFill>
                <a:srgbClr val="1F3A92"/>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500">
                <a:solidFill>
                  <a:srgbClr val="1F3A92"/>
                </a:solidFill>
                <a:latin typeface="Roboto"/>
                <a:ea typeface="Roboto"/>
                <a:cs typeface="Roboto"/>
                <a:sym typeface="Roboto"/>
              </a:rPr>
              <a:t>This year’s theme is explore which, to me, means: to investigate the unknown, physically, intellectually, emotionally, or spiritually. I chose explore because the idea of exploration means there are no limits to our curiosity, our imaginations, or our dreams. There is nothing cemented in front of us….to explore is to be limitless.  </a:t>
            </a:r>
            <a:endParaRPr sz="1500">
              <a:solidFill>
                <a:srgbClr val="1F3A92"/>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500">
              <a:solidFill>
                <a:srgbClr val="1F3A92"/>
              </a:solidFill>
              <a:latin typeface="Roboto"/>
              <a:ea typeface="Roboto"/>
              <a:cs typeface="Roboto"/>
              <a:sym typeface="Roboto"/>
            </a:endParaRPr>
          </a:p>
          <a:p>
            <a:pPr indent="0" lvl="0" marL="0" rtl="0" algn="l">
              <a:lnSpc>
                <a:spcPct val="115000"/>
              </a:lnSpc>
              <a:spcBef>
                <a:spcPts val="0"/>
              </a:spcBef>
              <a:spcAft>
                <a:spcPts val="0"/>
              </a:spcAft>
              <a:buNone/>
            </a:pPr>
            <a:r>
              <a:rPr lang="en" sz="1500">
                <a:solidFill>
                  <a:srgbClr val="1F3A92"/>
                </a:solidFill>
                <a:latin typeface="Roboto"/>
                <a:ea typeface="Roboto"/>
                <a:cs typeface="Roboto"/>
                <a:sym typeface="Roboto"/>
              </a:rPr>
              <a:t>So, I challenge you to challenge yourselves and explore what you are capable of. The only limits are the ones you set for yourself.  Good luck and I look forward to reading your work.  </a:t>
            </a:r>
            <a:endParaRPr sz="2200">
              <a:solidFill>
                <a:srgbClr val="1F3A92"/>
              </a:solidFill>
              <a:latin typeface="Roboto"/>
              <a:ea typeface="Roboto"/>
              <a:cs typeface="Roboto"/>
              <a:sym typeface="Roboto"/>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pic>
        <p:nvPicPr>
          <p:cNvPr id="1279" name="Google Shape;1279;p123"/>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1280" name="Google Shape;1280;p12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1281" name="Google Shape;1281;p12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82" name="Google Shape;1282;p123"/>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1283" name="Google Shape;1283;p123"/>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Relaxation</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Poetry Recital Expectations</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One last example from our Focus poet</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Poetry slam/recital!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pic>
        <p:nvPicPr>
          <p:cNvPr id="1284" name="Google Shape;1284;p123"/>
          <p:cNvPicPr preferRelativeResize="0"/>
          <p:nvPr/>
        </p:nvPicPr>
        <p:blipFill rotWithShape="1">
          <a:blip r:embed="rId5">
            <a:alphaModFix/>
          </a:blip>
          <a:srcRect b="45887" l="0" r="0" t="0"/>
          <a:stretch/>
        </p:blipFill>
        <p:spPr>
          <a:xfrm>
            <a:off x="1710625" y="4098025"/>
            <a:ext cx="5675200" cy="93282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12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1290" name="Google Shape;1290;p12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91" name="Google Shape;1291;p124"/>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1292" name="Google Shape;1292;p124"/>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1293" name="Google Shape;1293;p124"/>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Share original works of poetry!</a:t>
            </a:r>
            <a:endParaRPr sz="2800">
              <a:solidFill>
                <a:srgbClr val="00B2A9"/>
              </a:solidFill>
              <a:latin typeface="Roboto"/>
              <a:ea typeface="Roboto"/>
              <a:cs typeface="Roboto"/>
              <a:sym typeface="Roboto"/>
            </a:endParaRPr>
          </a:p>
          <a:p>
            <a:pPr indent="0" lvl="0" marL="457200" rtl="0" algn="l">
              <a:spcBef>
                <a:spcPts val="0"/>
              </a:spcBef>
              <a:spcAft>
                <a:spcPts val="0"/>
              </a:spcAft>
              <a:buNone/>
            </a:pPr>
            <a:r>
              <a:t/>
            </a:r>
            <a:endParaRPr sz="28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1800">
              <a:solidFill>
                <a:srgbClr val="414143"/>
              </a:solidFill>
              <a:latin typeface="Roboto"/>
              <a:ea typeface="Roboto"/>
              <a:cs typeface="Roboto"/>
              <a:sym typeface="Roboto"/>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7" name="Shape 1297"/>
        <p:cNvGrpSpPr/>
        <p:nvPr/>
      </p:nvGrpSpPr>
      <p:grpSpPr>
        <a:xfrm>
          <a:off x="0" y="0"/>
          <a:ext cx="0" cy="0"/>
          <a:chOff x="0" y="0"/>
          <a:chExt cx="0" cy="0"/>
        </a:xfrm>
      </p:grpSpPr>
      <p:pic>
        <p:nvPicPr>
          <p:cNvPr id="1298" name="Google Shape;1298;p125"/>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299" name="Google Shape;1299;p12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Poetry Slam: Rules</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1300" name="Google Shape;1300;p125"/>
          <p:cNvSpPr txBox="1"/>
          <p:nvPr>
            <p:ph idx="1" type="body"/>
          </p:nvPr>
        </p:nvSpPr>
        <p:spPr>
          <a:xfrm>
            <a:off x="311700" y="1152475"/>
            <a:ext cx="8520600" cy="36681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1F3A93"/>
              </a:buClr>
              <a:buSzPts val="2000"/>
              <a:buFont typeface="Roboto"/>
              <a:buAutoNum type="arabicPeriod"/>
            </a:pPr>
            <a:r>
              <a:rPr lang="en" sz="2000">
                <a:solidFill>
                  <a:srgbClr val="1F3A93"/>
                </a:solidFill>
                <a:latin typeface="Roboto"/>
                <a:ea typeface="Roboto"/>
                <a:cs typeface="Roboto"/>
                <a:sym typeface="Roboto"/>
              </a:rPr>
              <a:t>Read at least 1 poem aloud in the slam</a:t>
            </a:r>
            <a:endParaRPr sz="2000">
              <a:solidFill>
                <a:srgbClr val="1F3A93"/>
              </a:solidFill>
              <a:latin typeface="Roboto"/>
              <a:ea typeface="Roboto"/>
              <a:cs typeface="Roboto"/>
              <a:sym typeface="Roboto"/>
            </a:endParaRPr>
          </a:p>
          <a:p>
            <a:pPr indent="-355600" lvl="0" marL="457200" rtl="0" algn="l">
              <a:spcBef>
                <a:spcPts val="0"/>
              </a:spcBef>
              <a:spcAft>
                <a:spcPts val="0"/>
              </a:spcAft>
              <a:buClr>
                <a:srgbClr val="1F3A93"/>
              </a:buClr>
              <a:buSzPts val="2000"/>
              <a:buFont typeface="Roboto"/>
              <a:buAutoNum type="arabicPeriod"/>
            </a:pPr>
            <a:r>
              <a:rPr lang="en" sz="2000">
                <a:solidFill>
                  <a:srgbClr val="1F3A93"/>
                </a:solidFill>
                <a:latin typeface="Roboto"/>
                <a:ea typeface="Roboto"/>
                <a:cs typeface="Roboto"/>
                <a:sym typeface="Roboto"/>
              </a:rPr>
              <a:t>“Present” or “perform” your poem, and not simply "read" it</a:t>
            </a:r>
            <a:endParaRPr sz="2000">
              <a:solidFill>
                <a:srgbClr val="1F3A93"/>
              </a:solidFill>
              <a:latin typeface="Roboto"/>
              <a:ea typeface="Roboto"/>
              <a:cs typeface="Roboto"/>
              <a:sym typeface="Roboto"/>
            </a:endParaRPr>
          </a:p>
          <a:p>
            <a:pPr indent="-355600" lvl="0" marL="457200" rtl="0" algn="l">
              <a:spcBef>
                <a:spcPts val="0"/>
              </a:spcBef>
              <a:spcAft>
                <a:spcPts val="0"/>
              </a:spcAft>
              <a:buClr>
                <a:srgbClr val="1F3A93"/>
              </a:buClr>
              <a:buSzPts val="2000"/>
              <a:buFont typeface="Roboto"/>
              <a:buAutoNum type="arabicPeriod"/>
            </a:pPr>
            <a:r>
              <a:rPr lang="en" sz="2000">
                <a:solidFill>
                  <a:srgbClr val="1F3A93"/>
                </a:solidFill>
                <a:latin typeface="Roboto"/>
                <a:ea typeface="Roboto"/>
                <a:cs typeface="Roboto"/>
                <a:sym typeface="Roboto"/>
              </a:rPr>
              <a:t>One mic</a:t>
            </a:r>
            <a:endParaRPr sz="2000">
              <a:solidFill>
                <a:srgbClr val="1F3A93"/>
              </a:solidFill>
              <a:latin typeface="Roboto"/>
              <a:ea typeface="Roboto"/>
              <a:cs typeface="Roboto"/>
              <a:sym typeface="Roboto"/>
            </a:endParaRPr>
          </a:p>
          <a:p>
            <a:pPr indent="-355600" lvl="0" marL="457200" rtl="0" algn="l">
              <a:spcBef>
                <a:spcPts val="0"/>
              </a:spcBef>
              <a:spcAft>
                <a:spcPts val="0"/>
              </a:spcAft>
              <a:buClr>
                <a:srgbClr val="1F3A93"/>
              </a:buClr>
              <a:buSzPts val="2000"/>
              <a:buFont typeface="Roboto"/>
              <a:buAutoNum type="arabicPeriod"/>
            </a:pPr>
            <a:r>
              <a:rPr lang="en" sz="2000">
                <a:solidFill>
                  <a:srgbClr val="1F3A93"/>
                </a:solidFill>
                <a:latin typeface="Roboto"/>
                <a:ea typeface="Roboto"/>
                <a:cs typeface="Roboto"/>
                <a:sym typeface="Roboto"/>
              </a:rPr>
              <a:t>Respect yourself, the audience, each other, and your writing</a:t>
            </a:r>
            <a:endParaRPr sz="2000">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sz="2200">
              <a:solidFill>
                <a:srgbClr val="1F3A93"/>
              </a:solidFill>
              <a:latin typeface="Roboto"/>
              <a:ea typeface="Roboto"/>
              <a:cs typeface="Roboto"/>
              <a:sym typeface="Roboto"/>
            </a:endParaRPr>
          </a:p>
          <a:p>
            <a:pPr indent="0" lvl="0" marL="0" rtl="0" algn="l">
              <a:spcBef>
                <a:spcPts val="1200"/>
              </a:spcBef>
              <a:spcAft>
                <a:spcPts val="1200"/>
              </a:spcAft>
              <a:buNone/>
            </a:pPr>
            <a:r>
              <a:t/>
            </a:r>
            <a:endParaRPr sz="1400">
              <a:solidFill>
                <a:srgbClr val="1F3A93"/>
              </a:solidFill>
              <a:latin typeface="Roboto"/>
              <a:ea typeface="Roboto"/>
              <a:cs typeface="Roboto"/>
              <a:sym typeface="Roboto"/>
            </a:endParaRPr>
          </a:p>
        </p:txBody>
      </p:sp>
      <p:cxnSp>
        <p:nvCxnSpPr>
          <p:cNvPr id="1301" name="Google Shape;1301;p12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302" name="Google Shape;1302;p125"/>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pic>
        <p:nvPicPr>
          <p:cNvPr id="1303" name="Google Shape;1303;p125"/>
          <p:cNvPicPr preferRelativeResize="0"/>
          <p:nvPr/>
        </p:nvPicPr>
        <p:blipFill rotWithShape="1">
          <a:blip r:embed="rId5">
            <a:alphaModFix/>
          </a:blip>
          <a:srcRect b="0" l="4374" r="2159" t="15668"/>
          <a:stretch/>
        </p:blipFill>
        <p:spPr>
          <a:xfrm>
            <a:off x="3044788" y="2753500"/>
            <a:ext cx="3054436" cy="23900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pic>
        <p:nvPicPr>
          <p:cNvPr id="1308" name="Google Shape;1308;p126"/>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309" name="Google Shape;1309;p12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Poetry Slam: Group Review</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310" name="Google Shape;1310;p12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311" name="Google Shape;1311;p126"/>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1312" name="Google Shape;1312;p1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 sz="8600">
                <a:solidFill>
                  <a:srgbClr val="1F3A93"/>
                </a:solidFill>
                <a:latin typeface="Roboto"/>
                <a:ea typeface="Roboto"/>
                <a:cs typeface="Roboto"/>
                <a:sym typeface="Roboto"/>
              </a:rPr>
              <a:t>Let’s share our feedback!</a:t>
            </a:r>
            <a:endParaRPr sz="8600">
              <a:solidFill>
                <a:srgbClr val="1F3A93"/>
              </a:solidFill>
              <a:latin typeface="Roboto"/>
              <a:ea typeface="Roboto"/>
              <a:cs typeface="Roboto"/>
              <a:sym typeface="Roboto"/>
            </a:endParaRPr>
          </a:p>
          <a:p>
            <a:pPr indent="-365125" lvl="0" marL="914400" rtl="0" algn="l">
              <a:spcBef>
                <a:spcPts val="1200"/>
              </a:spcBef>
              <a:spcAft>
                <a:spcPts val="0"/>
              </a:spcAft>
              <a:buClr>
                <a:srgbClr val="1F3A93"/>
              </a:buClr>
              <a:buSzPct val="100000"/>
              <a:buFont typeface="Roboto"/>
              <a:buChar char="●"/>
            </a:pPr>
            <a:r>
              <a:rPr lang="en" sz="8600">
                <a:solidFill>
                  <a:srgbClr val="1F3A93"/>
                </a:solidFill>
                <a:latin typeface="Roboto"/>
                <a:ea typeface="Roboto"/>
                <a:cs typeface="Roboto"/>
                <a:sym typeface="Roboto"/>
              </a:rPr>
              <a:t>What is the Poem about?</a:t>
            </a:r>
            <a:endParaRPr sz="8600">
              <a:solidFill>
                <a:srgbClr val="1F3A93"/>
              </a:solidFill>
              <a:latin typeface="Roboto"/>
              <a:ea typeface="Roboto"/>
              <a:cs typeface="Roboto"/>
              <a:sym typeface="Roboto"/>
            </a:endParaRPr>
          </a:p>
          <a:p>
            <a:pPr indent="-365125" lvl="0" marL="914400" rtl="0" algn="l">
              <a:spcBef>
                <a:spcPts val="1000"/>
              </a:spcBef>
              <a:spcAft>
                <a:spcPts val="0"/>
              </a:spcAft>
              <a:buClr>
                <a:srgbClr val="1F3A93"/>
              </a:buClr>
              <a:buSzPct val="100000"/>
              <a:buFont typeface="Roboto"/>
              <a:buChar char="●"/>
            </a:pPr>
            <a:r>
              <a:rPr lang="en" sz="8600">
                <a:solidFill>
                  <a:srgbClr val="1F3A93"/>
                </a:solidFill>
                <a:latin typeface="Roboto"/>
                <a:ea typeface="Roboto"/>
                <a:cs typeface="Roboto"/>
                <a:sym typeface="Roboto"/>
              </a:rPr>
              <a:t>How did the poet(s) use performance to get their message across to the audience?</a:t>
            </a:r>
            <a:endParaRPr sz="8600">
              <a:solidFill>
                <a:srgbClr val="1F3A93"/>
              </a:solidFill>
              <a:latin typeface="Roboto"/>
              <a:ea typeface="Roboto"/>
              <a:cs typeface="Roboto"/>
              <a:sym typeface="Roboto"/>
            </a:endParaRPr>
          </a:p>
          <a:p>
            <a:pPr indent="-365125" lvl="0" marL="914400" rtl="0" algn="l">
              <a:spcBef>
                <a:spcPts val="1000"/>
              </a:spcBef>
              <a:spcAft>
                <a:spcPts val="0"/>
              </a:spcAft>
              <a:buClr>
                <a:srgbClr val="1F3A93"/>
              </a:buClr>
              <a:buSzPct val="100000"/>
              <a:buFont typeface="Roboto"/>
              <a:buChar char="●"/>
            </a:pPr>
            <a:r>
              <a:rPr lang="en" sz="8600">
                <a:solidFill>
                  <a:srgbClr val="1F3A93"/>
                </a:solidFill>
                <a:latin typeface="Roboto"/>
                <a:ea typeface="Roboto"/>
                <a:cs typeface="Roboto"/>
                <a:sym typeface="Roboto"/>
              </a:rPr>
              <a:t>What stood out most about the poem?</a:t>
            </a:r>
            <a:endParaRPr sz="8600">
              <a:solidFill>
                <a:srgbClr val="1F3A93"/>
              </a:solidFill>
              <a:latin typeface="Roboto"/>
              <a:ea typeface="Roboto"/>
              <a:cs typeface="Roboto"/>
              <a:sym typeface="Roboto"/>
            </a:endParaRPr>
          </a:p>
          <a:p>
            <a:pPr indent="-365125" lvl="0" marL="914400" rtl="0" algn="l">
              <a:spcBef>
                <a:spcPts val="1000"/>
              </a:spcBef>
              <a:spcAft>
                <a:spcPts val="0"/>
              </a:spcAft>
              <a:buClr>
                <a:srgbClr val="1F3A93"/>
              </a:buClr>
              <a:buSzPct val="100000"/>
              <a:buFont typeface="Roboto"/>
              <a:buChar char="●"/>
            </a:pPr>
            <a:r>
              <a:rPr lang="en" sz="8600">
                <a:solidFill>
                  <a:srgbClr val="1F3A93"/>
                </a:solidFill>
                <a:latin typeface="Roboto"/>
                <a:ea typeface="Roboto"/>
                <a:cs typeface="Roboto"/>
                <a:sym typeface="Roboto"/>
              </a:rPr>
              <a:t>What feeling was evoked by the poem?</a:t>
            </a:r>
            <a:endParaRPr sz="8600">
              <a:solidFill>
                <a:srgbClr val="1F3A93"/>
              </a:solidFill>
              <a:latin typeface="Roboto"/>
              <a:ea typeface="Roboto"/>
              <a:cs typeface="Roboto"/>
              <a:sym typeface="Roboto"/>
            </a:endParaRPr>
          </a:p>
          <a:p>
            <a:pPr indent="0" lvl="0" marL="0" rtl="0" algn="l">
              <a:spcBef>
                <a:spcPts val="1000"/>
              </a:spcBef>
              <a:spcAft>
                <a:spcPts val="0"/>
              </a:spcAft>
              <a:buNone/>
            </a:pPr>
            <a:r>
              <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0" rtl="0" algn="l">
              <a:spcBef>
                <a:spcPts val="1200"/>
              </a:spcBef>
              <a:spcAft>
                <a:spcPts val="0"/>
              </a:spcAft>
              <a:buNone/>
            </a:pPr>
            <a:r>
              <a:rPr lang="en">
                <a:solidFill>
                  <a:srgbClr val="1F3A93"/>
                </a:solidFill>
                <a:latin typeface="Roboto"/>
                <a:ea typeface="Roboto"/>
                <a:cs typeface="Roboto"/>
                <a:sym typeface="Roboto"/>
              </a:rPr>
              <a:t> </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12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318" name="Google Shape;1318;p12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319" name="Google Shape;1319;p127"/>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1320" name="Google Shape;1320;p127"/>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1321" name="Google Shape;1321;p127"/>
          <p:cNvGraphicFramePr/>
          <p:nvPr/>
        </p:nvGraphicFramePr>
        <p:xfrm>
          <a:off x="1116313" y="2149475"/>
          <a:ext cx="3000000" cy="3000000"/>
        </p:xfrm>
        <a:graphic>
          <a:graphicData uri="http://schemas.openxmlformats.org/drawingml/2006/table">
            <a:tbl>
              <a:tblPr>
                <a:noFill/>
                <a:tableStyleId>{8D818494-4725-4AC3-A197-84483B21A1AE}</a:tableStyleId>
              </a:tblPr>
              <a:tblGrid>
                <a:gridCol w="6911375"/>
              </a:tblGrid>
              <a:tr h="1621325">
                <a:tc>
                  <a:txBody>
                    <a:bodyPr/>
                    <a:lstStyle/>
                    <a:p>
                      <a:pPr indent="0" lvl="0" marL="0" rtl="0" algn="ctr">
                        <a:spcBef>
                          <a:spcPts val="0"/>
                        </a:spcBef>
                        <a:spcAft>
                          <a:spcPts val="0"/>
                        </a:spcAft>
                        <a:buClr>
                          <a:schemeClr val="dk1"/>
                        </a:buClr>
                        <a:buSzPts val="1100"/>
                        <a:buFont typeface="Arial"/>
                        <a:buNone/>
                      </a:pPr>
                      <a:r>
                        <a:rPr lang="en" sz="2000">
                          <a:solidFill>
                            <a:srgbClr val="1F3A93"/>
                          </a:solidFill>
                          <a:latin typeface="Roboto"/>
                          <a:ea typeface="Roboto"/>
                          <a:cs typeface="Roboto"/>
                          <a:sym typeface="Roboto"/>
                        </a:rPr>
                        <a:t>How did your poetry develop over the course of this unit?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322" name="Google Shape;1322;p127"/>
          <p:cNvSpPr txBox="1"/>
          <p:nvPr/>
        </p:nvSpPr>
        <p:spPr>
          <a:xfrm>
            <a:off x="5263875" y="4782350"/>
            <a:ext cx="3880200" cy="361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1F3A92"/>
                </a:solidFill>
                <a:latin typeface="Roboto"/>
                <a:ea typeface="Roboto"/>
                <a:cs typeface="Roboto"/>
                <a:sym typeface="Roboto"/>
              </a:rPr>
              <a:t>*Don’t forget to fill in your Daily Learning Log</a:t>
            </a:r>
            <a:endParaRPr>
              <a:solidFill>
                <a:srgbClr val="1F3A92"/>
              </a:solidFill>
              <a:latin typeface="Roboto"/>
              <a:ea typeface="Roboto"/>
              <a:cs typeface="Roboto"/>
              <a:sym typeface="Roboto"/>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graphicFrame>
        <p:nvGraphicFramePr>
          <p:cNvPr id="1327" name="Google Shape;1327;p128"/>
          <p:cNvGraphicFramePr/>
          <p:nvPr/>
        </p:nvGraphicFramePr>
        <p:xfrm>
          <a:off x="409575" y="245550"/>
          <a:ext cx="3000000" cy="3000000"/>
        </p:xfrm>
        <a:graphic>
          <a:graphicData uri="http://schemas.openxmlformats.org/drawingml/2006/table">
            <a:tbl>
              <a:tblPr>
                <a:noFill/>
                <a:tableStyleId>{8D818494-4725-4AC3-A197-84483B21A1AE}</a:tableStyleId>
              </a:tblPr>
              <a:tblGrid>
                <a:gridCol w="8277300"/>
              </a:tblGrid>
              <a:tr h="4571375">
                <a:tc>
                  <a:txBody>
                    <a:bodyPr/>
                    <a:lstStyle/>
                    <a:p>
                      <a:pPr indent="0" lvl="0" marL="0" rtl="0" algn="ctr">
                        <a:spcBef>
                          <a:spcPts val="0"/>
                        </a:spcBef>
                        <a:spcAft>
                          <a:spcPts val="0"/>
                        </a:spcAft>
                        <a:buNone/>
                      </a:pPr>
                      <a:r>
                        <a:t/>
                      </a:r>
                      <a:endParaRPr sz="2100">
                        <a:solidFill>
                          <a:srgbClr val="1F3A93"/>
                        </a:solidFill>
                        <a:latin typeface="Roboto"/>
                        <a:ea typeface="Roboto"/>
                        <a:cs typeface="Roboto"/>
                        <a:sym typeface="Roboto"/>
                      </a:endParaRPr>
                    </a:p>
                    <a:p>
                      <a:pPr indent="0" lvl="0" marL="0" rtl="0" algn="ctr">
                        <a:spcBef>
                          <a:spcPts val="0"/>
                        </a:spcBef>
                        <a:spcAft>
                          <a:spcPts val="0"/>
                        </a:spcAft>
                        <a:buNone/>
                      </a:pPr>
                      <a:r>
                        <a:t/>
                      </a:r>
                      <a:endParaRPr sz="2100">
                        <a:solidFill>
                          <a:srgbClr val="1F3A93"/>
                        </a:solidFill>
                        <a:latin typeface="Roboto"/>
                        <a:ea typeface="Roboto"/>
                        <a:cs typeface="Roboto"/>
                        <a:sym typeface="Roboto"/>
                      </a:endParaRPr>
                    </a:p>
                    <a:p>
                      <a:pPr indent="0" lvl="0" marL="0" rtl="0" algn="ctr">
                        <a:spcBef>
                          <a:spcPts val="0"/>
                        </a:spcBef>
                        <a:spcAft>
                          <a:spcPts val="0"/>
                        </a:spcAft>
                        <a:buNone/>
                      </a:pPr>
                      <a:r>
                        <a:t/>
                      </a:r>
                      <a:endParaRPr sz="2100">
                        <a:solidFill>
                          <a:srgbClr val="1F3A93"/>
                        </a:solidFill>
                        <a:latin typeface="Roboto"/>
                        <a:ea typeface="Roboto"/>
                        <a:cs typeface="Roboto"/>
                        <a:sym typeface="Roboto"/>
                      </a:endParaRPr>
                    </a:p>
                    <a:p>
                      <a:pPr indent="0" lvl="0" marL="0" rtl="0" algn="ctr">
                        <a:spcBef>
                          <a:spcPts val="0"/>
                        </a:spcBef>
                        <a:spcAft>
                          <a:spcPts val="0"/>
                        </a:spcAft>
                        <a:buNone/>
                      </a:pPr>
                      <a:r>
                        <a:t/>
                      </a:r>
                      <a:endParaRPr sz="2100">
                        <a:solidFill>
                          <a:srgbClr val="1F3A93"/>
                        </a:solidFill>
                        <a:latin typeface="Roboto"/>
                        <a:ea typeface="Roboto"/>
                        <a:cs typeface="Roboto"/>
                        <a:sym typeface="Roboto"/>
                      </a:endParaRPr>
                    </a:p>
                    <a:p>
                      <a:pPr indent="0" lvl="0" marL="0" rtl="0" algn="ctr">
                        <a:spcBef>
                          <a:spcPts val="0"/>
                        </a:spcBef>
                        <a:spcAft>
                          <a:spcPts val="0"/>
                        </a:spcAft>
                        <a:buNone/>
                      </a:pPr>
                      <a:r>
                        <a:t/>
                      </a:r>
                      <a:endParaRPr sz="2100">
                        <a:solidFill>
                          <a:srgbClr val="1F3A93"/>
                        </a:solidFill>
                        <a:latin typeface="Roboto"/>
                        <a:ea typeface="Roboto"/>
                        <a:cs typeface="Roboto"/>
                        <a:sym typeface="Roboto"/>
                      </a:endParaRPr>
                    </a:p>
                    <a:p>
                      <a:pPr indent="0" lvl="0" marL="0" rtl="0" algn="l">
                        <a:spcBef>
                          <a:spcPts val="0"/>
                        </a:spcBef>
                        <a:spcAft>
                          <a:spcPts val="0"/>
                        </a:spcAft>
                        <a:buNone/>
                      </a:pPr>
                      <a:r>
                        <a:t/>
                      </a:r>
                      <a:endParaRPr sz="2100">
                        <a:solidFill>
                          <a:srgbClr val="1F3A93"/>
                        </a:solidFill>
                        <a:latin typeface="Roboto"/>
                        <a:ea typeface="Roboto"/>
                        <a:cs typeface="Roboto"/>
                        <a:sym typeface="Roboto"/>
                      </a:endParaRPr>
                    </a:p>
                    <a:p>
                      <a:pPr indent="0" lvl="0" marL="0" rtl="0" algn="l">
                        <a:spcBef>
                          <a:spcPts val="0"/>
                        </a:spcBef>
                        <a:spcAft>
                          <a:spcPts val="0"/>
                        </a:spcAft>
                        <a:buNone/>
                      </a:pPr>
                      <a:r>
                        <a:t/>
                      </a:r>
                      <a:endParaRPr sz="2100">
                        <a:solidFill>
                          <a:srgbClr val="1F3A93"/>
                        </a:solidFill>
                        <a:latin typeface="Roboto"/>
                        <a:ea typeface="Roboto"/>
                        <a:cs typeface="Roboto"/>
                        <a:sym typeface="Roboto"/>
                      </a:endParaRPr>
                    </a:p>
                    <a:p>
                      <a:pPr indent="0" lvl="0" marL="0" rtl="0" algn="l">
                        <a:spcBef>
                          <a:spcPts val="0"/>
                        </a:spcBef>
                        <a:spcAft>
                          <a:spcPts val="0"/>
                        </a:spcAft>
                        <a:buNone/>
                      </a:pPr>
                      <a:r>
                        <a:t/>
                      </a:r>
                      <a:endParaRPr sz="2100">
                        <a:solidFill>
                          <a:srgbClr val="1F3A93"/>
                        </a:solidFill>
                        <a:latin typeface="Roboto"/>
                        <a:ea typeface="Roboto"/>
                        <a:cs typeface="Roboto"/>
                        <a:sym typeface="Roboto"/>
                      </a:endParaRPr>
                    </a:p>
                    <a:p>
                      <a:pPr indent="0" lvl="0" marL="0" rtl="0" algn="l">
                        <a:spcBef>
                          <a:spcPts val="0"/>
                        </a:spcBef>
                        <a:spcAft>
                          <a:spcPts val="0"/>
                        </a:spcAft>
                        <a:buNone/>
                      </a:pPr>
                      <a:r>
                        <a:t/>
                      </a:r>
                      <a:endParaRPr sz="2100">
                        <a:solidFill>
                          <a:srgbClr val="1F3A93"/>
                        </a:solidFill>
                        <a:latin typeface="Roboto"/>
                        <a:ea typeface="Roboto"/>
                        <a:cs typeface="Roboto"/>
                        <a:sym typeface="Roboto"/>
                      </a:endParaRPr>
                    </a:p>
                    <a:p>
                      <a:pPr indent="0" lvl="0" marL="0" rtl="0" algn="l">
                        <a:spcBef>
                          <a:spcPts val="0"/>
                        </a:spcBef>
                        <a:spcAft>
                          <a:spcPts val="0"/>
                        </a:spcAft>
                        <a:buNone/>
                      </a:pPr>
                      <a:r>
                        <a:t/>
                      </a:r>
                      <a:endParaRPr sz="21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2100">
                          <a:solidFill>
                            <a:srgbClr val="1F3A93"/>
                          </a:solidFill>
                          <a:latin typeface="Roboto"/>
                          <a:ea typeface="Roboto"/>
                          <a:cs typeface="Roboto"/>
                          <a:sym typeface="Roboto"/>
                        </a:rPr>
                        <a:t>Congrats on all your hard work throughout this poetry unit!  </a:t>
                      </a:r>
                      <a:endParaRPr sz="2100">
                        <a:solidFill>
                          <a:srgbClr val="1F3A93"/>
                        </a:solidFill>
                        <a:latin typeface="Roboto"/>
                        <a:ea typeface="Roboto"/>
                        <a:cs typeface="Roboto"/>
                        <a:sym typeface="Roboto"/>
                      </a:endParaRPr>
                    </a:p>
                    <a:p>
                      <a:pPr indent="0" lvl="0" marL="0" rtl="0" algn="ctr">
                        <a:spcBef>
                          <a:spcPts val="0"/>
                        </a:spcBef>
                        <a:spcAft>
                          <a:spcPts val="0"/>
                        </a:spcAft>
                        <a:buNone/>
                      </a:pPr>
                      <a:r>
                        <a:rPr lang="en" sz="2100">
                          <a:solidFill>
                            <a:srgbClr val="1F3A93"/>
                          </a:solidFill>
                          <a:latin typeface="Roboto"/>
                          <a:ea typeface="Roboto"/>
                          <a:cs typeface="Roboto"/>
                          <a:sym typeface="Roboto"/>
                        </a:rPr>
                        <a:t>You all did an amazing job in your writing and performance!</a:t>
                      </a:r>
                      <a:endParaRPr sz="21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1328" name="Google Shape;1328;p128"/>
          <p:cNvPicPr preferRelativeResize="0"/>
          <p:nvPr/>
        </p:nvPicPr>
        <p:blipFill rotWithShape="1">
          <a:blip r:embed="rId3">
            <a:alphaModFix/>
          </a:blip>
          <a:srcRect b="9647" l="2318" r="2660" t="3907"/>
          <a:stretch/>
        </p:blipFill>
        <p:spPr>
          <a:xfrm>
            <a:off x="2470350" y="688678"/>
            <a:ext cx="4155750" cy="2932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5"/>
          <p:cNvSpPr txBox="1"/>
          <p:nvPr>
            <p:ph type="title"/>
          </p:nvPr>
        </p:nvSpPr>
        <p:spPr>
          <a:xfrm>
            <a:off x="311700" y="314225"/>
            <a:ext cx="8520600" cy="57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rgbClr val="1F3A93"/>
                </a:solidFill>
                <a:latin typeface="Roboto Condensed"/>
                <a:ea typeface="Roboto Condensed"/>
                <a:cs typeface="Roboto Condensed"/>
                <a:sym typeface="Roboto Condensed"/>
              </a:rPr>
              <a:t>Our Focus Poet:  Standingbear</a:t>
            </a:r>
            <a:endParaRPr b="1" sz="2500">
              <a:solidFill>
                <a:srgbClr val="1F3A93"/>
              </a:solidFill>
              <a:latin typeface="Roboto Condensed"/>
              <a:ea typeface="Roboto Condensed"/>
              <a:cs typeface="Roboto Condensed"/>
              <a:sym typeface="Roboto Condensed"/>
            </a:endParaRPr>
          </a:p>
        </p:txBody>
      </p:sp>
      <p:sp>
        <p:nvSpPr>
          <p:cNvPr id="179" name="Google Shape;179;p25"/>
          <p:cNvSpPr txBox="1"/>
          <p:nvPr>
            <p:ph idx="1" type="body"/>
          </p:nvPr>
        </p:nvSpPr>
        <p:spPr>
          <a:xfrm>
            <a:off x="201050" y="1152475"/>
            <a:ext cx="5942100" cy="3990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300">
                <a:solidFill>
                  <a:srgbClr val="1F3A93"/>
                </a:solidFill>
                <a:latin typeface="Roboto"/>
                <a:ea typeface="Roboto"/>
                <a:cs typeface="Roboto"/>
                <a:sym typeface="Roboto"/>
              </a:rPr>
              <a:t>Coming</a:t>
            </a:r>
            <a:r>
              <a:rPr lang="en" sz="1300">
                <a:solidFill>
                  <a:srgbClr val="1F3A93"/>
                </a:solidFill>
                <a:latin typeface="Roboto"/>
                <a:ea typeface="Roboto"/>
                <a:cs typeface="Roboto"/>
                <a:sym typeface="Roboto"/>
              </a:rPr>
              <a:t> soon</a:t>
            </a:r>
            <a:endParaRPr sz="1300">
              <a:solidFill>
                <a:srgbClr val="1F3A93"/>
              </a:solidFill>
              <a:latin typeface="Roboto"/>
              <a:ea typeface="Roboto"/>
              <a:cs typeface="Roboto"/>
              <a:sym typeface="Roboto"/>
            </a:endParaRPr>
          </a:p>
        </p:txBody>
      </p:sp>
      <p:cxnSp>
        <p:nvCxnSpPr>
          <p:cNvPr id="180" name="Google Shape;180;p2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81" name="Google Shape;181;p25"/>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182" name="Google Shape;182;p25"/>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183" name="Google Shape;183;p25"/>
          <p:cNvSpPr txBox="1"/>
          <p:nvPr/>
        </p:nvSpPr>
        <p:spPr>
          <a:xfrm>
            <a:off x="12467725" y="2992850"/>
            <a:ext cx="20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4" name="Google Shape;184;p25"/>
          <p:cNvSpPr txBox="1"/>
          <p:nvPr/>
        </p:nvSpPr>
        <p:spPr>
          <a:xfrm>
            <a:off x="6480000" y="2146500"/>
            <a:ext cx="2595300" cy="2893800"/>
          </a:xfrm>
          <a:prstGeom prst="rect">
            <a:avLst/>
          </a:prstGeom>
          <a:noFill/>
          <a:ln cap="flat" cmpd="sng" w="9525">
            <a:solidFill>
              <a:srgbClr val="00B2A9"/>
            </a:solidFill>
            <a:prstDash val="solid"/>
            <a:round/>
            <a:headEnd len="sm" w="sm" type="none"/>
            <a:tailEnd len="sm" w="sm" type="none"/>
          </a:ln>
        </p:spPr>
        <p:txBody>
          <a:bodyPr anchorCtr="0" anchor="t" bIns="91425" lIns="91425" spcFirstLastPara="1" rIns="91425" wrap="square" tIns="91425">
            <a:spAutoFit/>
          </a:bodyPr>
          <a:lstStyle/>
          <a:p>
            <a:pPr indent="-330200" lvl="0" marL="457200" rtl="0" algn="l">
              <a:spcBef>
                <a:spcPts val="0"/>
              </a:spcBef>
              <a:spcAft>
                <a:spcPts val="0"/>
              </a:spcAft>
              <a:buClr>
                <a:srgbClr val="1F3A93"/>
              </a:buClr>
              <a:buSzPts val="1600"/>
              <a:buFont typeface="Roboto"/>
              <a:buAutoNum type="arabicPeriod"/>
            </a:pPr>
            <a:r>
              <a:rPr lang="en" sz="1600">
                <a:solidFill>
                  <a:srgbClr val="1F3A93"/>
                </a:solidFill>
                <a:latin typeface="Roboto"/>
                <a:ea typeface="Roboto"/>
                <a:cs typeface="Roboto"/>
                <a:sym typeface="Roboto"/>
              </a:rPr>
              <a:t>What are your thoughts about this poem?</a:t>
            </a:r>
            <a:endParaRPr sz="1600">
              <a:solidFill>
                <a:srgbClr val="1F3A93"/>
              </a:solidFill>
              <a:latin typeface="Roboto"/>
              <a:ea typeface="Roboto"/>
              <a:cs typeface="Roboto"/>
              <a:sym typeface="Roboto"/>
            </a:endParaRPr>
          </a:p>
          <a:p>
            <a:pPr indent="0" lvl="0" marL="457200" rtl="0" algn="l">
              <a:spcBef>
                <a:spcPts val="0"/>
              </a:spcBef>
              <a:spcAft>
                <a:spcPts val="0"/>
              </a:spcAft>
              <a:buNone/>
            </a:pPr>
            <a:r>
              <a:t/>
            </a:r>
            <a:endParaRPr sz="1600">
              <a:solidFill>
                <a:srgbClr val="1F3A93"/>
              </a:solidFill>
              <a:latin typeface="Roboto"/>
              <a:ea typeface="Roboto"/>
              <a:cs typeface="Roboto"/>
              <a:sym typeface="Roboto"/>
            </a:endParaRPr>
          </a:p>
          <a:p>
            <a:pPr indent="-330200" lvl="0" marL="457200" rtl="0" algn="l">
              <a:spcBef>
                <a:spcPts val="0"/>
              </a:spcBef>
              <a:spcAft>
                <a:spcPts val="0"/>
              </a:spcAft>
              <a:buClr>
                <a:srgbClr val="1F3A93"/>
              </a:buClr>
              <a:buSzPts val="1600"/>
              <a:buFont typeface="Roboto"/>
              <a:buAutoNum type="arabicPeriod"/>
            </a:pPr>
            <a:r>
              <a:rPr lang="en" sz="1600">
                <a:solidFill>
                  <a:srgbClr val="1F3A93"/>
                </a:solidFill>
                <a:latin typeface="Roboto"/>
                <a:ea typeface="Roboto"/>
                <a:cs typeface="Roboto"/>
                <a:sym typeface="Roboto"/>
              </a:rPr>
              <a:t>What elements of ‘explore’ do you see in the poem?</a:t>
            </a:r>
            <a:endParaRPr sz="1600">
              <a:solidFill>
                <a:srgbClr val="1F3A93"/>
              </a:solidFill>
              <a:latin typeface="Roboto"/>
              <a:ea typeface="Roboto"/>
              <a:cs typeface="Roboto"/>
              <a:sym typeface="Roboto"/>
            </a:endParaRPr>
          </a:p>
          <a:p>
            <a:pPr indent="0" lvl="0" marL="457200" rtl="0" algn="l">
              <a:spcBef>
                <a:spcPts val="0"/>
              </a:spcBef>
              <a:spcAft>
                <a:spcPts val="0"/>
              </a:spcAft>
              <a:buNone/>
            </a:pPr>
            <a:r>
              <a:t/>
            </a:r>
            <a:endParaRPr sz="1600">
              <a:solidFill>
                <a:srgbClr val="1F3A93"/>
              </a:solidFill>
              <a:latin typeface="Roboto"/>
              <a:ea typeface="Roboto"/>
              <a:cs typeface="Roboto"/>
              <a:sym typeface="Roboto"/>
            </a:endParaRPr>
          </a:p>
          <a:p>
            <a:pPr indent="-330200" lvl="0" marL="457200" rtl="0" algn="l">
              <a:spcBef>
                <a:spcPts val="0"/>
              </a:spcBef>
              <a:spcAft>
                <a:spcPts val="0"/>
              </a:spcAft>
              <a:buClr>
                <a:srgbClr val="1F3A93"/>
              </a:buClr>
              <a:buSzPts val="1600"/>
              <a:buFont typeface="Roboto"/>
              <a:buAutoNum type="arabicPeriod"/>
            </a:pPr>
            <a:r>
              <a:rPr lang="en" sz="1600">
                <a:solidFill>
                  <a:srgbClr val="1F3A93"/>
                </a:solidFill>
                <a:latin typeface="Roboto"/>
                <a:ea typeface="Roboto"/>
                <a:cs typeface="Roboto"/>
                <a:sym typeface="Roboto"/>
              </a:rPr>
              <a:t>What do you think is important when writing a poem?</a:t>
            </a:r>
            <a:endParaRPr sz="1600">
              <a:solidFill>
                <a:srgbClr val="1F3A93"/>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Thoughts to start the day</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90" name="Google Shape;190;p2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91" name="Google Shape;191;p26"/>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192" name="Google Shape;192;p26"/>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193" name="Google Shape;193;p26"/>
          <p:cNvSpPr/>
          <p:nvPr/>
        </p:nvSpPr>
        <p:spPr>
          <a:xfrm>
            <a:off x="352650" y="1104900"/>
            <a:ext cx="8520600" cy="3830400"/>
          </a:xfrm>
          <a:prstGeom prst="cloudCallout">
            <a:avLst>
              <a:gd fmla="val 46621" name="adj1"/>
              <a:gd fmla="val 49996" name="adj2"/>
            </a:avLst>
          </a:prstGeom>
          <a:noFill/>
          <a:ln cap="flat" cmpd="sng" w="2857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rgbClr val="000000"/>
              </a:buClr>
              <a:buSzPts val="2400"/>
              <a:buFont typeface="Arial"/>
              <a:buNone/>
            </a:pPr>
            <a:r>
              <a:rPr lang="en" sz="2400">
                <a:solidFill>
                  <a:srgbClr val="1F3A93"/>
                </a:solidFill>
                <a:latin typeface="Roboto"/>
                <a:ea typeface="Roboto"/>
                <a:cs typeface="Roboto"/>
                <a:sym typeface="Roboto"/>
              </a:rPr>
              <a:t>Who are some of your favorite poets? Why?</a:t>
            </a:r>
            <a:endParaRPr sz="2400">
              <a:solidFill>
                <a:srgbClr val="1F3A93"/>
              </a:solidFill>
              <a:latin typeface="Roboto"/>
              <a:ea typeface="Roboto"/>
              <a:cs typeface="Roboto"/>
              <a:sym typeface="Roboto"/>
            </a:endParaRPr>
          </a:p>
          <a:p>
            <a:pPr indent="0" lvl="0" marL="0" rtl="0" algn="l">
              <a:spcBef>
                <a:spcPts val="0"/>
              </a:spcBef>
              <a:spcAft>
                <a:spcPts val="0"/>
              </a:spcAft>
              <a:buClr>
                <a:srgbClr val="000000"/>
              </a:buClr>
              <a:buSzPts val="2400"/>
              <a:buFont typeface="Arial"/>
              <a:buNone/>
            </a:pPr>
            <a:r>
              <a:t/>
            </a:r>
            <a:endParaRPr sz="2400">
              <a:solidFill>
                <a:srgbClr val="1F3A93"/>
              </a:solidFill>
              <a:latin typeface="Roboto"/>
              <a:ea typeface="Roboto"/>
              <a:cs typeface="Roboto"/>
              <a:sym typeface="Roboto"/>
            </a:endParaRPr>
          </a:p>
          <a:p>
            <a:pPr indent="0" lvl="0" marL="0" rtl="0" algn="l">
              <a:spcBef>
                <a:spcPts val="0"/>
              </a:spcBef>
              <a:spcAft>
                <a:spcPts val="0"/>
              </a:spcAft>
              <a:buClr>
                <a:srgbClr val="000000"/>
              </a:buClr>
              <a:buSzPts val="2400"/>
              <a:buFont typeface="Arial"/>
              <a:buNone/>
            </a:pPr>
            <a:r>
              <a:rPr lang="en" sz="2400">
                <a:solidFill>
                  <a:srgbClr val="1F3A93"/>
                </a:solidFill>
                <a:latin typeface="Roboto"/>
                <a:ea typeface="Roboto"/>
                <a:cs typeface="Roboto"/>
                <a:sym typeface="Roboto"/>
              </a:rPr>
              <a:t>Do all poems rhyme?</a:t>
            </a:r>
            <a:endParaRPr sz="2400">
              <a:solidFill>
                <a:srgbClr val="1F3A93"/>
              </a:solidFill>
              <a:latin typeface="Roboto"/>
              <a:ea typeface="Roboto"/>
              <a:cs typeface="Roboto"/>
              <a:sym typeface="Roboto"/>
            </a:endParaRPr>
          </a:p>
          <a:p>
            <a:pPr indent="0" lvl="0" marL="0" rtl="0" algn="l">
              <a:spcBef>
                <a:spcPts val="0"/>
              </a:spcBef>
              <a:spcAft>
                <a:spcPts val="0"/>
              </a:spcAft>
              <a:buClr>
                <a:srgbClr val="000000"/>
              </a:buClr>
              <a:buSzPts val="2400"/>
              <a:buFont typeface="Arial"/>
              <a:buNone/>
            </a:pPr>
            <a:r>
              <a:t/>
            </a:r>
            <a:endParaRPr sz="2400">
              <a:solidFill>
                <a:srgbClr val="1F3A93"/>
              </a:solidFill>
              <a:latin typeface="Roboto"/>
              <a:ea typeface="Roboto"/>
              <a:cs typeface="Roboto"/>
              <a:sym typeface="Roboto"/>
            </a:endParaRPr>
          </a:p>
          <a:p>
            <a:pPr indent="0" lvl="0" marL="0" marR="0" rtl="0" algn="l">
              <a:spcBef>
                <a:spcPts val="0"/>
              </a:spcBef>
              <a:spcAft>
                <a:spcPts val="0"/>
              </a:spcAft>
              <a:buClr>
                <a:srgbClr val="000000"/>
              </a:buClr>
              <a:buSzPts val="2400"/>
              <a:buFont typeface="Arial"/>
              <a:buNone/>
            </a:pPr>
            <a:r>
              <a:rPr lang="en" sz="2400">
                <a:solidFill>
                  <a:srgbClr val="1F3A93"/>
                </a:solidFill>
                <a:latin typeface="Roboto"/>
                <a:ea typeface="Roboto"/>
                <a:cs typeface="Roboto"/>
                <a:sym typeface="Roboto"/>
              </a:rPr>
              <a:t>Why do authors choose to write poems?</a:t>
            </a:r>
            <a:endParaRPr sz="2400">
              <a:solidFill>
                <a:srgbClr val="1F3A93"/>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7"/>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99" name="Google Shape;199;p2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Literature Circles: Discover what poetry is</a:t>
            </a:r>
            <a:endParaRPr b="1">
              <a:solidFill>
                <a:srgbClr val="1F3A93"/>
              </a:solidFill>
              <a:latin typeface="Roboto Condensed"/>
              <a:ea typeface="Roboto Condensed"/>
              <a:cs typeface="Roboto Condensed"/>
              <a:sym typeface="Roboto Condensed"/>
            </a:endParaRPr>
          </a:p>
        </p:txBody>
      </p:sp>
      <p:sp>
        <p:nvSpPr>
          <p:cNvPr id="200" name="Google Shape;200;p27"/>
          <p:cNvSpPr txBox="1"/>
          <p:nvPr>
            <p:ph idx="1" type="body"/>
          </p:nvPr>
        </p:nvSpPr>
        <p:spPr>
          <a:xfrm>
            <a:off x="311700" y="1152475"/>
            <a:ext cx="4176600" cy="37419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en" sz="6939">
                <a:solidFill>
                  <a:srgbClr val="1F3A93"/>
                </a:solidFill>
                <a:latin typeface="Roboto"/>
                <a:ea typeface="Roboto"/>
                <a:cs typeface="Roboto"/>
                <a:sym typeface="Roboto"/>
              </a:rPr>
              <a:t>What will we do?</a:t>
            </a:r>
            <a:endParaRPr b="1" sz="6939">
              <a:solidFill>
                <a:srgbClr val="1F3A93"/>
              </a:solidFill>
              <a:latin typeface="Roboto"/>
              <a:ea typeface="Roboto"/>
              <a:cs typeface="Roboto"/>
              <a:sym typeface="Roboto"/>
            </a:endParaRPr>
          </a:p>
          <a:p>
            <a:pPr indent="0" lvl="0" marL="0" rtl="0" algn="l">
              <a:spcBef>
                <a:spcPts val="1200"/>
              </a:spcBef>
              <a:spcAft>
                <a:spcPts val="0"/>
              </a:spcAft>
              <a:buNone/>
            </a:pPr>
            <a:r>
              <a:t/>
            </a:r>
            <a:endParaRPr b="1" sz="6939">
              <a:solidFill>
                <a:srgbClr val="1F3A93"/>
              </a:solidFill>
              <a:latin typeface="Roboto"/>
              <a:ea typeface="Roboto"/>
              <a:cs typeface="Roboto"/>
              <a:sym typeface="Roboto"/>
            </a:endParaRPr>
          </a:p>
          <a:p>
            <a:pPr indent="-338765" lvl="0" marL="457200" rtl="0" algn="l">
              <a:spcBef>
                <a:spcPts val="1200"/>
              </a:spcBef>
              <a:spcAft>
                <a:spcPts val="0"/>
              </a:spcAft>
              <a:buClr>
                <a:srgbClr val="1F3A93"/>
              </a:buClr>
              <a:buSzPct val="100000"/>
              <a:buFont typeface="Roboto"/>
              <a:buAutoNum type="arabicPeriod"/>
            </a:pPr>
            <a:r>
              <a:rPr lang="en" sz="6939">
                <a:solidFill>
                  <a:srgbClr val="1F3A93"/>
                </a:solidFill>
                <a:latin typeface="Roboto"/>
                <a:ea typeface="Roboto"/>
                <a:cs typeface="Roboto"/>
                <a:sym typeface="Roboto"/>
              </a:rPr>
              <a:t>Each table will be assigned two different poems.</a:t>
            </a:r>
            <a:endParaRPr sz="6939">
              <a:solidFill>
                <a:srgbClr val="1F3A93"/>
              </a:solidFill>
              <a:latin typeface="Roboto"/>
              <a:ea typeface="Roboto"/>
              <a:cs typeface="Roboto"/>
              <a:sym typeface="Roboto"/>
            </a:endParaRPr>
          </a:p>
          <a:p>
            <a:pPr indent="-338765" lvl="0" marL="457200" rtl="0" algn="l">
              <a:spcBef>
                <a:spcPts val="0"/>
              </a:spcBef>
              <a:spcAft>
                <a:spcPts val="0"/>
              </a:spcAft>
              <a:buClr>
                <a:srgbClr val="1F3A93"/>
              </a:buClr>
              <a:buSzPct val="100000"/>
              <a:buFont typeface="Roboto"/>
              <a:buAutoNum type="arabicPeriod"/>
            </a:pPr>
            <a:r>
              <a:rPr lang="en" sz="6939">
                <a:solidFill>
                  <a:srgbClr val="1F3A93"/>
                </a:solidFill>
                <a:latin typeface="Roboto"/>
                <a:ea typeface="Roboto"/>
                <a:cs typeface="Roboto"/>
                <a:sym typeface="Roboto"/>
              </a:rPr>
              <a:t>In your table groups each person will be assigned to a role (reader, discussion leader, summarizer, presenter). </a:t>
            </a:r>
            <a:endParaRPr sz="6939">
              <a:solidFill>
                <a:srgbClr val="1F3A93"/>
              </a:solidFill>
              <a:latin typeface="Roboto"/>
              <a:ea typeface="Roboto"/>
              <a:cs typeface="Roboto"/>
              <a:sym typeface="Roboto"/>
            </a:endParaRPr>
          </a:p>
          <a:p>
            <a:pPr indent="-338765" lvl="0" marL="457200" rtl="0" algn="l">
              <a:spcBef>
                <a:spcPts val="0"/>
              </a:spcBef>
              <a:spcAft>
                <a:spcPts val="0"/>
              </a:spcAft>
              <a:buClr>
                <a:srgbClr val="1F3A93"/>
              </a:buClr>
              <a:buSzPct val="100000"/>
              <a:buFont typeface="Roboto"/>
              <a:buAutoNum type="arabicPeriod"/>
            </a:pPr>
            <a:r>
              <a:rPr lang="en" sz="6939">
                <a:solidFill>
                  <a:srgbClr val="1F3A93"/>
                </a:solidFill>
                <a:latin typeface="Roboto"/>
                <a:ea typeface="Roboto"/>
                <a:cs typeface="Roboto"/>
                <a:sym typeface="Roboto"/>
              </a:rPr>
              <a:t>As a group you will complete one analysis sheet and one group poster.</a:t>
            </a:r>
            <a:endParaRPr sz="6939">
              <a:solidFill>
                <a:srgbClr val="1F3A93"/>
              </a:solidFill>
              <a:latin typeface="Roboto"/>
              <a:ea typeface="Roboto"/>
              <a:cs typeface="Roboto"/>
              <a:sym typeface="Roboto"/>
            </a:endParaRPr>
          </a:p>
          <a:p>
            <a:pPr indent="-338765" lvl="0" marL="457200" rtl="0" algn="l">
              <a:spcBef>
                <a:spcPts val="0"/>
              </a:spcBef>
              <a:spcAft>
                <a:spcPts val="0"/>
              </a:spcAft>
              <a:buClr>
                <a:srgbClr val="1F3A93"/>
              </a:buClr>
              <a:buSzPct val="100000"/>
              <a:buFont typeface="Roboto"/>
              <a:buAutoNum type="arabicPeriod"/>
            </a:pPr>
            <a:r>
              <a:rPr lang="en" sz="6939">
                <a:solidFill>
                  <a:srgbClr val="1F3A93"/>
                </a:solidFill>
                <a:latin typeface="Roboto"/>
                <a:ea typeface="Roboto"/>
                <a:cs typeface="Roboto"/>
                <a:sym typeface="Roboto"/>
              </a:rPr>
              <a:t>You will present your group poster to the class today. </a:t>
            </a:r>
            <a:endParaRPr sz="6939">
              <a:solidFill>
                <a:srgbClr val="1F3A93"/>
              </a:solidFill>
              <a:latin typeface="Roboto"/>
              <a:ea typeface="Roboto"/>
              <a:cs typeface="Roboto"/>
              <a:sym typeface="Roboto"/>
            </a:endParaRPr>
          </a:p>
          <a:p>
            <a:pPr indent="0" lvl="0" marL="0" rtl="0" algn="l">
              <a:spcBef>
                <a:spcPts val="1200"/>
              </a:spcBef>
              <a:spcAft>
                <a:spcPts val="0"/>
              </a:spcAft>
              <a:buNone/>
            </a:pPr>
            <a:r>
              <a:t/>
            </a:r>
            <a:endParaRPr sz="69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t/>
            </a:r>
            <a:endParaRPr sz="6939">
              <a:solidFill>
                <a:srgbClr val="1F3A93"/>
              </a:solidFill>
              <a:latin typeface="Roboto"/>
              <a:ea typeface="Roboto"/>
              <a:cs typeface="Roboto"/>
              <a:sym typeface="Roboto"/>
            </a:endParaRPr>
          </a:p>
          <a:p>
            <a:pPr indent="0" lvl="0" marL="0" rtl="0" algn="l">
              <a:spcBef>
                <a:spcPts val="1200"/>
              </a:spcBef>
              <a:spcAft>
                <a:spcPts val="0"/>
              </a:spcAft>
              <a:buClr>
                <a:schemeClr val="dk1"/>
              </a:buClr>
              <a:buSzPct val="61111"/>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201" name="Google Shape;201;p2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02" name="Google Shape;202;p27"/>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203" name="Google Shape;203;p27"/>
          <p:cNvSpPr txBox="1"/>
          <p:nvPr>
            <p:ph idx="1" type="body"/>
          </p:nvPr>
        </p:nvSpPr>
        <p:spPr>
          <a:xfrm>
            <a:off x="4859700" y="1163500"/>
            <a:ext cx="4176600" cy="37419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en" sz="6939">
                <a:solidFill>
                  <a:srgbClr val="1F3A93"/>
                </a:solidFill>
                <a:latin typeface="Roboto"/>
                <a:ea typeface="Roboto"/>
                <a:cs typeface="Roboto"/>
                <a:sym typeface="Roboto"/>
              </a:rPr>
              <a:t>Why are we doing this?</a:t>
            </a:r>
            <a:endParaRPr b="1" sz="6939">
              <a:solidFill>
                <a:srgbClr val="1F3A93"/>
              </a:solidFill>
              <a:latin typeface="Roboto"/>
              <a:ea typeface="Roboto"/>
              <a:cs typeface="Roboto"/>
              <a:sym typeface="Roboto"/>
            </a:endParaRPr>
          </a:p>
          <a:p>
            <a:pPr indent="0" lvl="0" marL="0" rtl="0" algn="l">
              <a:spcBef>
                <a:spcPts val="1200"/>
              </a:spcBef>
              <a:spcAft>
                <a:spcPts val="0"/>
              </a:spcAft>
              <a:buNone/>
            </a:pPr>
            <a:r>
              <a:rPr b="1" lang="en" sz="6939">
                <a:solidFill>
                  <a:srgbClr val="1F3A93"/>
                </a:solidFill>
                <a:latin typeface="Roboto"/>
                <a:ea typeface="Roboto"/>
                <a:cs typeface="Roboto"/>
                <a:sym typeface="Roboto"/>
              </a:rPr>
              <a:t> </a:t>
            </a:r>
            <a:endParaRPr b="1" sz="6939">
              <a:solidFill>
                <a:srgbClr val="1F3A93"/>
              </a:solidFill>
              <a:latin typeface="Roboto"/>
              <a:ea typeface="Roboto"/>
              <a:cs typeface="Roboto"/>
              <a:sym typeface="Roboto"/>
            </a:endParaRPr>
          </a:p>
          <a:p>
            <a:pPr indent="-338765" lvl="0" marL="457200" rtl="0" algn="l">
              <a:spcBef>
                <a:spcPts val="1200"/>
              </a:spcBef>
              <a:spcAft>
                <a:spcPts val="0"/>
              </a:spcAft>
              <a:buClr>
                <a:srgbClr val="1F3A93"/>
              </a:buClr>
              <a:buSzPct val="100000"/>
              <a:buFont typeface="Roboto"/>
              <a:buAutoNum type="arabicPeriod"/>
            </a:pPr>
            <a:r>
              <a:rPr lang="en" sz="6939">
                <a:solidFill>
                  <a:srgbClr val="1F3A93"/>
                </a:solidFill>
                <a:latin typeface="Roboto"/>
                <a:ea typeface="Roboto"/>
                <a:cs typeface="Roboto"/>
                <a:sym typeface="Roboto"/>
              </a:rPr>
              <a:t>Before we begin reading and analyzing poems we need to understand what a poem is.</a:t>
            </a:r>
            <a:endParaRPr sz="6939">
              <a:solidFill>
                <a:srgbClr val="1F3A93"/>
              </a:solidFill>
              <a:latin typeface="Roboto"/>
              <a:ea typeface="Roboto"/>
              <a:cs typeface="Roboto"/>
              <a:sym typeface="Roboto"/>
            </a:endParaRPr>
          </a:p>
          <a:p>
            <a:pPr indent="-338765" lvl="0" marL="457200" rtl="0" algn="l">
              <a:spcBef>
                <a:spcPts val="0"/>
              </a:spcBef>
              <a:spcAft>
                <a:spcPts val="0"/>
              </a:spcAft>
              <a:buClr>
                <a:srgbClr val="1F3A93"/>
              </a:buClr>
              <a:buSzPct val="100000"/>
              <a:buFont typeface="Roboto"/>
              <a:buAutoNum type="arabicPeriod"/>
            </a:pPr>
            <a:r>
              <a:rPr lang="en" sz="6939">
                <a:solidFill>
                  <a:srgbClr val="1F3A93"/>
                </a:solidFill>
                <a:latin typeface="Roboto"/>
                <a:ea typeface="Roboto"/>
                <a:cs typeface="Roboto"/>
                <a:sym typeface="Roboto"/>
              </a:rPr>
              <a:t>This poetry hunt will help us break down some of the stereotypes we may have learned about poetry. </a:t>
            </a:r>
            <a:endParaRPr sz="6939">
              <a:solidFill>
                <a:srgbClr val="1F3A93"/>
              </a:solidFill>
              <a:latin typeface="Roboto"/>
              <a:ea typeface="Roboto"/>
              <a:cs typeface="Roboto"/>
              <a:sym typeface="Roboto"/>
            </a:endParaRPr>
          </a:p>
          <a:p>
            <a:pPr indent="0" lvl="0" marL="0" rtl="0" algn="l">
              <a:spcBef>
                <a:spcPts val="1200"/>
              </a:spcBef>
              <a:spcAft>
                <a:spcPts val="0"/>
              </a:spcAft>
              <a:buNone/>
            </a:pPr>
            <a:r>
              <a:t/>
            </a:r>
            <a:endParaRPr b="1" sz="6939">
              <a:solidFill>
                <a:srgbClr val="1F3A93"/>
              </a:solidFill>
              <a:latin typeface="Roboto"/>
              <a:ea typeface="Roboto"/>
              <a:cs typeface="Roboto"/>
              <a:sym typeface="Roboto"/>
            </a:endParaRPr>
          </a:p>
          <a:p>
            <a:pPr indent="0" lvl="0" marL="0" rtl="0" algn="l">
              <a:spcBef>
                <a:spcPts val="1200"/>
              </a:spcBef>
              <a:spcAft>
                <a:spcPts val="0"/>
              </a:spcAft>
              <a:buNone/>
            </a:pPr>
            <a:r>
              <a:t/>
            </a:r>
            <a:endParaRPr sz="69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t/>
            </a:r>
            <a:endParaRPr sz="6939">
              <a:solidFill>
                <a:srgbClr val="1F3A93"/>
              </a:solidFill>
              <a:latin typeface="Roboto"/>
              <a:ea typeface="Roboto"/>
              <a:cs typeface="Roboto"/>
              <a:sym typeface="Roboto"/>
            </a:endParaRPr>
          </a:p>
          <a:p>
            <a:pPr indent="0" lvl="0" marL="0" rtl="0" algn="l">
              <a:spcBef>
                <a:spcPts val="1200"/>
              </a:spcBef>
              <a:spcAft>
                <a:spcPts val="0"/>
              </a:spcAft>
              <a:buClr>
                <a:schemeClr val="dk1"/>
              </a:buClr>
              <a:buSzPct val="61111"/>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pic>
        <p:nvPicPr>
          <p:cNvPr id="204" name="Google Shape;204;p27"/>
          <p:cNvPicPr preferRelativeResize="0"/>
          <p:nvPr/>
        </p:nvPicPr>
        <p:blipFill rotWithShape="1">
          <a:blip r:embed="rId5">
            <a:alphaModFix/>
          </a:blip>
          <a:srcRect b="8619" l="11768" r="6844" t="16948"/>
          <a:stretch/>
        </p:blipFill>
        <p:spPr>
          <a:xfrm>
            <a:off x="7506153" y="3677950"/>
            <a:ext cx="1326150" cy="1326150"/>
          </a:xfrm>
          <a:prstGeom prst="rect">
            <a:avLst/>
          </a:prstGeom>
          <a:noFill/>
          <a:ln>
            <a:noFill/>
          </a:ln>
        </p:spPr>
      </p:pic>
      <p:grpSp>
        <p:nvGrpSpPr>
          <p:cNvPr id="205" name="Google Shape;205;p27"/>
          <p:cNvGrpSpPr/>
          <p:nvPr/>
        </p:nvGrpSpPr>
        <p:grpSpPr>
          <a:xfrm flipH="1" rot="-1818">
            <a:off x="4359713" y="3678186"/>
            <a:ext cx="893737" cy="610535"/>
            <a:chOff x="3104742" y="3437775"/>
            <a:chExt cx="1575700" cy="1076781"/>
          </a:xfrm>
        </p:grpSpPr>
        <p:sp>
          <p:nvSpPr>
            <p:cNvPr id="206" name="Google Shape;206;p27"/>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7" name="Google Shape;207;p27"/>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8" name="Google Shape;208;p27"/>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9" name="Google Shape;209;p27"/>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10" name="Google Shape;210;p27"/>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11" name="Google Shape;211;p27"/>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12" name="Google Shape;212;p27"/>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13" name="Google Shape;213;p27"/>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14" name="Google Shape;214;p27"/>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15" name="Google Shape;215;p27"/>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28"/>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221" name="Google Shape;221;p28"/>
          <p:cNvSpPr txBox="1"/>
          <p:nvPr>
            <p:ph type="title"/>
          </p:nvPr>
        </p:nvSpPr>
        <p:spPr>
          <a:xfrm>
            <a:off x="311700" y="332225"/>
            <a:ext cx="8520600" cy="572700"/>
          </a:xfrm>
          <a:prstGeom prst="rect">
            <a:avLst/>
          </a:prstGeom>
        </p:spPr>
        <p:txBody>
          <a:bodyPr anchorCtr="0" anchor="t" bIns="91425" lIns="91425" spcFirstLastPara="1" rIns="91425" wrap="square" tIns="91425">
            <a:normAutofit fontScale="90000"/>
          </a:bodyPr>
          <a:lstStyle/>
          <a:p>
            <a:pPr indent="0" lvl="0" marL="0" marR="0" rtl="0" algn="l">
              <a:lnSpc>
                <a:spcPct val="100000"/>
              </a:lnSpc>
              <a:spcBef>
                <a:spcPts val="0"/>
              </a:spcBef>
              <a:spcAft>
                <a:spcPts val="0"/>
              </a:spcAft>
              <a:buNone/>
            </a:pPr>
            <a:r>
              <a:rPr b="1" lang="en">
                <a:solidFill>
                  <a:srgbClr val="1F3A93"/>
                </a:solidFill>
                <a:latin typeface="Roboto Condensed"/>
                <a:ea typeface="Roboto Condensed"/>
                <a:cs typeface="Roboto Condensed"/>
                <a:sym typeface="Roboto Condensed"/>
              </a:rPr>
              <a:t>Literature Circles: Choose your role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222" name="Google Shape;222;p28"/>
          <p:cNvSpPr txBox="1"/>
          <p:nvPr>
            <p:ph idx="1" type="body"/>
          </p:nvPr>
        </p:nvSpPr>
        <p:spPr>
          <a:xfrm>
            <a:off x="287925" y="1152475"/>
            <a:ext cx="8520600" cy="410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358"/>
              <a:buNone/>
            </a:pPr>
            <a:r>
              <a:rPr b="1" lang="en" sz="1575">
                <a:solidFill>
                  <a:srgbClr val="00B2A9"/>
                </a:solidFill>
                <a:latin typeface="Roboto"/>
                <a:ea typeface="Roboto"/>
                <a:cs typeface="Roboto"/>
                <a:sym typeface="Roboto"/>
              </a:rPr>
              <a:t>Reader</a:t>
            </a:r>
            <a:r>
              <a:rPr lang="en" sz="1575">
                <a:solidFill>
                  <a:srgbClr val="1F3A93"/>
                </a:solidFill>
                <a:latin typeface="Roboto"/>
                <a:ea typeface="Roboto"/>
                <a:cs typeface="Roboto"/>
                <a:sym typeface="Roboto"/>
              </a:rPr>
              <a:t>: Your job is to read the text aloud. You must read slowly and clearly and be sure that everyone is following along as you read.  </a:t>
            </a:r>
            <a:endParaRPr sz="1575">
              <a:solidFill>
                <a:srgbClr val="1F3A93"/>
              </a:solidFill>
              <a:latin typeface="Roboto"/>
              <a:ea typeface="Roboto"/>
              <a:cs typeface="Roboto"/>
              <a:sym typeface="Roboto"/>
            </a:endParaRPr>
          </a:p>
          <a:p>
            <a:pPr indent="0" lvl="0" marL="0" rtl="0" algn="l">
              <a:spcBef>
                <a:spcPts val="1200"/>
              </a:spcBef>
              <a:spcAft>
                <a:spcPts val="0"/>
              </a:spcAft>
              <a:buSzPts val="358"/>
              <a:buNone/>
            </a:pPr>
            <a:r>
              <a:rPr b="1" lang="en" sz="1575">
                <a:solidFill>
                  <a:srgbClr val="00B2A9"/>
                </a:solidFill>
                <a:latin typeface="Roboto"/>
                <a:ea typeface="Roboto"/>
                <a:cs typeface="Roboto"/>
                <a:sym typeface="Roboto"/>
              </a:rPr>
              <a:t>Discussion Leader</a:t>
            </a:r>
            <a:r>
              <a:rPr lang="en" sz="1575">
                <a:solidFill>
                  <a:srgbClr val="1F3A93"/>
                </a:solidFill>
                <a:latin typeface="Roboto"/>
                <a:ea typeface="Roboto"/>
                <a:cs typeface="Roboto"/>
                <a:sym typeface="Roboto"/>
              </a:rPr>
              <a:t>: Your job is to lead discussion once the reading is completed. You </a:t>
            </a:r>
            <a:endParaRPr sz="1575">
              <a:solidFill>
                <a:srgbClr val="1F3A93"/>
              </a:solidFill>
              <a:latin typeface="Roboto"/>
              <a:ea typeface="Roboto"/>
              <a:cs typeface="Roboto"/>
              <a:sym typeface="Roboto"/>
            </a:endParaRPr>
          </a:p>
          <a:p>
            <a:pPr indent="0" lvl="0" marL="0" rtl="0" algn="l">
              <a:spcBef>
                <a:spcPts val="0"/>
              </a:spcBef>
              <a:spcAft>
                <a:spcPts val="0"/>
              </a:spcAft>
              <a:buSzPts val="358"/>
              <a:buNone/>
            </a:pPr>
            <a:r>
              <a:rPr lang="en" sz="1575">
                <a:solidFill>
                  <a:srgbClr val="1F3A93"/>
                </a:solidFill>
                <a:latin typeface="Roboto"/>
                <a:ea typeface="Roboto"/>
                <a:cs typeface="Roboto"/>
                <a:sym typeface="Roboto"/>
              </a:rPr>
              <a:t>will guide the group in responding to the questions that are asked and you will write </a:t>
            </a:r>
            <a:endParaRPr sz="1575">
              <a:solidFill>
                <a:srgbClr val="1F3A93"/>
              </a:solidFill>
              <a:latin typeface="Roboto"/>
              <a:ea typeface="Roboto"/>
              <a:cs typeface="Roboto"/>
              <a:sym typeface="Roboto"/>
            </a:endParaRPr>
          </a:p>
          <a:p>
            <a:pPr indent="0" lvl="0" marL="0" rtl="0" algn="l">
              <a:spcBef>
                <a:spcPts val="0"/>
              </a:spcBef>
              <a:spcAft>
                <a:spcPts val="0"/>
              </a:spcAft>
              <a:buSzPts val="358"/>
              <a:buNone/>
            </a:pPr>
            <a:r>
              <a:rPr lang="en" sz="1575">
                <a:solidFill>
                  <a:srgbClr val="1F3A93"/>
                </a:solidFill>
                <a:latin typeface="Roboto"/>
                <a:ea typeface="Roboto"/>
                <a:cs typeface="Roboto"/>
                <a:sym typeface="Roboto"/>
              </a:rPr>
              <a:t>down the responses to the questions on the group handout. </a:t>
            </a:r>
            <a:endParaRPr sz="1575">
              <a:solidFill>
                <a:srgbClr val="1F3A93"/>
              </a:solidFill>
              <a:latin typeface="Roboto"/>
              <a:ea typeface="Roboto"/>
              <a:cs typeface="Roboto"/>
              <a:sym typeface="Roboto"/>
            </a:endParaRPr>
          </a:p>
          <a:p>
            <a:pPr indent="0" lvl="0" marL="0" rtl="0" algn="l">
              <a:spcBef>
                <a:spcPts val="0"/>
              </a:spcBef>
              <a:spcAft>
                <a:spcPts val="0"/>
              </a:spcAft>
              <a:buSzPts val="358"/>
              <a:buNone/>
            </a:pPr>
            <a:r>
              <a:t/>
            </a:r>
            <a:endParaRPr sz="1575">
              <a:solidFill>
                <a:srgbClr val="1F3A93"/>
              </a:solidFill>
              <a:latin typeface="Roboto"/>
              <a:ea typeface="Roboto"/>
              <a:cs typeface="Roboto"/>
              <a:sym typeface="Roboto"/>
            </a:endParaRPr>
          </a:p>
          <a:p>
            <a:pPr indent="0" lvl="0" marL="0" rtl="0" algn="l">
              <a:spcBef>
                <a:spcPts val="0"/>
              </a:spcBef>
              <a:spcAft>
                <a:spcPts val="0"/>
              </a:spcAft>
              <a:buSzPts val="358"/>
              <a:buNone/>
            </a:pPr>
            <a:r>
              <a:rPr b="1" lang="en" sz="1575">
                <a:solidFill>
                  <a:srgbClr val="00B2A9"/>
                </a:solidFill>
                <a:latin typeface="Roboto"/>
                <a:ea typeface="Roboto"/>
                <a:cs typeface="Roboto"/>
                <a:sym typeface="Roboto"/>
              </a:rPr>
              <a:t>Summarizer</a:t>
            </a:r>
            <a:r>
              <a:rPr lang="en" sz="1575">
                <a:solidFill>
                  <a:srgbClr val="1F3A93"/>
                </a:solidFill>
                <a:latin typeface="Roboto"/>
                <a:ea typeface="Roboto"/>
                <a:cs typeface="Roboto"/>
                <a:sym typeface="Roboto"/>
              </a:rPr>
              <a:t>: Your job is to help your group summarize all that has just been read and learned and pick out 5 “must knows” from the text. You will write your group’s summary on the group handout. Additionally, you will lead your group in creating 2-3 “lingering questions” that you have after the reading. </a:t>
            </a:r>
            <a:endParaRPr sz="1575">
              <a:solidFill>
                <a:srgbClr val="1F3A93"/>
              </a:solidFill>
              <a:latin typeface="Roboto"/>
              <a:ea typeface="Roboto"/>
              <a:cs typeface="Roboto"/>
              <a:sym typeface="Roboto"/>
            </a:endParaRPr>
          </a:p>
          <a:p>
            <a:pPr indent="0" lvl="0" marL="0" rtl="0" algn="l">
              <a:spcBef>
                <a:spcPts val="1200"/>
              </a:spcBef>
              <a:spcAft>
                <a:spcPts val="1200"/>
              </a:spcAft>
              <a:buSzPts val="358"/>
              <a:buNone/>
            </a:pPr>
            <a:r>
              <a:rPr b="1" lang="en" sz="1575">
                <a:solidFill>
                  <a:srgbClr val="00B2A9"/>
                </a:solidFill>
                <a:latin typeface="Roboto"/>
                <a:ea typeface="Roboto"/>
                <a:cs typeface="Roboto"/>
                <a:sym typeface="Roboto"/>
              </a:rPr>
              <a:t>Presenter</a:t>
            </a:r>
            <a:r>
              <a:rPr b="1" lang="en" sz="1575">
                <a:solidFill>
                  <a:srgbClr val="1F3A93"/>
                </a:solidFill>
                <a:latin typeface="Roboto"/>
                <a:ea typeface="Roboto"/>
                <a:cs typeface="Roboto"/>
                <a:sym typeface="Roboto"/>
              </a:rPr>
              <a:t>:</a:t>
            </a:r>
            <a:r>
              <a:rPr lang="en" sz="1575">
                <a:solidFill>
                  <a:srgbClr val="1F3A93"/>
                </a:solidFill>
                <a:latin typeface="Roboto"/>
                <a:ea typeface="Roboto"/>
                <a:cs typeface="Roboto"/>
                <a:sym typeface="Roboto"/>
              </a:rPr>
              <a:t> Your job is to lead your group in creating a group poster, which all group members must help to create, and then you will present your group poster to the class. </a:t>
            </a:r>
            <a:endParaRPr sz="685">
              <a:solidFill>
                <a:srgbClr val="1F3A93"/>
              </a:solidFill>
              <a:latin typeface="Roboto"/>
              <a:ea typeface="Roboto"/>
              <a:cs typeface="Roboto"/>
              <a:sym typeface="Roboto"/>
            </a:endParaRPr>
          </a:p>
        </p:txBody>
      </p:sp>
      <p:cxnSp>
        <p:nvCxnSpPr>
          <p:cNvPr id="223" name="Google Shape;223;p2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24" name="Google Shape;224;p28"/>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29"/>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230" name="Google Shape;230;p29"/>
          <p:cNvSpPr txBox="1"/>
          <p:nvPr>
            <p:ph type="title"/>
          </p:nvPr>
        </p:nvSpPr>
        <p:spPr>
          <a:xfrm>
            <a:off x="311700" y="332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Literature Circles: Presentation Posters</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231" name="Google Shape;231;p29"/>
          <p:cNvSpPr txBox="1"/>
          <p:nvPr>
            <p:ph idx="1" type="body"/>
          </p:nvPr>
        </p:nvSpPr>
        <p:spPr>
          <a:xfrm>
            <a:off x="311700" y="1152475"/>
            <a:ext cx="8520600" cy="38865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 sz="5000">
                <a:solidFill>
                  <a:srgbClr val="1F3A93"/>
                </a:solidFill>
                <a:latin typeface="Roboto"/>
                <a:ea typeface="Roboto"/>
                <a:cs typeface="Roboto"/>
                <a:sym typeface="Roboto"/>
              </a:rPr>
              <a:t> </a:t>
            </a:r>
            <a:r>
              <a:rPr b="1" lang="en" sz="7438">
                <a:solidFill>
                  <a:srgbClr val="1F3A93"/>
                </a:solidFill>
                <a:latin typeface="Roboto"/>
                <a:ea typeface="Roboto"/>
                <a:cs typeface="Roboto"/>
                <a:sym typeface="Roboto"/>
              </a:rPr>
              <a:t>What should be on the poster?</a:t>
            </a:r>
            <a:endParaRPr b="1" sz="7438">
              <a:solidFill>
                <a:srgbClr val="1F3A93"/>
              </a:solidFill>
              <a:latin typeface="Roboto"/>
              <a:ea typeface="Roboto"/>
              <a:cs typeface="Roboto"/>
              <a:sym typeface="Roboto"/>
            </a:endParaRPr>
          </a:p>
          <a:p>
            <a:pPr indent="0" lvl="0" marL="457200" rtl="0" algn="l">
              <a:spcBef>
                <a:spcPts val="1200"/>
              </a:spcBef>
              <a:spcAft>
                <a:spcPts val="0"/>
              </a:spcAft>
              <a:buNone/>
            </a:pPr>
            <a:r>
              <a:t/>
            </a:r>
            <a:endParaRPr sz="7438">
              <a:solidFill>
                <a:srgbClr val="1F3A93"/>
              </a:solidFill>
              <a:latin typeface="Roboto"/>
              <a:ea typeface="Roboto"/>
              <a:cs typeface="Roboto"/>
              <a:sym typeface="Roboto"/>
            </a:endParaRPr>
          </a:p>
          <a:p>
            <a:pPr indent="-346685" lvl="0" marL="914400" rtl="0" algn="l">
              <a:lnSpc>
                <a:spcPct val="200000"/>
              </a:lnSpc>
              <a:spcBef>
                <a:spcPts val="1200"/>
              </a:spcBef>
              <a:spcAft>
                <a:spcPts val="0"/>
              </a:spcAft>
              <a:buClr>
                <a:srgbClr val="1F3A93"/>
              </a:buClr>
              <a:buSzPct val="100000"/>
              <a:buFont typeface="Roboto"/>
              <a:buAutoNum type="arabicPeriod"/>
            </a:pPr>
            <a:r>
              <a:rPr lang="en" sz="7438">
                <a:solidFill>
                  <a:srgbClr val="1F3A93"/>
                </a:solidFill>
                <a:latin typeface="Roboto"/>
                <a:ea typeface="Roboto"/>
                <a:cs typeface="Roboto"/>
                <a:sym typeface="Roboto"/>
              </a:rPr>
              <a:t>Your topic/subject </a:t>
            </a:r>
            <a:endParaRPr sz="7438">
              <a:solidFill>
                <a:srgbClr val="1F3A93"/>
              </a:solidFill>
              <a:latin typeface="Roboto"/>
              <a:ea typeface="Roboto"/>
              <a:cs typeface="Roboto"/>
              <a:sym typeface="Roboto"/>
            </a:endParaRPr>
          </a:p>
          <a:p>
            <a:pPr indent="-346685" lvl="0" marL="914400" rtl="0" algn="l">
              <a:lnSpc>
                <a:spcPct val="200000"/>
              </a:lnSpc>
              <a:spcBef>
                <a:spcPts val="0"/>
              </a:spcBef>
              <a:spcAft>
                <a:spcPts val="0"/>
              </a:spcAft>
              <a:buClr>
                <a:srgbClr val="1F3A93"/>
              </a:buClr>
              <a:buSzPct val="100000"/>
              <a:buFont typeface="Roboto"/>
              <a:buAutoNum type="arabicPeriod"/>
            </a:pPr>
            <a:r>
              <a:rPr lang="en" sz="7438">
                <a:solidFill>
                  <a:srgbClr val="1F3A93"/>
                </a:solidFill>
                <a:latin typeface="Roboto"/>
                <a:ea typeface="Roboto"/>
                <a:cs typeface="Roboto"/>
                <a:sym typeface="Roboto"/>
              </a:rPr>
              <a:t>5 "takeaways" from your summary </a:t>
            </a:r>
            <a:endParaRPr sz="7438">
              <a:solidFill>
                <a:srgbClr val="1F3A93"/>
              </a:solidFill>
              <a:latin typeface="Roboto"/>
              <a:ea typeface="Roboto"/>
              <a:cs typeface="Roboto"/>
              <a:sym typeface="Roboto"/>
            </a:endParaRPr>
          </a:p>
          <a:p>
            <a:pPr indent="-346685" lvl="0" marL="914400" rtl="0" algn="l">
              <a:lnSpc>
                <a:spcPct val="200000"/>
              </a:lnSpc>
              <a:spcBef>
                <a:spcPts val="0"/>
              </a:spcBef>
              <a:spcAft>
                <a:spcPts val="0"/>
              </a:spcAft>
              <a:buClr>
                <a:srgbClr val="1F3A93"/>
              </a:buClr>
              <a:buSzPct val="100000"/>
              <a:buFont typeface="Roboto"/>
              <a:buAutoNum type="arabicPeriod"/>
            </a:pPr>
            <a:r>
              <a:rPr lang="en" sz="7438">
                <a:solidFill>
                  <a:srgbClr val="1F3A93"/>
                </a:solidFill>
                <a:latin typeface="Roboto"/>
                <a:ea typeface="Roboto"/>
                <a:cs typeface="Roboto"/>
                <a:sym typeface="Roboto"/>
              </a:rPr>
              <a:t>Any important information about your topic you think the whole class needs to know </a:t>
            </a:r>
            <a:endParaRPr sz="7438">
              <a:solidFill>
                <a:srgbClr val="1F3A93"/>
              </a:solidFill>
              <a:latin typeface="Roboto"/>
              <a:ea typeface="Roboto"/>
              <a:cs typeface="Roboto"/>
              <a:sym typeface="Roboto"/>
            </a:endParaRPr>
          </a:p>
          <a:p>
            <a:pPr indent="0" lvl="0" marL="0" rtl="0" algn="ctr">
              <a:lnSpc>
                <a:spcPct val="200000"/>
              </a:lnSpc>
              <a:spcBef>
                <a:spcPts val="1200"/>
              </a:spcBef>
              <a:spcAft>
                <a:spcPts val="0"/>
              </a:spcAft>
              <a:buNone/>
            </a:pPr>
            <a:r>
              <a:rPr i="1" lang="en" sz="7438">
                <a:solidFill>
                  <a:srgbClr val="1F3A93"/>
                </a:solidFill>
                <a:latin typeface="Roboto"/>
                <a:ea typeface="Roboto"/>
                <a:cs typeface="Roboto"/>
                <a:sym typeface="Roboto"/>
              </a:rPr>
              <a:t>...remember, it doesn’t have to be pretty!                       </a:t>
            </a:r>
            <a:endParaRPr i="1" sz="7438">
              <a:solidFill>
                <a:srgbClr val="1F3A93"/>
              </a:solidFill>
              <a:latin typeface="Roboto"/>
              <a:ea typeface="Roboto"/>
              <a:cs typeface="Roboto"/>
              <a:sym typeface="Roboto"/>
            </a:endParaRPr>
          </a:p>
          <a:p>
            <a:pPr indent="0" lvl="0" marL="457200" rtl="0" algn="l">
              <a:lnSpc>
                <a:spcPct val="200000"/>
              </a:lnSpc>
              <a:spcBef>
                <a:spcPts val="1200"/>
              </a:spcBef>
              <a:spcAft>
                <a:spcPts val="0"/>
              </a:spcAft>
              <a:buNone/>
            </a:pPr>
            <a:r>
              <a:t/>
            </a:r>
            <a:endParaRPr sz="7438">
              <a:solidFill>
                <a:srgbClr val="1F3A93"/>
              </a:solidFill>
              <a:latin typeface="Roboto"/>
              <a:ea typeface="Roboto"/>
              <a:cs typeface="Roboto"/>
              <a:sym typeface="Roboto"/>
            </a:endParaRPr>
          </a:p>
          <a:p>
            <a:pPr indent="0" lvl="0" marL="0" rtl="0" algn="l">
              <a:spcBef>
                <a:spcPts val="1200"/>
              </a:spcBef>
              <a:spcAft>
                <a:spcPts val="0"/>
              </a:spcAft>
              <a:buNone/>
            </a:pPr>
            <a:r>
              <a:t/>
            </a:r>
            <a:endParaRPr sz="7438">
              <a:solidFill>
                <a:srgbClr val="1F3A93"/>
              </a:solidFill>
              <a:latin typeface="Roboto"/>
              <a:ea typeface="Roboto"/>
              <a:cs typeface="Roboto"/>
              <a:sym typeface="Roboto"/>
            </a:endParaRPr>
          </a:p>
          <a:p>
            <a:pPr indent="0" lvl="0" marL="0" rtl="0" algn="l">
              <a:spcBef>
                <a:spcPts val="1200"/>
              </a:spcBef>
              <a:spcAft>
                <a:spcPts val="0"/>
              </a:spcAft>
              <a:buNone/>
            </a:pPr>
            <a:r>
              <a:t/>
            </a:r>
            <a:endParaRPr sz="7438">
              <a:solidFill>
                <a:srgbClr val="1F3A93"/>
              </a:solidFill>
              <a:latin typeface="Roboto"/>
              <a:ea typeface="Roboto"/>
              <a:cs typeface="Roboto"/>
              <a:sym typeface="Roboto"/>
            </a:endParaRPr>
          </a:p>
          <a:p>
            <a:pPr indent="0" lvl="0" marL="0" rtl="0" algn="l">
              <a:spcBef>
                <a:spcPts val="1200"/>
              </a:spcBef>
              <a:spcAft>
                <a:spcPts val="0"/>
              </a:spcAft>
              <a:buNone/>
            </a:pPr>
            <a:r>
              <a:t/>
            </a:r>
            <a:endParaRPr sz="7438">
              <a:solidFill>
                <a:srgbClr val="1F3A93"/>
              </a:solidFill>
              <a:latin typeface="Roboto"/>
              <a:ea typeface="Roboto"/>
              <a:cs typeface="Roboto"/>
              <a:sym typeface="Roboto"/>
            </a:endParaRPr>
          </a:p>
          <a:p>
            <a:pPr indent="0" lvl="0" marL="0" rtl="0" algn="l">
              <a:spcBef>
                <a:spcPts val="1200"/>
              </a:spcBef>
              <a:spcAft>
                <a:spcPts val="0"/>
              </a:spcAft>
              <a:buNone/>
            </a:pPr>
            <a:r>
              <a:t/>
            </a:r>
            <a:endParaRPr sz="7438">
              <a:solidFill>
                <a:srgbClr val="1F3A93"/>
              </a:solidFill>
              <a:latin typeface="Roboto"/>
              <a:ea typeface="Roboto"/>
              <a:cs typeface="Roboto"/>
              <a:sym typeface="Roboto"/>
            </a:endParaRPr>
          </a:p>
          <a:p>
            <a:pPr indent="0" lvl="0" marL="0" rtl="0" algn="l">
              <a:spcBef>
                <a:spcPts val="1200"/>
              </a:spcBef>
              <a:spcAft>
                <a:spcPts val="0"/>
              </a:spcAft>
              <a:buNone/>
            </a:pPr>
            <a:r>
              <a:t/>
            </a:r>
            <a:endParaRPr sz="5038">
              <a:solidFill>
                <a:srgbClr val="1F3A93"/>
              </a:solidFill>
              <a:latin typeface="Roboto"/>
              <a:ea typeface="Roboto"/>
              <a:cs typeface="Roboto"/>
              <a:sym typeface="Roboto"/>
            </a:endParaRPr>
          </a:p>
          <a:p>
            <a:pPr indent="0" lvl="0" marL="0" rtl="0" algn="l">
              <a:spcBef>
                <a:spcPts val="1200"/>
              </a:spcBef>
              <a:spcAft>
                <a:spcPts val="0"/>
              </a:spcAft>
              <a:buNone/>
            </a:pPr>
            <a:r>
              <a:t/>
            </a:r>
            <a:endParaRPr sz="5038">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0" rtl="0" algn="l">
              <a:spcBef>
                <a:spcPts val="1200"/>
              </a:spcBef>
              <a:spcAft>
                <a:spcPts val="0"/>
              </a:spcAft>
              <a:buNone/>
            </a:pPr>
            <a:r>
              <a:rPr lang="en">
                <a:solidFill>
                  <a:srgbClr val="1F3A93"/>
                </a:solidFill>
                <a:latin typeface="Roboto"/>
                <a:ea typeface="Roboto"/>
                <a:cs typeface="Roboto"/>
                <a:sym typeface="Roboto"/>
              </a:rPr>
              <a:t> </a:t>
            </a:r>
            <a:endParaRPr>
              <a:solidFill>
                <a:srgbClr val="1F3A93"/>
              </a:solidFill>
              <a:latin typeface="Roboto"/>
              <a:ea typeface="Roboto"/>
              <a:cs typeface="Roboto"/>
              <a:sym typeface="Roboto"/>
            </a:endParaRPr>
          </a:p>
          <a:p>
            <a:pPr indent="0" lvl="0" marL="0" rtl="0" algn="l">
              <a:spcBef>
                <a:spcPts val="1200"/>
              </a:spcBef>
              <a:spcAft>
                <a:spcPts val="0"/>
              </a:spcAft>
              <a:buNone/>
            </a:pPr>
            <a:r>
              <a:rPr lang="en">
                <a:solidFill>
                  <a:srgbClr val="1F3A93"/>
                </a:solidFill>
                <a:latin typeface="Roboto"/>
                <a:ea typeface="Roboto"/>
                <a:cs typeface="Roboto"/>
                <a:sym typeface="Roboto"/>
              </a:rPr>
              <a:t> </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0" rtl="0" algn="l">
              <a:spcBef>
                <a:spcPts val="1200"/>
              </a:spcBef>
              <a:spcAft>
                <a:spcPts val="0"/>
              </a:spcAft>
              <a:buClr>
                <a:schemeClr val="dk1"/>
              </a:buClr>
              <a:buSzPct val="61111"/>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0"/>
              </a:spcAft>
              <a:buClr>
                <a:schemeClr val="dk1"/>
              </a:buClr>
              <a:buSzPct val="61111"/>
              <a:buFont typeface="Arial"/>
              <a:buNone/>
            </a:pPr>
            <a:r>
              <a:rPr lang="en">
                <a:solidFill>
                  <a:srgbClr val="1F3A93"/>
                </a:solidFill>
                <a:latin typeface="Roboto"/>
                <a:ea typeface="Roboto"/>
                <a:cs typeface="Roboto"/>
                <a:sym typeface="Roboto"/>
              </a:rPr>
              <a:t> </a:t>
            </a:r>
            <a:endParaRPr>
              <a:solidFill>
                <a:srgbClr val="1F3A93"/>
              </a:solidFill>
              <a:latin typeface="Roboto"/>
              <a:ea typeface="Roboto"/>
              <a:cs typeface="Roboto"/>
              <a:sym typeface="Roboto"/>
            </a:endParaRPr>
          </a:p>
          <a:p>
            <a:pPr indent="0" lvl="0" marL="0" rtl="0" algn="l">
              <a:spcBef>
                <a:spcPts val="1200"/>
              </a:spcBef>
              <a:spcAft>
                <a:spcPts val="0"/>
              </a:spcAft>
              <a:buClr>
                <a:schemeClr val="dk1"/>
              </a:buClr>
              <a:buSzPct val="61111"/>
              <a:buFont typeface="Arial"/>
              <a:buNone/>
            </a:pPr>
            <a:r>
              <a:rPr lang="en">
                <a:solidFill>
                  <a:srgbClr val="1F3A93"/>
                </a:solidFill>
                <a:latin typeface="Roboto"/>
                <a:ea typeface="Roboto"/>
                <a:cs typeface="Roboto"/>
                <a:sym typeface="Roboto"/>
              </a:rPr>
              <a:t> </a:t>
            </a:r>
            <a:endParaRPr>
              <a:solidFill>
                <a:srgbClr val="1F3A93"/>
              </a:solidFill>
              <a:latin typeface="Roboto"/>
              <a:ea typeface="Roboto"/>
              <a:cs typeface="Roboto"/>
              <a:sym typeface="Roboto"/>
            </a:endParaRPr>
          </a:p>
          <a:p>
            <a:pPr indent="0" lvl="0" marL="0" rtl="0" algn="l">
              <a:spcBef>
                <a:spcPts val="1200"/>
              </a:spcBef>
              <a:spcAft>
                <a:spcPts val="0"/>
              </a:spcAft>
              <a:buClr>
                <a:schemeClr val="dk1"/>
              </a:buClr>
              <a:buSzPct val="61111"/>
              <a:buFont typeface="Arial"/>
              <a:buNone/>
            </a:pPr>
            <a:r>
              <a:rPr lang="en">
                <a:solidFill>
                  <a:srgbClr val="1F3A93"/>
                </a:solidFill>
                <a:latin typeface="Roboto"/>
                <a:ea typeface="Roboto"/>
                <a:cs typeface="Roboto"/>
                <a:sym typeface="Roboto"/>
              </a:rPr>
              <a:t> </a:t>
            </a:r>
            <a:endParaRPr>
              <a:solidFill>
                <a:srgbClr val="1F3A93"/>
              </a:solidFill>
              <a:latin typeface="Roboto"/>
              <a:ea typeface="Roboto"/>
              <a:cs typeface="Roboto"/>
              <a:sym typeface="Roboto"/>
            </a:endParaRPr>
          </a:p>
          <a:p>
            <a:pPr indent="0" lvl="0" marL="0" rtl="0" algn="l">
              <a:spcBef>
                <a:spcPts val="1200"/>
              </a:spcBef>
              <a:spcAft>
                <a:spcPts val="0"/>
              </a:spcAft>
              <a:buClr>
                <a:schemeClr val="dk1"/>
              </a:buClr>
              <a:buSzPct val="61111"/>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232" name="Google Shape;232;p2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33" name="Google Shape;233;p29"/>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0"/>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239" name="Google Shape;239;p3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Literature Circles: Get started</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240" name="Google Shape;240;p30"/>
          <p:cNvSpPr txBox="1"/>
          <p:nvPr>
            <p:ph idx="1" type="body"/>
          </p:nvPr>
        </p:nvSpPr>
        <p:spPr>
          <a:xfrm>
            <a:off x="311700" y="1152475"/>
            <a:ext cx="8520600" cy="3741900"/>
          </a:xfrm>
          <a:prstGeom prst="rect">
            <a:avLst/>
          </a:prstGeom>
        </p:spPr>
        <p:txBody>
          <a:bodyPr anchorCtr="0" anchor="t" bIns="91425" lIns="91425" spcFirstLastPara="1" rIns="91425" wrap="square" tIns="91425">
            <a:noAutofit/>
          </a:bodyPr>
          <a:lstStyle/>
          <a:p>
            <a:pPr indent="-353060" lvl="0" marL="457200" rtl="0" algn="l">
              <a:lnSpc>
                <a:spcPct val="100000"/>
              </a:lnSpc>
              <a:spcBef>
                <a:spcPts val="0"/>
              </a:spcBef>
              <a:spcAft>
                <a:spcPts val="0"/>
              </a:spcAft>
              <a:buClr>
                <a:srgbClr val="1F3A93"/>
              </a:buClr>
              <a:buSzPts val="1960"/>
              <a:buFont typeface="Roboto"/>
              <a:buAutoNum type="arabicPeriod"/>
            </a:pPr>
            <a:r>
              <a:rPr lang="en" sz="1960">
                <a:solidFill>
                  <a:srgbClr val="1F3A93"/>
                </a:solidFill>
                <a:latin typeface="Roboto"/>
                <a:ea typeface="Roboto"/>
                <a:cs typeface="Roboto"/>
                <a:sym typeface="Roboto"/>
              </a:rPr>
              <a:t>The </a:t>
            </a:r>
            <a:r>
              <a:rPr b="1" lang="en" sz="1960">
                <a:solidFill>
                  <a:srgbClr val="00B2A9"/>
                </a:solidFill>
                <a:latin typeface="Roboto"/>
                <a:ea typeface="Roboto"/>
                <a:cs typeface="Roboto"/>
                <a:sym typeface="Roboto"/>
              </a:rPr>
              <a:t>reader</a:t>
            </a:r>
            <a:r>
              <a:rPr lang="en" sz="1960">
                <a:solidFill>
                  <a:srgbClr val="1F3A93"/>
                </a:solidFill>
                <a:latin typeface="Roboto"/>
                <a:ea typeface="Roboto"/>
                <a:cs typeface="Roboto"/>
                <a:sym typeface="Roboto"/>
              </a:rPr>
              <a:t> will read the text (you can take turns if you want!) </a:t>
            </a:r>
            <a:endParaRPr sz="1960">
              <a:solidFill>
                <a:srgbClr val="1F3A93"/>
              </a:solidFill>
              <a:latin typeface="Roboto"/>
              <a:ea typeface="Roboto"/>
              <a:cs typeface="Roboto"/>
              <a:sym typeface="Roboto"/>
            </a:endParaRPr>
          </a:p>
          <a:p>
            <a:pPr indent="-353060" lvl="0" marL="457200" rtl="0" algn="l">
              <a:lnSpc>
                <a:spcPct val="100000"/>
              </a:lnSpc>
              <a:spcBef>
                <a:spcPts val="1000"/>
              </a:spcBef>
              <a:spcAft>
                <a:spcPts val="0"/>
              </a:spcAft>
              <a:buClr>
                <a:srgbClr val="1F3A93"/>
              </a:buClr>
              <a:buSzPts val="1960"/>
              <a:buFont typeface="Roboto"/>
              <a:buAutoNum type="arabicPeriod"/>
            </a:pPr>
            <a:r>
              <a:rPr lang="en" sz="1960">
                <a:solidFill>
                  <a:srgbClr val="1F3A93"/>
                </a:solidFill>
                <a:latin typeface="Roboto"/>
                <a:ea typeface="Roboto"/>
                <a:cs typeface="Roboto"/>
                <a:sym typeface="Roboto"/>
              </a:rPr>
              <a:t>The </a:t>
            </a:r>
            <a:r>
              <a:rPr b="1" lang="en" sz="1960">
                <a:solidFill>
                  <a:srgbClr val="00B2A9"/>
                </a:solidFill>
                <a:latin typeface="Roboto"/>
                <a:ea typeface="Roboto"/>
                <a:cs typeface="Roboto"/>
                <a:sym typeface="Roboto"/>
              </a:rPr>
              <a:t>discussion leader</a:t>
            </a:r>
            <a:r>
              <a:rPr lang="en" sz="1960">
                <a:solidFill>
                  <a:srgbClr val="00B2A9"/>
                </a:solidFill>
                <a:latin typeface="Roboto"/>
                <a:ea typeface="Roboto"/>
                <a:cs typeface="Roboto"/>
                <a:sym typeface="Roboto"/>
              </a:rPr>
              <a:t> </a:t>
            </a:r>
            <a:r>
              <a:rPr lang="en" sz="1960">
                <a:solidFill>
                  <a:srgbClr val="1F3A93"/>
                </a:solidFill>
                <a:latin typeface="Roboto"/>
                <a:ea typeface="Roboto"/>
                <a:cs typeface="Roboto"/>
                <a:sym typeface="Roboto"/>
              </a:rPr>
              <a:t>will then lead the group in answering the discussion questions and will write the group responses on the handout. </a:t>
            </a:r>
            <a:endParaRPr sz="1960">
              <a:solidFill>
                <a:srgbClr val="1F3A93"/>
              </a:solidFill>
              <a:latin typeface="Roboto"/>
              <a:ea typeface="Roboto"/>
              <a:cs typeface="Roboto"/>
              <a:sym typeface="Roboto"/>
            </a:endParaRPr>
          </a:p>
          <a:p>
            <a:pPr indent="-353060" lvl="0" marL="457200" rtl="0" algn="l">
              <a:lnSpc>
                <a:spcPct val="100000"/>
              </a:lnSpc>
              <a:spcBef>
                <a:spcPts val="1000"/>
              </a:spcBef>
              <a:spcAft>
                <a:spcPts val="0"/>
              </a:spcAft>
              <a:buClr>
                <a:srgbClr val="1F3A93"/>
              </a:buClr>
              <a:buSzPts val="1960"/>
              <a:buFont typeface="Roboto"/>
              <a:buAutoNum type="arabicPeriod"/>
            </a:pPr>
            <a:r>
              <a:rPr lang="en" sz="1960">
                <a:solidFill>
                  <a:srgbClr val="1F3A93"/>
                </a:solidFill>
                <a:latin typeface="Roboto"/>
                <a:ea typeface="Roboto"/>
                <a:cs typeface="Roboto"/>
                <a:sym typeface="Roboto"/>
              </a:rPr>
              <a:t>The </a:t>
            </a:r>
            <a:r>
              <a:rPr b="1" lang="en" sz="1960">
                <a:solidFill>
                  <a:srgbClr val="00B2A9"/>
                </a:solidFill>
                <a:latin typeface="Roboto"/>
                <a:ea typeface="Roboto"/>
                <a:cs typeface="Roboto"/>
                <a:sym typeface="Roboto"/>
              </a:rPr>
              <a:t>summarizer</a:t>
            </a:r>
            <a:r>
              <a:rPr lang="en" sz="1960">
                <a:solidFill>
                  <a:srgbClr val="1F3A93"/>
                </a:solidFill>
                <a:latin typeface="Roboto"/>
                <a:ea typeface="Roboto"/>
                <a:cs typeface="Roboto"/>
                <a:sym typeface="Roboto"/>
              </a:rPr>
              <a:t> will lead the group in summarizing the information by listing "5 takeaways" (the most important points from your packet) and 2-3 "lingering questions" (questions your group still has on your topic).</a:t>
            </a:r>
            <a:endParaRPr sz="1960">
              <a:solidFill>
                <a:srgbClr val="1F3A93"/>
              </a:solidFill>
              <a:latin typeface="Roboto"/>
              <a:ea typeface="Roboto"/>
              <a:cs typeface="Roboto"/>
              <a:sym typeface="Roboto"/>
            </a:endParaRPr>
          </a:p>
          <a:p>
            <a:pPr indent="-353060" lvl="0" marL="457200" rtl="0" algn="l">
              <a:lnSpc>
                <a:spcPct val="100000"/>
              </a:lnSpc>
              <a:spcBef>
                <a:spcPts val="1000"/>
              </a:spcBef>
              <a:spcAft>
                <a:spcPts val="0"/>
              </a:spcAft>
              <a:buClr>
                <a:srgbClr val="1F3A93"/>
              </a:buClr>
              <a:buSzPts val="1960"/>
              <a:buFont typeface="Roboto"/>
              <a:buAutoNum type="arabicPeriod"/>
            </a:pPr>
            <a:r>
              <a:rPr lang="en" sz="1960">
                <a:solidFill>
                  <a:srgbClr val="1F3A93"/>
                </a:solidFill>
                <a:latin typeface="Roboto"/>
                <a:ea typeface="Roboto"/>
                <a:cs typeface="Roboto"/>
                <a:sym typeface="Roboto"/>
              </a:rPr>
              <a:t>The </a:t>
            </a:r>
            <a:r>
              <a:rPr b="1" lang="en" sz="1960">
                <a:solidFill>
                  <a:srgbClr val="00B2A9"/>
                </a:solidFill>
                <a:latin typeface="Roboto"/>
                <a:ea typeface="Roboto"/>
                <a:cs typeface="Roboto"/>
                <a:sym typeface="Roboto"/>
              </a:rPr>
              <a:t>presenter</a:t>
            </a:r>
            <a:r>
              <a:rPr lang="en" sz="1960">
                <a:solidFill>
                  <a:srgbClr val="1F3A93"/>
                </a:solidFill>
                <a:latin typeface="Roboto"/>
                <a:ea typeface="Roboto"/>
                <a:cs typeface="Roboto"/>
                <a:sym typeface="Roboto"/>
              </a:rPr>
              <a:t> will lead the group in creating the group poster: it should include the topic, the most important information, and be very clear. (It does not have to be pretty!)</a:t>
            </a:r>
            <a:endParaRPr sz="1960">
              <a:solidFill>
                <a:srgbClr val="1F3A93"/>
              </a:solidFill>
              <a:latin typeface="Roboto"/>
              <a:ea typeface="Roboto"/>
              <a:cs typeface="Roboto"/>
              <a:sym typeface="Roboto"/>
            </a:endParaRPr>
          </a:p>
          <a:p>
            <a:pPr indent="0" lvl="0" marL="0" rtl="0" algn="ctr">
              <a:lnSpc>
                <a:spcPct val="100000"/>
              </a:lnSpc>
              <a:spcBef>
                <a:spcPts val="1000"/>
              </a:spcBef>
              <a:spcAft>
                <a:spcPts val="0"/>
              </a:spcAft>
              <a:buNone/>
            </a:pPr>
            <a:r>
              <a:rPr lang="en" sz="1460">
                <a:solidFill>
                  <a:srgbClr val="1F3A93"/>
                </a:solidFill>
                <a:latin typeface="Roboto"/>
                <a:ea typeface="Roboto"/>
                <a:cs typeface="Roboto"/>
                <a:sym typeface="Roboto"/>
              </a:rPr>
              <a:t>When steps 1-4 are complete we will present our literature circle findings!</a:t>
            </a:r>
            <a:endParaRPr sz="1460">
              <a:solidFill>
                <a:srgbClr val="1F3A93"/>
              </a:solidFill>
              <a:latin typeface="Roboto"/>
              <a:ea typeface="Roboto"/>
              <a:cs typeface="Roboto"/>
              <a:sym typeface="Roboto"/>
            </a:endParaRPr>
          </a:p>
          <a:p>
            <a:pPr indent="0" lvl="0" marL="457200" rtl="0" algn="l">
              <a:lnSpc>
                <a:spcPct val="95000"/>
              </a:lnSpc>
              <a:spcBef>
                <a:spcPts val="0"/>
              </a:spcBef>
              <a:spcAft>
                <a:spcPts val="0"/>
              </a:spcAft>
              <a:buNone/>
            </a:pPr>
            <a:r>
              <a:rPr lang="en" sz="1960">
                <a:solidFill>
                  <a:srgbClr val="1F3A93"/>
                </a:solidFill>
                <a:latin typeface="Roboto"/>
                <a:ea typeface="Roboto"/>
                <a:cs typeface="Roboto"/>
                <a:sym typeface="Roboto"/>
              </a:rPr>
              <a:t> </a:t>
            </a:r>
            <a:endParaRPr sz="1960">
              <a:solidFill>
                <a:srgbClr val="1F3A93"/>
              </a:solidFill>
              <a:latin typeface="Roboto"/>
              <a:ea typeface="Roboto"/>
              <a:cs typeface="Roboto"/>
              <a:sym typeface="Roboto"/>
            </a:endParaRPr>
          </a:p>
          <a:p>
            <a:pPr indent="0" lvl="0" marL="0" rtl="0" algn="ctr">
              <a:lnSpc>
                <a:spcPct val="95000"/>
              </a:lnSpc>
              <a:spcBef>
                <a:spcPts val="1200"/>
              </a:spcBef>
              <a:spcAft>
                <a:spcPts val="0"/>
              </a:spcAft>
              <a:buClr>
                <a:schemeClr val="dk1"/>
              </a:buClr>
              <a:buSzPts val="1100"/>
              <a:buFont typeface="Arial"/>
              <a:buNone/>
            </a:pPr>
            <a:r>
              <a:t/>
            </a:r>
            <a:endParaRPr sz="2260">
              <a:solidFill>
                <a:srgbClr val="1F3A93"/>
              </a:solidFill>
              <a:latin typeface="Roboto"/>
              <a:ea typeface="Roboto"/>
              <a:cs typeface="Roboto"/>
              <a:sym typeface="Roboto"/>
            </a:endParaRPr>
          </a:p>
          <a:p>
            <a:pPr indent="0" lvl="0" marL="0" rtl="0" algn="ctr">
              <a:lnSpc>
                <a:spcPct val="95000"/>
              </a:lnSpc>
              <a:spcBef>
                <a:spcPts val="1200"/>
              </a:spcBef>
              <a:spcAft>
                <a:spcPts val="0"/>
              </a:spcAft>
              <a:buClr>
                <a:schemeClr val="dk1"/>
              </a:buClr>
              <a:buSzPts val="770"/>
              <a:buFont typeface="Arial"/>
              <a:buNone/>
            </a:pPr>
            <a:r>
              <a:rPr lang="en" sz="2160">
                <a:solidFill>
                  <a:srgbClr val="1F3A93"/>
                </a:solidFill>
                <a:latin typeface="Roboto"/>
                <a:ea typeface="Roboto"/>
                <a:cs typeface="Roboto"/>
                <a:sym typeface="Roboto"/>
              </a:rPr>
              <a:t> </a:t>
            </a:r>
            <a:endParaRPr sz="2160">
              <a:solidFill>
                <a:srgbClr val="1F3A93"/>
              </a:solidFill>
              <a:latin typeface="Roboto"/>
              <a:ea typeface="Roboto"/>
              <a:cs typeface="Roboto"/>
              <a:sym typeface="Roboto"/>
            </a:endParaRPr>
          </a:p>
          <a:p>
            <a:pPr indent="0" lvl="0" marL="0" rtl="0" algn="l">
              <a:lnSpc>
                <a:spcPct val="95000"/>
              </a:lnSpc>
              <a:spcBef>
                <a:spcPts val="1200"/>
              </a:spcBef>
              <a:spcAft>
                <a:spcPts val="0"/>
              </a:spcAft>
              <a:buClr>
                <a:schemeClr val="dk1"/>
              </a:buClr>
              <a:buSzPts val="770"/>
              <a:buFont typeface="Arial"/>
              <a:buNone/>
            </a:pPr>
            <a:r>
              <a:t/>
            </a:r>
            <a:endParaRPr sz="1760">
              <a:solidFill>
                <a:srgbClr val="1F3A93"/>
              </a:solidFill>
              <a:latin typeface="Roboto"/>
              <a:ea typeface="Roboto"/>
              <a:cs typeface="Roboto"/>
              <a:sym typeface="Roboto"/>
            </a:endParaRPr>
          </a:p>
          <a:p>
            <a:pPr indent="0" lvl="0" marL="0" rtl="0" algn="l">
              <a:lnSpc>
                <a:spcPct val="95000"/>
              </a:lnSpc>
              <a:spcBef>
                <a:spcPts val="1200"/>
              </a:spcBef>
              <a:spcAft>
                <a:spcPts val="1200"/>
              </a:spcAft>
              <a:buSzPts val="770"/>
              <a:buNone/>
            </a:pPr>
            <a:r>
              <a:t/>
            </a:r>
            <a:endParaRPr sz="1260">
              <a:solidFill>
                <a:srgbClr val="1F3A93"/>
              </a:solidFill>
              <a:latin typeface="Roboto"/>
              <a:ea typeface="Roboto"/>
              <a:cs typeface="Roboto"/>
              <a:sym typeface="Roboto"/>
            </a:endParaRPr>
          </a:p>
        </p:txBody>
      </p:sp>
      <p:cxnSp>
        <p:nvCxnSpPr>
          <p:cNvPr id="241" name="Google Shape;241;p3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42" name="Google Shape;242;p30"/>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248" name="Google Shape;248;p3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49" name="Google Shape;249;p31"/>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250" name="Google Shape;250;p31"/>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251" name="Google Shape;251;p31"/>
          <p:cNvGraphicFramePr/>
          <p:nvPr/>
        </p:nvGraphicFramePr>
        <p:xfrm>
          <a:off x="1175563" y="1784975"/>
          <a:ext cx="3000000" cy="3000000"/>
        </p:xfrm>
        <a:graphic>
          <a:graphicData uri="http://schemas.openxmlformats.org/drawingml/2006/table">
            <a:tbl>
              <a:tblPr>
                <a:noFill/>
                <a:tableStyleId>{8D818494-4725-4AC3-A197-84483B21A1AE}</a:tableStyleId>
              </a:tblPr>
              <a:tblGrid>
                <a:gridCol w="6792875"/>
              </a:tblGrid>
              <a:tr h="2606900">
                <a:tc>
                  <a:txBody>
                    <a:bodyPr/>
                    <a:lstStyle/>
                    <a:p>
                      <a:pPr indent="0" lvl="0" marL="0" rtl="0" algn="ctr">
                        <a:spcBef>
                          <a:spcPts val="0"/>
                        </a:spcBef>
                        <a:spcAft>
                          <a:spcPts val="0"/>
                        </a:spcAft>
                        <a:buClr>
                          <a:schemeClr val="dk1"/>
                        </a:buClr>
                        <a:buSzPts val="1100"/>
                        <a:buFont typeface="Arial"/>
                        <a:buNone/>
                      </a:pPr>
                      <a:r>
                        <a:rPr lang="en" sz="2700">
                          <a:solidFill>
                            <a:srgbClr val="1F3A93"/>
                          </a:solidFill>
                          <a:latin typeface="Roboto"/>
                          <a:ea typeface="Roboto"/>
                          <a:cs typeface="Roboto"/>
                          <a:sym typeface="Roboto"/>
                        </a:rPr>
                        <a:t>Make sure your literature circle group sheet is complete and turn it into the teacher.</a:t>
                      </a:r>
                      <a:endParaRPr sz="15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252" name="Google Shape;252;p31"/>
          <p:cNvSpPr txBox="1"/>
          <p:nvPr/>
        </p:nvSpPr>
        <p:spPr>
          <a:xfrm>
            <a:off x="5263875" y="4782350"/>
            <a:ext cx="3880200" cy="361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1F3A92"/>
                </a:solidFill>
                <a:latin typeface="Roboto"/>
                <a:ea typeface="Roboto"/>
                <a:cs typeface="Roboto"/>
                <a:sym typeface="Roboto"/>
              </a:rPr>
              <a:t>*Don’t forget to fill in your Daily Learning Log</a:t>
            </a:r>
            <a:endParaRPr>
              <a:solidFill>
                <a:srgbClr val="1F3A92"/>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256" name="Shape 256"/>
        <p:cNvGrpSpPr/>
        <p:nvPr/>
      </p:nvGrpSpPr>
      <p:grpSpPr>
        <a:xfrm>
          <a:off x="0" y="0"/>
          <a:ext cx="0" cy="0"/>
          <a:chOff x="0" y="0"/>
          <a:chExt cx="0" cy="0"/>
        </a:xfrm>
      </p:grpSpPr>
      <p:pic>
        <p:nvPicPr>
          <p:cNvPr id="257" name="Google Shape;257;p32"/>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258" name="Google Shape;258;p32"/>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2</a:t>
            </a:r>
            <a:endParaRPr b="1" sz="4800">
              <a:solidFill>
                <a:schemeClr val="lt1"/>
              </a:solidFill>
              <a:latin typeface="Roboto Condensed"/>
              <a:ea typeface="Roboto Condensed"/>
              <a:cs typeface="Roboto Condensed"/>
              <a:sym typeface="Roboto Condensed"/>
            </a:endParaRPr>
          </a:p>
        </p:txBody>
      </p:sp>
      <p:sp>
        <p:nvSpPr>
          <p:cNvPr id="259" name="Google Shape;259;p32"/>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Metaphor &amp; Simile</a:t>
            </a:r>
            <a:endParaRPr sz="2600">
              <a:solidFill>
                <a:schemeClr val="lt1"/>
              </a:solidFill>
              <a:latin typeface="Raleway Medium"/>
              <a:ea typeface="Raleway Medium"/>
              <a:cs typeface="Raleway Medium"/>
              <a:sym typeface="Raleway Medium"/>
            </a:endParaRPr>
          </a:p>
        </p:txBody>
      </p:sp>
      <p:cxnSp>
        <p:nvCxnSpPr>
          <p:cNvPr id="260" name="Google Shape;260;p32"/>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261" name="Google Shape;261;p32"/>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262" name="Google Shape;262;p32"/>
          <p:cNvPicPr preferRelativeResize="0"/>
          <p:nvPr/>
        </p:nvPicPr>
        <p:blipFill>
          <a:blip r:embed="rId5">
            <a:alphaModFix/>
          </a:blip>
          <a:stretch>
            <a:fillRect/>
          </a:stretch>
        </p:blipFill>
        <p:spPr>
          <a:xfrm>
            <a:off x="5239475" y="828175"/>
            <a:ext cx="3828200" cy="3828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66" name="Shape 66"/>
        <p:cNvGrpSpPr/>
        <p:nvPr/>
      </p:nvGrpSpPr>
      <p:grpSpPr>
        <a:xfrm>
          <a:off x="0" y="0"/>
          <a:ext cx="0" cy="0"/>
          <a:chOff x="0" y="0"/>
          <a:chExt cx="0" cy="0"/>
        </a:xfrm>
      </p:grpSpPr>
      <p:pic>
        <p:nvPicPr>
          <p:cNvPr id="67" name="Google Shape;67;p15"/>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68" name="Google Shape;68;p15"/>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1</a:t>
            </a:r>
            <a:endParaRPr b="1" sz="4800">
              <a:solidFill>
                <a:schemeClr val="lt1"/>
              </a:solidFill>
              <a:latin typeface="Roboto Condensed"/>
              <a:ea typeface="Roboto Condensed"/>
              <a:cs typeface="Roboto Condensed"/>
              <a:sym typeface="Roboto Condensed"/>
            </a:endParaRPr>
          </a:p>
        </p:txBody>
      </p:sp>
      <p:sp>
        <p:nvSpPr>
          <p:cNvPr id="69" name="Google Shape;69;p15"/>
          <p:cNvSpPr txBox="1"/>
          <p:nvPr>
            <p:ph idx="1" type="subTitle"/>
          </p:nvPr>
        </p:nvSpPr>
        <p:spPr>
          <a:xfrm>
            <a:off x="597375" y="3358028"/>
            <a:ext cx="4025100" cy="123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Unit Launch and </a:t>
            </a:r>
            <a:endParaRPr sz="2600">
              <a:solidFill>
                <a:schemeClr val="lt1"/>
              </a:solidFill>
              <a:latin typeface="Raleway Medium"/>
              <a:ea typeface="Raleway Medium"/>
              <a:cs typeface="Raleway Medium"/>
              <a:sym typeface="Raleway Medium"/>
            </a:endParaRPr>
          </a:p>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Poetry Introduction</a:t>
            </a:r>
            <a:endParaRPr sz="2600">
              <a:solidFill>
                <a:schemeClr val="lt1"/>
              </a:solidFill>
              <a:latin typeface="Raleway Medium"/>
              <a:ea typeface="Raleway Medium"/>
              <a:cs typeface="Raleway Medium"/>
              <a:sym typeface="Raleway Medium"/>
            </a:endParaRPr>
          </a:p>
        </p:txBody>
      </p:sp>
      <p:cxnSp>
        <p:nvCxnSpPr>
          <p:cNvPr id="70" name="Google Shape;70;p15"/>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71" name="Google Shape;71;p15"/>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72" name="Google Shape;72;p15"/>
          <p:cNvPicPr preferRelativeResize="0"/>
          <p:nvPr/>
        </p:nvPicPr>
        <p:blipFill>
          <a:blip r:embed="rId5">
            <a:alphaModFix/>
          </a:blip>
          <a:stretch>
            <a:fillRect/>
          </a:stretch>
        </p:blipFill>
        <p:spPr>
          <a:xfrm>
            <a:off x="5199900" y="645513"/>
            <a:ext cx="3852475" cy="3852475"/>
          </a:xfrm>
          <a:prstGeom prst="rect">
            <a:avLst/>
          </a:prstGeom>
          <a:noFill/>
          <a:ln>
            <a:noFill/>
          </a:ln>
        </p:spPr>
      </p:pic>
      <p:pic>
        <p:nvPicPr>
          <p:cNvPr id="73" name="Google Shape;73;p15"/>
          <p:cNvPicPr preferRelativeResize="0"/>
          <p:nvPr/>
        </p:nvPicPr>
        <p:blipFill>
          <a:blip r:embed="rId6">
            <a:alphaModFix/>
          </a:blip>
          <a:stretch>
            <a:fillRect/>
          </a:stretch>
        </p:blipFill>
        <p:spPr>
          <a:xfrm>
            <a:off x="5239475" y="828175"/>
            <a:ext cx="3828200" cy="3828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3"/>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268" name="Google Shape;268;p3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69" name="Google Shape;269;p33"/>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270" name="Google Shape;270;p33"/>
          <p:cNvPicPr preferRelativeResize="0"/>
          <p:nvPr/>
        </p:nvPicPr>
        <p:blipFill rotWithShape="1">
          <a:blip r:embed="rId4">
            <a:alphaModFix/>
          </a:blip>
          <a:srcRect b="15513" l="0" r="23512" t="15382"/>
          <a:stretch/>
        </p:blipFill>
        <p:spPr>
          <a:xfrm rot="302347">
            <a:off x="7839423" y="120501"/>
            <a:ext cx="881528" cy="796397"/>
          </a:xfrm>
          <a:prstGeom prst="rect">
            <a:avLst/>
          </a:prstGeom>
          <a:noFill/>
          <a:ln>
            <a:noFill/>
          </a:ln>
        </p:spPr>
      </p:pic>
      <p:graphicFrame>
        <p:nvGraphicFramePr>
          <p:cNvPr id="271" name="Google Shape;271;p33"/>
          <p:cNvGraphicFramePr/>
          <p:nvPr/>
        </p:nvGraphicFramePr>
        <p:xfrm>
          <a:off x="1082100" y="1245250"/>
          <a:ext cx="3000000" cy="3000000"/>
        </p:xfrm>
        <a:graphic>
          <a:graphicData uri="http://schemas.openxmlformats.org/drawingml/2006/table">
            <a:tbl>
              <a:tblPr>
                <a:noFill/>
                <a:tableStyleId>{8D818494-4725-4AC3-A197-84483B21A1AE}</a:tableStyleId>
              </a:tblPr>
              <a:tblGrid>
                <a:gridCol w="6932225"/>
              </a:tblGrid>
              <a:tr h="2179425">
                <a:tc>
                  <a:txBody>
                    <a:bodyPr/>
                    <a:lstStyle/>
                    <a:p>
                      <a:pPr indent="0" lvl="0" marL="0" rtl="0" algn="l">
                        <a:spcBef>
                          <a:spcPts val="0"/>
                        </a:spcBef>
                        <a:spcAft>
                          <a:spcPts val="0"/>
                        </a:spcAft>
                        <a:buNone/>
                      </a:pPr>
                      <a:r>
                        <a:rPr lang="en" sz="1500">
                          <a:solidFill>
                            <a:srgbClr val="1F3A93"/>
                          </a:solidFill>
                          <a:latin typeface="Roboto"/>
                          <a:ea typeface="Roboto"/>
                          <a:cs typeface="Roboto"/>
                          <a:sym typeface="Roboto"/>
                        </a:rPr>
                        <a:t>Read the following sentences.</a:t>
                      </a:r>
                      <a:endParaRPr sz="1500">
                        <a:solidFill>
                          <a:srgbClr val="1F3A93"/>
                        </a:solidFill>
                        <a:latin typeface="Roboto"/>
                        <a:ea typeface="Roboto"/>
                        <a:cs typeface="Roboto"/>
                        <a:sym typeface="Roboto"/>
                      </a:endParaRPr>
                    </a:p>
                    <a:p>
                      <a:pPr indent="-323850" lvl="0" marL="457200" rtl="0" algn="l">
                        <a:spcBef>
                          <a:spcPts val="0"/>
                        </a:spcBef>
                        <a:spcAft>
                          <a:spcPts val="0"/>
                        </a:spcAft>
                        <a:buClr>
                          <a:srgbClr val="1F3A93"/>
                        </a:buClr>
                        <a:buSzPts val="1500"/>
                        <a:buFont typeface="Roboto"/>
                        <a:buChar char="●"/>
                      </a:pPr>
                      <a:r>
                        <a:rPr lang="en" sz="1500">
                          <a:solidFill>
                            <a:srgbClr val="1F3A93"/>
                          </a:solidFill>
                          <a:latin typeface="Roboto"/>
                          <a:ea typeface="Roboto"/>
                          <a:cs typeface="Roboto"/>
                          <a:sym typeface="Roboto"/>
                        </a:rPr>
                        <a:t>    Identify what two things are being compared </a:t>
                      </a:r>
                      <a:endParaRPr sz="1500">
                        <a:solidFill>
                          <a:srgbClr val="1F3A93"/>
                        </a:solidFill>
                        <a:latin typeface="Roboto"/>
                        <a:ea typeface="Roboto"/>
                        <a:cs typeface="Roboto"/>
                        <a:sym typeface="Roboto"/>
                      </a:endParaRPr>
                    </a:p>
                    <a:p>
                      <a:pPr indent="-323850" lvl="0" marL="457200" rtl="0" algn="l">
                        <a:spcBef>
                          <a:spcPts val="0"/>
                        </a:spcBef>
                        <a:spcAft>
                          <a:spcPts val="0"/>
                        </a:spcAft>
                        <a:buClr>
                          <a:srgbClr val="1F3A93"/>
                        </a:buClr>
                        <a:buSzPts val="1500"/>
                        <a:buFont typeface="Roboto"/>
                        <a:buChar char="●"/>
                      </a:pPr>
                      <a:r>
                        <a:rPr lang="en" sz="1500">
                          <a:solidFill>
                            <a:srgbClr val="1F3A93"/>
                          </a:solidFill>
                          <a:latin typeface="Roboto"/>
                          <a:ea typeface="Roboto"/>
                          <a:cs typeface="Roboto"/>
                          <a:sym typeface="Roboto"/>
                        </a:rPr>
                        <a:t>    Explain what the author means by the comparison</a:t>
                      </a:r>
                      <a:endParaRPr sz="15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1500">
                        <a:solidFill>
                          <a:srgbClr val="1F3A93"/>
                        </a:solidFill>
                        <a:latin typeface="Roboto"/>
                        <a:ea typeface="Roboto"/>
                        <a:cs typeface="Roboto"/>
                        <a:sym typeface="Roboto"/>
                      </a:endParaRPr>
                    </a:p>
                    <a:p>
                      <a:pPr indent="-323850" lvl="0" marL="457200" rtl="0" algn="l">
                        <a:spcBef>
                          <a:spcPts val="0"/>
                        </a:spcBef>
                        <a:spcAft>
                          <a:spcPts val="0"/>
                        </a:spcAft>
                        <a:buClr>
                          <a:srgbClr val="1F3A93"/>
                        </a:buClr>
                        <a:buSzPts val="1500"/>
                        <a:buFont typeface="Roboto"/>
                        <a:buAutoNum type="arabicPeriod"/>
                      </a:pPr>
                      <a:r>
                        <a:rPr lang="en" sz="1500">
                          <a:solidFill>
                            <a:srgbClr val="1F3A93"/>
                          </a:solidFill>
                          <a:latin typeface="Roboto"/>
                          <a:ea typeface="Roboto"/>
                          <a:cs typeface="Roboto"/>
                          <a:sym typeface="Roboto"/>
                        </a:rPr>
                        <a:t>My rhymes are shot clocks, interstate cops and blood clots, my point  is your flow gets stopped. (Talib Kweli)</a:t>
                      </a:r>
                      <a:endParaRPr sz="1500">
                        <a:solidFill>
                          <a:srgbClr val="1F3A93"/>
                        </a:solidFill>
                        <a:latin typeface="Roboto"/>
                        <a:ea typeface="Roboto"/>
                        <a:cs typeface="Roboto"/>
                        <a:sym typeface="Roboto"/>
                      </a:endParaRPr>
                    </a:p>
                    <a:p>
                      <a:pPr indent="-323850" lvl="0" marL="457200" rtl="0" algn="l">
                        <a:spcBef>
                          <a:spcPts val="0"/>
                        </a:spcBef>
                        <a:spcAft>
                          <a:spcPts val="0"/>
                        </a:spcAft>
                        <a:buClr>
                          <a:srgbClr val="1F3A93"/>
                        </a:buClr>
                        <a:buSzPts val="1500"/>
                        <a:buFont typeface="Roboto"/>
                        <a:buAutoNum type="arabicPeriod"/>
                      </a:pPr>
                      <a:r>
                        <a:rPr lang="en" sz="1500">
                          <a:solidFill>
                            <a:srgbClr val="1F3A93"/>
                          </a:solidFill>
                          <a:latin typeface="Roboto"/>
                          <a:ea typeface="Roboto"/>
                          <a:cs typeface="Roboto"/>
                          <a:sym typeface="Roboto"/>
                        </a:rPr>
                        <a:t>Me without a mic is like a beat without a snare. (Lauryn Hill)</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graphicFrame>
        <p:nvGraphicFramePr>
          <p:cNvPr id="272" name="Google Shape;272;p33"/>
          <p:cNvGraphicFramePr/>
          <p:nvPr/>
        </p:nvGraphicFramePr>
        <p:xfrm>
          <a:off x="283550" y="3715850"/>
          <a:ext cx="3000000" cy="3000000"/>
        </p:xfrm>
        <a:graphic>
          <a:graphicData uri="http://schemas.openxmlformats.org/drawingml/2006/table">
            <a:tbl>
              <a:tblPr>
                <a:noFill/>
                <a:tableStyleId>{8D818494-4725-4AC3-A197-84483B21A1AE}</a:tableStyleId>
              </a:tblPr>
              <a:tblGrid>
                <a:gridCol w="2106050"/>
                <a:gridCol w="2308425"/>
                <a:gridCol w="4162425"/>
              </a:tblGrid>
              <a:tr h="615725">
                <a:tc gridSpan="2">
                  <a:txBody>
                    <a:bodyPr/>
                    <a:lstStyle/>
                    <a:p>
                      <a:pPr indent="0" lvl="0" marL="0" rtl="0" algn="l">
                        <a:spcBef>
                          <a:spcPts val="0"/>
                        </a:spcBef>
                        <a:spcAft>
                          <a:spcPts val="0"/>
                        </a:spcAft>
                        <a:buNone/>
                      </a:pPr>
                      <a:r>
                        <a:rPr b="1" lang="en">
                          <a:solidFill>
                            <a:srgbClr val="1F3A93"/>
                          </a:solidFill>
                          <a:latin typeface="Roboto"/>
                          <a:ea typeface="Roboto"/>
                          <a:cs typeface="Roboto"/>
                          <a:sym typeface="Roboto"/>
                        </a:rPr>
                        <a:t>What two things are being compared?</a:t>
                      </a:r>
                      <a:endParaRPr b="1">
                        <a:solidFill>
                          <a:srgbClr val="1F3A93"/>
                        </a:solidFill>
                        <a:latin typeface="Roboto"/>
                        <a:ea typeface="Roboto"/>
                        <a:cs typeface="Roboto"/>
                        <a:sym typeface="Roboto"/>
                      </a:endParaRPr>
                    </a:p>
                  </a:txBody>
                  <a:tcPr marT="91425" marB="91425" marR="91425" marL="91425">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hMerge="1"/>
                <a:tc>
                  <a:txBody>
                    <a:bodyPr/>
                    <a:lstStyle/>
                    <a:p>
                      <a:pPr indent="0" lvl="0" marL="0" rtl="0" algn="l">
                        <a:spcBef>
                          <a:spcPts val="0"/>
                        </a:spcBef>
                        <a:spcAft>
                          <a:spcPts val="0"/>
                        </a:spcAft>
                        <a:buNone/>
                      </a:pPr>
                      <a:r>
                        <a:rPr b="1" lang="en">
                          <a:solidFill>
                            <a:srgbClr val="1F3A93"/>
                          </a:solidFill>
                          <a:latin typeface="Roboto"/>
                          <a:ea typeface="Roboto"/>
                          <a:cs typeface="Roboto"/>
                          <a:sym typeface="Roboto"/>
                        </a:rPr>
                        <a:t>Why does the author make this comparison?</a:t>
                      </a:r>
                      <a:endParaRPr b="1">
                        <a:solidFill>
                          <a:srgbClr val="1F3A93"/>
                        </a:solidFill>
                        <a:latin typeface="Roboto"/>
                        <a:ea typeface="Roboto"/>
                        <a:cs typeface="Roboto"/>
                        <a:sym typeface="Roboto"/>
                      </a:endParaRPr>
                    </a:p>
                  </a:txBody>
                  <a:tcPr marT="91425" marB="91425" marR="91425" marL="91425">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r>
              <a:tr h="524700">
                <a:tc>
                  <a:txBody>
                    <a:bodyPr/>
                    <a:lstStyle/>
                    <a:p>
                      <a:pPr indent="0" lvl="0" marL="0" rtl="0" algn="l">
                        <a:spcBef>
                          <a:spcPts val="0"/>
                        </a:spcBef>
                        <a:spcAft>
                          <a:spcPts val="0"/>
                        </a:spcAft>
                        <a:buNone/>
                      </a:pPr>
                      <a:r>
                        <a:t/>
                      </a:r>
                      <a:endParaRPr/>
                    </a:p>
                  </a:txBody>
                  <a:tcPr marT="91425" marB="91425" marR="91425" marL="91425">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1F3A93"/>
                      </a:solidFill>
                      <a:prstDash val="solid"/>
                      <a:round/>
                      <a:headEnd len="sm" w="sm" type="none"/>
                      <a:tailEnd len="sm" w="sm" type="none"/>
                    </a:lnL>
                    <a:lnR cap="flat" cmpd="sng" w="9525">
                      <a:solidFill>
                        <a:srgbClr val="1F3A93"/>
                      </a:solidFill>
                      <a:prstDash val="solid"/>
                      <a:round/>
                      <a:headEnd len="sm" w="sm" type="none"/>
                      <a:tailEnd len="sm" w="sm" type="none"/>
                    </a:lnR>
                    <a:lnT cap="flat" cmpd="sng" w="9525">
                      <a:solidFill>
                        <a:srgbClr val="1F3A93"/>
                      </a:solidFill>
                      <a:prstDash val="solid"/>
                      <a:round/>
                      <a:headEnd len="sm" w="sm" type="none"/>
                      <a:tailEnd len="sm" w="sm" type="none"/>
                    </a:lnT>
                    <a:lnB cap="flat" cmpd="sng" w="9525">
                      <a:solidFill>
                        <a:srgbClr val="1F3A93"/>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34"/>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278" name="Google Shape;278;p3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279" name="Google Shape;279;p3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80" name="Google Shape;280;p34"/>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281" name="Google Shape;281;p34"/>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Find the comparison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Learn about Metaphor &amp; Simile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Identify and analyze metaphors and similes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Write your own poem!</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a:p>
            <a:pPr indent="0" lvl="0" marL="457200" rtl="0" algn="l">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pic>
        <p:nvPicPr>
          <p:cNvPr id="282" name="Google Shape;282;p34"/>
          <p:cNvPicPr preferRelativeResize="0"/>
          <p:nvPr/>
        </p:nvPicPr>
        <p:blipFill rotWithShape="1">
          <a:blip r:embed="rId5">
            <a:alphaModFix/>
          </a:blip>
          <a:srcRect b="45887" l="0" r="0" t="0"/>
          <a:stretch/>
        </p:blipFill>
        <p:spPr>
          <a:xfrm>
            <a:off x="1710625" y="4098025"/>
            <a:ext cx="5675200" cy="932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288" name="Google Shape;288;p3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89" name="Google Shape;289;p35"/>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290" name="Google Shape;290;p35"/>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291" name="Google Shape;291;p35"/>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Identify, define, and differentiate between metaphors and similes.</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Create original similes and metaphors.</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write a poem that includes similes and/or metaphors</a:t>
            </a:r>
            <a:endParaRPr sz="28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1800">
              <a:solidFill>
                <a:srgbClr val="414143"/>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6"/>
          <p:cNvSpPr txBox="1"/>
          <p:nvPr>
            <p:ph type="title"/>
          </p:nvPr>
        </p:nvSpPr>
        <p:spPr>
          <a:xfrm>
            <a:off x="287925" y="332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Thoughts to start the day</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297" name="Google Shape;297;p3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98" name="Google Shape;298;p36"/>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299" name="Google Shape;299;p36"/>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300" name="Google Shape;300;p36"/>
          <p:cNvSpPr/>
          <p:nvPr/>
        </p:nvSpPr>
        <p:spPr>
          <a:xfrm>
            <a:off x="344100" y="1102000"/>
            <a:ext cx="8455800" cy="3794700"/>
          </a:xfrm>
          <a:prstGeom prst="cloudCallout">
            <a:avLst>
              <a:gd fmla="val 45379" name="adj1"/>
              <a:gd fmla="val 50982" name="adj2"/>
            </a:avLst>
          </a:prstGeom>
          <a:noFill/>
          <a:ln cap="flat" cmpd="sng" w="2857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rgbClr val="000000"/>
              </a:buClr>
              <a:buFont typeface="Arial"/>
              <a:buNone/>
            </a:pPr>
            <a:r>
              <a:rPr lang="en" sz="2400">
                <a:solidFill>
                  <a:srgbClr val="1F3A93"/>
                </a:solidFill>
                <a:latin typeface="Roboto"/>
                <a:ea typeface="Roboto"/>
                <a:cs typeface="Roboto"/>
                <a:sym typeface="Roboto"/>
              </a:rPr>
              <a:t>Why do you think poets might compare 2 things in their poems?</a:t>
            </a:r>
            <a:endParaRPr>
              <a:solidFill>
                <a:srgbClr val="1F3A93"/>
              </a:solidFill>
              <a:latin typeface="Roboto"/>
              <a:ea typeface="Roboto"/>
              <a:cs typeface="Roboto"/>
              <a:sym typeface="Roboto"/>
            </a:endParaRPr>
          </a:p>
          <a:p>
            <a:pPr indent="-171450" lvl="0" marL="0" marR="0" rtl="0" algn="l">
              <a:spcBef>
                <a:spcPts val="0"/>
              </a:spcBef>
              <a:spcAft>
                <a:spcPts val="0"/>
              </a:spcAft>
              <a:buClr>
                <a:srgbClr val="000000"/>
              </a:buClr>
              <a:buFont typeface="Arial"/>
              <a:buNone/>
            </a:pPr>
            <a:r>
              <a:t/>
            </a:r>
            <a:endParaRPr sz="2400">
              <a:solidFill>
                <a:srgbClr val="1F3A93"/>
              </a:solidFill>
              <a:latin typeface="Roboto"/>
              <a:ea typeface="Roboto"/>
              <a:cs typeface="Roboto"/>
              <a:sym typeface="Roboto"/>
            </a:endParaRPr>
          </a:p>
          <a:p>
            <a:pPr indent="-171450" lvl="0" marL="0" marR="0" rtl="0" algn="l">
              <a:spcBef>
                <a:spcPts val="0"/>
              </a:spcBef>
              <a:spcAft>
                <a:spcPts val="0"/>
              </a:spcAft>
              <a:buClr>
                <a:srgbClr val="000000"/>
              </a:buClr>
              <a:buFont typeface="Arial"/>
              <a:buNone/>
            </a:pPr>
            <a:r>
              <a:rPr lang="en" sz="2400">
                <a:solidFill>
                  <a:srgbClr val="1F3A93"/>
                </a:solidFill>
                <a:latin typeface="Roboto"/>
                <a:ea typeface="Roboto"/>
                <a:cs typeface="Roboto"/>
                <a:sym typeface="Roboto"/>
              </a:rPr>
              <a:t>What are the different pieces of a poem?</a:t>
            </a:r>
            <a:endParaRPr>
              <a:solidFill>
                <a:srgbClr val="1F3A93"/>
              </a:solidFill>
              <a:latin typeface="Roboto"/>
              <a:ea typeface="Roboto"/>
              <a:cs typeface="Roboto"/>
              <a:sym typeface="Roboto"/>
            </a:endParaRPr>
          </a:p>
          <a:p>
            <a:pPr indent="-171450" lvl="0" marL="0" marR="0" rtl="0" algn="l">
              <a:spcBef>
                <a:spcPts val="0"/>
              </a:spcBef>
              <a:spcAft>
                <a:spcPts val="0"/>
              </a:spcAft>
              <a:buClr>
                <a:srgbClr val="000000"/>
              </a:buClr>
              <a:buFont typeface="Arial"/>
              <a:buNone/>
            </a:pPr>
            <a:r>
              <a:t/>
            </a:r>
            <a:endParaRPr sz="2400">
              <a:solidFill>
                <a:srgbClr val="1F3A93"/>
              </a:solidFill>
              <a:latin typeface="Roboto"/>
              <a:ea typeface="Roboto"/>
              <a:cs typeface="Roboto"/>
              <a:sym typeface="Roboto"/>
            </a:endParaRPr>
          </a:p>
          <a:p>
            <a:pPr indent="-171450" lvl="0" marL="0" marR="0" rtl="0" algn="l">
              <a:spcBef>
                <a:spcPts val="0"/>
              </a:spcBef>
              <a:spcAft>
                <a:spcPts val="0"/>
              </a:spcAft>
              <a:buNone/>
            </a:pPr>
            <a:r>
              <a:rPr lang="en" sz="2400">
                <a:solidFill>
                  <a:srgbClr val="1F3A93"/>
                </a:solidFill>
                <a:latin typeface="Roboto"/>
                <a:ea typeface="Roboto"/>
                <a:cs typeface="Roboto"/>
                <a:sym typeface="Roboto"/>
              </a:rPr>
              <a:t>Why do authors choose to write poems?</a:t>
            </a:r>
            <a:r>
              <a:rPr lang="en" sz="1800">
                <a:solidFill>
                  <a:srgbClr val="1F3A93"/>
                </a:solidFill>
                <a:latin typeface="Roboto"/>
                <a:ea typeface="Roboto"/>
                <a:cs typeface="Roboto"/>
                <a:sym typeface="Roboto"/>
              </a:rPr>
              <a:t> </a:t>
            </a:r>
            <a:endParaRPr sz="2400">
              <a:solidFill>
                <a:srgbClr val="1F3A93"/>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37"/>
          <p:cNvPicPr preferRelativeResize="0"/>
          <p:nvPr/>
        </p:nvPicPr>
        <p:blipFill>
          <a:blip r:embed="rId3">
            <a:alphaModFix/>
          </a:blip>
          <a:stretch>
            <a:fillRect/>
          </a:stretch>
        </p:blipFill>
        <p:spPr>
          <a:xfrm>
            <a:off x="7921275" y="72725"/>
            <a:ext cx="803225" cy="803225"/>
          </a:xfrm>
          <a:prstGeom prst="rect">
            <a:avLst/>
          </a:prstGeom>
          <a:noFill/>
          <a:ln>
            <a:noFill/>
          </a:ln>
        </p:spPr>
      </p:pic>
      <p:sp>
        <p:nvSpPr>
          <p:cNvPr id="306" name="Google Shape;306;p3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Cornell Notes</a:t>
            </a:r>
            <a:endParaRPr b="1">
              <a:solidFill>
                <a:srgbClr val="1F3A93"/>
              </a:solidFill>
              <a:latin typeface="Roboto Condensed"/>
              <a:ea typeface="Roboto Condensed"/>
              <a:cs typeface="Roboto Condensed"/>
              <a:sym typeface="Roboto Condensed"/>
            </a:endParaRPr>
          </a:p>
        </p:txBody>
      </p:sp>
      <p:cxnSp>
        <p:nvCxnSpPr>
          <p:cNvPr id="307" name="Google Shape;307;p3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308" name="Google Shape;308;p37"/>
          <p:cNvSpPr txBox="1"/>
          <p:nvPr/>
        </p:nvSpPr>
        <p:spPr>
          <a:xfrm>
            <a:off x="358450" y="1105250"/>
            <a:ext cx="2598000" cy="54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24242"/>
                </a:solidFill>
                <a:latin typeface="Roboto"/>
                <a:ea typeface="Roboto"/>
                <a:cs typeface="Roboto"/>
                <a:sym typeface="Roboto"/>
              </a:rPr>
              <a:t>Key Words &amp; Questions</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309" name="Google Shape;309;p37"/>
          <p:cNvCxnSpPr/>
          <p:nvPr/>
        </p:nvCxnSpPr>
        <p:spPr>
          <a:xfrm>
            <a:off x="3717225" y="1188350"/>
            <a:ext cx="0" cy="3871200"/>
          </a:xfrm>
          <a:prstGeom prst="straightConnector1">
            <a:avLst/>
          </a:prstGeom>
          <a:noFill/>
          <a:ln cap="flat" cmpd="sng" w="19050">
            <a:solidFill>
              <a:srgbClr val="1F3A92"/>
            </a:solidFill>
            <a:prstDash val="solid"/>
            <a:round/>
            <a:headEnd len="med" w="med" type="none"/>
            <a:tailEnd len="med" w="med" type="none"/>
          </a:ln>
        </p:spPr>
      </p:cxnSp>
      <p:sp>
        <p:nvSpPr>
          <p:cNvPr id="310" name="Google Shape;310;p37"/>
          <p:cNvSpPr txBox="1"/>
          <p:nvPr/>
        </p:nvSpPr>
        <p:spPr>
          <a:xfrm>
            <a:off x="4114800" y="1105250"/>
            <a:ext cx="4717500" cy="54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424242"/>
                </a:solidFill>
                <a:latin typeface="Roboto"/>
                <a:ea typeface="Roboto"/>
                <a:cs typeface="Roboto"/>
                <a:sym typeface="Roboto"/>
              </a:rPr>
              <a:t>Details</a:t>
            </a:r>
            <a:endParaRPr b="1" sz="1800">
              <a:solidFill>
                <a:srgbClr val="424242"/>
              </a:solidFill>
              <a:latin typeface="Roboto"/>
              <a:ea typeface="Roboto"/>
              <a:cs typeface="Roboto"/>
              <a:sym typeface="Roboto"/>
            </a:endParaRPr>
          </a:p>
          <a:p>
            <a:pPr indent="0" lvl="0" marL="0" rtl="0" algn="l">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311" name="Google Shape;311;p37"/>
          <p:cNvCxnSpPr/>
          <p:nvPr/>
        </p:nvCxnSpPr>
        <p:spPr>
          <a:xfrm rot="10800000">
            <a:off x="106650" y="1645550"/>
            <a:ext cx="8930700" cy="0"/>
          </a:xfrm>
          <a:prstGeom prst="straightConnector1">
            <a:avLst/>
          </a:prstGeom>
          <a:noFill/>
          <a:ln cap="flat" cmpd="sng" w="19050">
            <a:solidFill>
              <a:srgbClr val="1F3A92"/>
            </a:solidFill>
            <a:prstDash val="solid"/>
            <a:round/>
            <a:headEnd len="med" w="med" type="none"/>
            <a:tailEnd len="med" w="med" type="none"/>
          </a:ln>
        </p:spPr>
      </p:cxnSp>
      <p:pic>
        <p:nvPicPr>
          <p:cNvPr id="312" name="Google Shape;312;p37"/>
          <p:cNvPicPr preferRelativeResize="0"/>
          <p:nvPr/>
        </p:nvPicPr>
        <p:blipFill rotWithShape="1">
          <a:blip r:embed="rId4">
            <a:alphaModFix/>
          </a:blip>
          <a:srcRect b="0" l="17791" r="-8" t="21923"/>
          <a:stretch/>
        </p:blipFill>
        <p:spPr>
          <a:xfrm>
            <a:off x="8018825" y="148925"/>
            <a:ext cx="1018521" cy="967302"/>
          </a:xfrm>
          <a:prstGeom prst="rect">
            <a:avLst/>
          </a:prstGeom>
          <a:noFill/>
          <a:ln>
            <a:noFill/>
          </a:ln>
        </p:spPr>
      </p:pic>
      <p:sp>
        <p:nvSpPr>
          <p:cNvPr id="313" name="Google Shape;313;p37"/>
          <p:cNvSpPr txBox="1"/>
          <p:nvPr/>
        </p:nvSpPr>
        <p:spPr>
          <a:xfrm>
            <a:off x="205750" y="1828800"/>
            <a:ext cx="339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lang="en">
                <a:solidFill>
                  <a:srgbClr val="1F3A93"/>
                </a:solidFill>
                <a:latin typeface="Roboto"/>
                <a:ea typeface="Roboto"/>
                <a:cs typeface="Roboto"/>
                <a:sym typeface="Roboto"/>
              </a:rPr>
              <a:t>What is a metaphor?</a:t>
            </a:r>
            <a:endParaRPr>
              <a:solidFill>
                <a:srgbClr val="1F3A93"/>
              </a:solidFill>
              <a:latin typeface="Roboto"/>
              <a:ea typeface="Roboto"/>
              <a:cs typeface="Roboto"/>
              <a:sym typeface="Roboto"/>
            </a:endParaRPr>
          </a:p>
        </p:txBody>
      </p:sp>
      <p:sp>
        <p:nvSpPr>
          <p:cNvPr id="314" name="Google Shape;314;p37"/>
          <p:cNvSpPr txBox="1"/>
          <p:nvPr/>
        </p:nvSpPr>
        <p:spPr>
          <a:xfrm>
            <a:off x="3833900" y="1828800"/>
            <a:ext cx="52035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b="1" lang="en">
                <a:solidFill>
                  <a:srgbClr val="1F3A93"/>
                </a:solidFill>
                <a:latin typeface="Roboto"/>
                <a:ea typeface="Roboto"/>
                <a:cs typeface="Roboto"/>
                <a:sym typeface="Roboto"/>
              </a:rPr>
              <a:t>Comparing</a:t>
            </a:r>
            <a:r>
              <a:rPr lang="en">
                <a:solidFill>
                  <a:srgbClr val="1F3A93"/>
                </a:solidFill>
                <a:latin typeface="Roboto"/>
                <a:ea typeface="Roboto"/>
                <a:cs typeface="Roboto"/>
                <a:sym typeface="Roboto"/>
              </a:rPr>
              <a:t> a person, place, or thing to </a:t>
            </a:r>
            <a:r>
              <a:rPr b="1" lang="en">
                <a:solidFill>
                  <a:srgbClr val="1F3A93"/>
                </a:solidFill>
                <a:latin typeface="Roboto"/>
                <a:ea typeface="Roboto"/>
                <a:cs typeface="Roboto"/>
                <a:sym typeface="Roboto"/>
              </a:rPr>
              <a:t>another</a:t>
            </a:r>
            <a:r>
              <a:rPr lang="en">
                <a:solidFill>
                  <a:srgbClr val="1F3A93"/>
                </a:solidFill>
                <a:latin typeface="Roboto"/>
                <a:ea typeface="Roboto"/>
                <a:cs typeface="Roboto"/>
                <a:sym typeface="Roboto"/>
              </a:rPr>
              <a:t> person, place, or thing to show that even through they are </a:t>
            </a:r>
            <a:r>
              <a:rPr b="1" lang="en">
                <a:solidFill>
                  <a:srgbClr val="1F3A93"/>
                </a:solidFill>
                <a:latin typeface="Roboto"/>
                <a:ea typeface="Roboto"/>
                <a:cs typeface="Roboto"/>
                <a:sym typeface="Roboto"/>
              </a:rPr>
              <a:t>different</a:t>
            </a:r>
            <a:r>
              <a:rPr lang="en">
                <a:solidFill>
                  <a:srgbClr val="1F3A93"/>
                </a:solidFill>
                <a:latin typeface="Roboto"/>
                <a:ea typeface="Roboto"/>
                <a:cs typeface="Roboto"/>
                <a:sym typeface="Roboto"/>
              </a:rPr>
              <a:t> they still have some significant </a:t>
            </a:r>
            <a:r>
              <a:rPr b="1" lang="en">
                <a:solidFill>
                  <a:srgbClr val="1F3A93"/>
                </a:solidFill>
                <a:latin typeface="Roboto"/>
                <a:ea typeface="Roboto"/>
                <a:cs typeface="Roboto"/>
                <a:sym typeface="Roboto"/>
              </a:rPr>
              <a:t>similarity</a:t>
            </a:r>
            <a:r>
              <a:rPr lang="en">
                <a:solidFill>
                  <a:srgbClr val="1F3A93"/>
                </a:solidFill>
                <a:latin typeface="Roboto"/>
                <a:ea typeface="Roboto"/>
                <a:cs typeface="Roboto"/>
                <a:sym typeface="Roboto"/>
              </a:rPr>
              <a:t>.</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Usually is a comparison with the word </a:t>
            </a:r>
            <a:r>
              <a:rPr b="1" lang="en">
                <a:solidFill>
                  <a:srgbClr val="1F3A93"/>
                </a:solidFill>
                <a:latin typeface="Roboto"/>
                <a:ea typeface="Roboto"/>
                <a:cs typeface="Roboto"/>
                <a:sym typeface="Roboto"/>
              </a:rPr>
              <a:t>is</a:t>
            </a:r>
            <a:r>
              <a:rPr lang="en">
                <a:solidFill>
                  <a:srgbClr val="1F3A93"/>
                </a:solidFill>
                <a:latin typeface="Roboto"/>
                <a:ea typeface="Roboto"/>
                <a:cs typeface="Roboto"/>
                <a:sym typeface="Roboto"/>
              </a:rPr>
              <a:t>.</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u="sng">
                <a:solidFill>
                  <a:srgbClr val="1F3A93"/>
                </a:solidFill>
                <a:latin typeface="Roboto"/>
                <a:ea typeface="Roboto"/>
                <a:cs typeface="Roboto"/>
                <a:sym typeface="Roboto"/>
              </a:rPr>
              <a:t>Examples:</a:t>
            </a:r>
            <a:endParaRPr u="sng">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Life is a mountain.</a:t>
            </a:r>
            <a:endParaRPr>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America is a melting pot. </a:t>
            </a:r>
            <a:endParaRPr>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Pain is an ocean.</a:t>
            </a:r>
            <a:endParaRPr>
              <a:solidFill>
                <a:srgbClr val="1F3A93"/>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38"/>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320" name="Google Shape;320;p3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Metaphors: Let’s create some!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321" name="Google Shape;321;p38"/>
          <p:cNvSpPr txBox="1"/>
          <p:nvPr>
            <p:ph idx="1" type="body"/>
          </p:nvPr>
        </p:nvSpPr>
        <p:spPr>
          <a:xfrm>
            <a:off x="311700" y="1152475"/>
            <a:ext cx="6220500" cy="37551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Clr>
                <a:schemeClr val="dk1"/>
              </a:buClr>
              <a:buSzPts val="275"/>
              <a:buFont typeface="Arial"/>
              <a:buNone/>
            </a:pPr>
            <a:r>
              <a:rPr lang="en" sz="6539">
                <a:solidFill>
                  <a:srgbClr val="1F3A93"/>
                </a:solidFill>
                <a:latin typeface="Roboto"/>
                <a:ea typeface="Roboto"/>
                <a:cs typeface="Roboto"/>
                <a:sym typeface="Roboto"/>
              </a:rPr>
              <a:t>Let’s create examples of metaphors with </a:t>
            </a:r>
            <a:r>
              <a:rPr b="1" lang="en" sz="6539">
                <a:solidFill>
                  <a:srgbClr val="1F3A93"/>
                </a:solidFill>
                <a:latin typeface="Roboto"/>
                <a:ea typeface="Roboto"/>
                <a:cs typeface="Roboto"/>
                <a:sym typeface="Roboto"/>
              </a:rPr>
              <a:t>LOVE</a:t>
            </a:r>
            <a:r>
              <a:rPr i="1" lang="en" sz="6539">
                <a:solidFill>
                  <a:srgbClr val="1F3A93"/>
                </a:solidFill>
                <a:latin typeface="Roboto"/>
                <a:ea typeface="Roboto"/>
                <a:cs typeface="Roboto"/>
                <a:sym typeface="Roboto"/>
              </a:rPr>
              <a:t>?</a:t>
            </a:r>
            <a:endParaRPr i="1"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rPr lang="en" sz="6539">
                <a:solidFill>
                  <a:srgbClr val="1F3A93"/>
                </a:solidFill>
                <a:latin typeface="Roboto"/>
                <a:ea typeface="Roboto"/>
                <a:cs typeface="Roboto"/>
                <a:sym typeface="Roboto"/>
              </a:rPr>
              <a:t>Love is __________________       Love  is ___________________</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rPr lang="en" sz="6539">
                <a:solidFill>
                  <a:srgbClr val="1F3A93"/>
                </a:solidFill>
                <a:latin typeface="Roboto"/>
                <a:ea typeface="Roboto"/>
                <a:cs typeface="Roboto"/>
                <a:sym typeface="Roboto"/>
              </a:rPr>
              <a:t>Love is __________________        Love is ___________________</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rPr lang="en" sz="6539">
                <a:solidFill>
                  <a:srgbClr val="1F3A93"/>
                </a:solidFill>
                <a:latin typeface="Roboto"/>
                <a:ea typeface="Roboto"/>
                <a:cs typeface="Roboto"/>
                <a:sym typeface="Roboto"/>
              </a:rPr>
              <a:t>Love is __________________       Love is ___________________</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ct val="61111"/>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322" name="Google Shape;322;p3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23" name="Google Shape;323;p38"/>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pic>
        <p:nvPicPr>
          <p:cNvPr id="324" name="Google Shape;324;p38"/>
          <p:cNvPicPr preferRelativeResize="0"/>
          <p:nvPr/>
        </p:nvPicPr>
        <p:blipFill>
          <a:blip r:embed="rId5">
            <a:alphaModFix/>
          </a:blip>
          <a:stretch>
            <a:fillRect/>
          </a:stretch>
        </p:blipFill>
        <p:spPr>
          <a:xfrm>
            <a:off x="7261425" y="2523025"/>
            <a:ext cx="1570875" cy="1570875"/>
          </a:xfrm>
          <a:prstGeom prst="rect">
            <a:avLst/>
          </a:prstGeom>
          <a:noFill/>
          <a:ln>
            <a:noFill/>
          </a:ln>
        </p:spPr>
      </p:pic>
      <p:pic>
        <p:nvPicPr>
          <p:cNvPr id="325" name="Google Shape;325;p38"/>
          <p:cNvPicPr preferRelativeResize="0"/>
          <p:nvPr/>
        </p:nvPicPr>
        <p:blipFill>
          <a:blip r:embed="rId6">
            <a:alphaModFix/>
          </a:blip>
          <a:stretch>
            <a:fillRect/>
          </a:stretch>
        </p:blipFill>
        <p:spPr>
          <a:xfrm>
            <a:off x="6323725" y="1758725"/>
            <a:ext cx="1807149" cy="1807149"/>
          </a:xfrm>
          <a:prstGeom prst="rect">
            <a:avLst/>
          </a:prstGeom>
          <a:noFill/>
          <a:ln>
            <a:noFill/>
          </a:ln>
        </p:spPr>
      </p:pic>
      <p:pic>
        <p:nvPicPr>
          <p:cNvPr id="326" name="Google Shape;326;p38"/>
          <p:cNvPicPr preferRelativeResize="0"/>
          <p:nvPr/>
        </p:nvPicPr>
        <p:blipFill>
          <a:blip r:embed="rId7">
            <a:alphaModFix/>
          </a:blip>
          <a:stretch>
            <a:fillRect/>
          </a:stretch>
        </p:blipFill>
        <p:spPr>
          <a:xfrm flipH="1">
            <a:off x="7677975" y="1675300"/>
            <a:ext cx="1306725" cy="1306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39"/>
          <p:cNvPicPr preferRelativeResize="0"/>
          <p:nvPr/>
        </p:nvPicPr>
        <p:blipFill>
          <a:blip r:embed="rId3">
            <a:alphaModFix/>
          </a:blip>
          <a:stretch>
            <a:fillRect/>
          </a:stretch>
        </p:blipFill>
        <p:spPr>
          <a:xfrm>
            <a:off x="7921275" y="72725"/>
            <a:ext cx="803225" cy="803225"/>
          </a:xfrm>
          <a:prstGeom prst="rect">
            <a:avLst/>
          </a:prstGeom>
          <a:noFill/>
          <a:ln>
            <a:noFill/>
          </a:ln>
        </p:spPr>
      </p:pic>
      <p:sp>
        <p:nvSpPr>
          <p:cNvPr id="332" name="Google Shape;332;p3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Cornell Notes</a:t>
            </a:r>
            <a:endParaRPr b="1">
              <a:solidFill>
                <a:srgbClr val="1F3A93"/>
              </a:solidFill>
              <a:latin typeface="Roboto Condensed"/>
              <a:ea typeface="Roboto Condensed"/>
              <a:cs typeface="Roboto Condensed"/>
              <a:sym typeface="Roboto Condensed"/>
            </a:endParaRPr>
          </a:p>
        </p:txBody>
      </p:sp>
      <p:cxnSp>
        <p:nvCxnSpPr>
          <p:cNvPr id="333" name="Google Shape;333;p3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334" name="Google Shape;334;p39"/>
          <p:cNvSpPr txBox="1"/>
          <p:nvPr/>
        </p:nvSpPr>
        <p:spPr>
          <a:xfrm>
            <a:off x="358450" y="1105250"/>
            <a:ext cx="2598000" cy="54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24242"/>
                </a:solidFill>
                <a:latin typeface="Roboto"/>
                <a:ea typeface="Roboto"/>
                <a:cs typeface="Roboto"/>
                <a:sym typeface="Roboto"/>
              </a:rPr>
              <a:t>Key Words &amp; Questions</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335" name="Google Shape;335;p39"/>
          <p:cNvCxnSpPr/>
          <p:nvPr/>
        </p:nvCxnSpPr>
        <p:spPr>
          <a:xfrm>
            <a:off x="3717225" y="1188350"/>
            <a:ext cx="0" cy="3871200"/>
          </a:xfrm>
          <a:prstGeom prst="straightConnector1">
            <a:avLst/>
          </a:prstGeom>
          <a:noFill/>
          <a:ln cap="flat" cmpd="sng" w="19050">
            <a:solidFill>
              <a:srgbClr val="1F3A92"/>
            </a:solidFill>
            <a:prstDash val="solid"/>
            <a:round/>
            <a:headEnd len="med" w="med" type="none"/>
            <a:tailEnd len="med" w="med" type="none"/>
          </a:ln>
        </p:spPr>
      </p:cxnSp>
      <p:sp>
        <p:nvSpPr>
          <p:cNvPr id="336" name="Google Shape;336;p39"/>
          <p:cNvSpPr txBox="1"/>
          <p:nvPr/>
        </p:nvSpPr>
        <p:spPr>
          <a:xfrm>
            <a:off x="4114800" y="1105250"/>
            <a:ext cx="4717500" cy="54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424242"/>
                </a:solidFill>
                <a:latin typeface="Roboto"/>
                <a:ea typeface="Roboto"/>
                <a:cs typeface="Roboto"/>
                <a:sym typeface="Roboto"/>
              </a:rPr>
              <a:t>Details</a:t>
            </a:r>
            <a:endParaRPr b="1" sz="1800">
              <a:solidFill>
                <a:srgbClr val="424242"/>
              </a:solidFill>
              <a:latin typeface="Roboto"/>
              <a:ea typeface="Roboto"/>
              <a:cs typeface="Roboto"/>
              <a:sym typeface="Roboto"/>
            </a:endParaRPr>
          </a:p>
          <a:p>
            <a:pPr indent="0" lvl="0" marL="0" rtl="0" algn="l">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337" name="Google Shape;337;p39"/>
          <p:cNvCxnSpPr/>
          <p:nvPr/>
        </p:nvCxnSpPr>
        <p:spPr>
          <a:xfrm rot="10800000">
            <a:off x="106650" y="1645550"/>
            <a:ext cx="8930700" cy="0"/>
          </a:xfrm>
          <a:prstGeom prst="straightConnector1">
            <a:avLst/>
          </a:prstGeom>
          <a:noFill/>
          <a:ln cap="flat" cmpd="sng" w="19050">
            <a:solidFill>
              <a:srgbClr val="1F3A92"/>
            </a:solidFill>
            <a:prstDash val="solid"/>
            <a:round/>
            <a:headEnd len="med" w="med" type="none"/>
            <a:tailEnd len="med" w="med" type="none"/>
          </a:ln>
        </p:spPr>
      </p:cxnSp>
      <p:pic>
        <p:nvPicPr>
          <p:cNvPr id="338" name="Google Shape;338;p39"/>
          <p:cNvPicPr preferRelativeResize="0"/>
          <p:nvPr/>
        </p:nvPicPr>
        <p:blipFill rotWithShape="1">
          <a:blip r:embed="rId4">
            <a:alphaModFix/>
          </a:blip>
          <a:srcRect b="0" l="17791" r="-8" t="21923"/>
          <a:stretch/>
        </p:blipFill>
        <p:spPr>
          <a:xfrm>
            <a:off x="8018825" y="148925"/>
            <a:ext cx="1018521" cy="967302"/>
          </a:xfrm>
          <a:prstGeom prst="rect">
            <a:avLst/>
          </a:prstGeom>
          <a:noFill/>
          <a:ln>
            <a:noFill/>
          </a:ln>
        </p:spPr>
      </p:pic>
      <p:sp>
        <p:nvSpPr>
          <p:cNvPr id="339" name="Google Shape;339;p39"/>
          <p:cNvSpPr txBox="1"/>
          <p:nvPr/>
        </p:nvSpPr>
        <p:spPr>
          <a:xfrm>
            <a:off x="205750" y="1828800"/>
            <a:ext cx="339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What is a simile?</a:t>
            </a:r>
            <a:endParaRPr>
              <a:solidFill>
                <a:srgbClr val="1F3A93"/>
              </a:solidFill>
              <a:latin typeface="Roboto"/>
              <a:ea typeface="Roboto"/>
              <a:cs typeface="Roboto"/>
              <a:sym typeface="Roboto"/>
            </a:endParaRPr>
          </a:p>
        </p:txBody>
      </p:sp>
      <p:sp>
        <p:nvSpPr>
          <p:cNvPr id="340" name="Google Shape;340;p39"/>
          <p:cNvSpPr txBox="1"/>
          <p:nvPr/>
        </p:nvSpPr>
        <p:spPr>
          <a:xfrm>
            <a:off x="3833900" y="1828800"/>
            <a:ext cx="52035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Comparing two or more nouns (person, place, or thing) using </a:t>
            </a:r>
            <a:r>
              <a:rPr b="1" lang="en">
                <a:solidFill>
                  <a:srgbClr val="1F3A93"/>
                </a:solidFill>
                <a:latin typeface="Roboto"/>
                <a:ea typeface="Roboto"/>
                <a:cs typeface="Roboto"/>
                <a:sym typeface="Roboto"/>
              </a:rPr>
              <a:t>like</a:t>
            </a:r>
            <a:r>
              <a:rPr lang="en">
                <a:solidFill>
                  <a:srgbClr val="1F3A93"/>
                </a:solidFill>
                <a:latin typeface="Roboto"/>
                <a:ea typeface="Roboto"/>
                <a:cs typeface="Roboto"/>
                <a:sym typeface="Roboto"/>
              </a:rPr>
              <a:t> or </a:t>
            </a:r>
            <a:r>
              <a:rPr b="1" lang="en">
                <a:solidFill>
                  <a:srgbClr val="1F3A93"/>
                </a:solidFill>
                <a:latin typeface="Roboto"/>
                <a:ea typeface="Roboto"/>
                <a:cs typeface="Roboto"/>
                <a:sym typeface="Roboto"/>
              </a:rPr>
              <a:t>as</a:t>
            </a:r>
            <a:r>
              <a:rPr lang="en">
                <a:solidFill>
                  <a:srgbClr val="1F3A93"/>
                </a:solidFill>
                <a:latin typeface="Roboto"/>
                <a:ea typeface="Roboto"/>
                <a:cs typeface="Roboto"/>
                <a:sym typeface="Roboto"/>
              </a:rPr>
              <a:t>.</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rPr lang="en" u="sng">
                <a:solidFill>
                  <a:srgbClr val="1F3A93"/>
                </a:solidFill>
                <a:latin typeface="Roboto"/>
                <a:ea typeface="Roboto"/>
                <a:cs typeface="Roboto"/>
                <a:sym typeface="Roboto"/>
              </a:rPr>
              <a:t>Examples</a:t>
            </a:r>
            <a:r>
              <a:rPr lang="en">
                <a:solidFill>
                  <a:srgbClr val="1F3A93"/>
                </a:solidFill>
                <a:latin typeface="Roboto"/>
                <a:ea typeface="Roboto"/>
                <a:cs typeface="Roboto"/>
                <a:sym typeface="Roboto"/>
              </a:rPr>
              <a:t>:</a:t>
            </a:r>
            <a:endParaRPr>
              <a:solidFill>
                <a:srgbClr val="1F3A93"/>
              </a:solidFill>
              <a:latin typeface="Roboto"/>
              <a:ea typeface="Roboto"/>
              <a:cs typeface="Roboto"/>
              <a:sym typeface="Roboto"/>
            </a:endParaRPr>
          </a:p>
          <a:p>
            <a:pPr indent="0" lvl="0" marL="457200" rtl="0" algn="l">
              <a:spcBef>
                <a:spcPts val="0"/>
              </a:spcBef>
              <a:spcAft>
                <a:spcPts val="0"/>
              </a:spcAft>
              <a:buNone/>
            </a:pPr>
            <a:r>
              <a:t/>
            </a:r>
            <a:endParaRPr>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Life is like a mountain.</a:t>
            </a:r>
            <a:endParaRPr>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My pain is as deep as the ocean.</a:t>
            </a:r>
            <a:endParaRPr>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Her eyes are like the stars. </a:t>
            </a:r>
            <a:endParaRPr u="sng">
              <a:solidFill>
                <a:srgbClr val="1F3A93"/>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40"/>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346" name="Google Shape;346;p4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Similes</a:t>
            </a:r>
            <a:r>
              <a:rPr b="1" lang="en">
                <a:solidFill>
                  <a:srgbClr val="1F3A93"/>
                </a:solidFill>
                <a:latin typeface="Roboto Condensed"/>
                <a:ea typeface="Roboto Condensed"/>
                <a:cs typeface="Roboto Condensed"/>
                <a:sym typeface="Roboto Condensed"/>
              </a:rPr>
              <a:t>: Let’s create some!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347" name="Google Shape;347;p40"/>
          <p:cNvSpPr txBox="1"/>
          <p:nvPr>
            <p:ph idx="1" type="body"/>
          </p:nvPr>
        </p:nvSpPr>
        <p:spPr>
          <a:xfrm>
            <a:off x="311700" y="1152475"/>
            <a:ext cx="8520600" cy="37551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Clr>
                <a:schemeClr val="dk1"/>
              </a:buClr>
              <a:buSzPts val="275"/>
              <a:buFont typeface="Arial"/>
              <a:buNone/>
            </a:pPr>
            <a:r>
              <a:rPr lang="en" sz="6539">
                <a:solidFill>
                  <a:srgbClr val="1F3A93"/>
                </a:solidFill>
                <a:latin typeface="Roboto"/>
                <a:ea typeface="Roboto"/>
                <a:cs typeface="Roboto"/>
                <a:sym typeface="Roboto"/>
              </a:rPr>
              <a:t>Let’s create examples of Similes with </a:t>
            </a:r>
            <a:r>
              <a:rPr i="1" lang="en" sz="6539">
                <a:solidFill>
                  <a:srgbClr val="1F3A93"/>
                </a:solidFill>
                <a:latin typeface="Roboto"/>
                <a:ea typeface="Roboto"/>
                <a:cs typeface="Roboto"/>
                <a:sym typeface="Roboto"/>
              </a:rPr>
              <a:t>LOVE?</a:t>
            </a:r>
            <a:endParaRPr i="1"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rPr lang="en" sz="6539">
                <a:solidFill>
                  <a:srgbClr val="1F3A93"/>
                </a:solidFill>
                <a:latin typeface="Roboto"/>
                <a:ea typeface="Roboto"/>
                <a:cs typeface="Roboto"/>
                <a:sym typeface="Roboto"/>
              </a:rPr>
              <a:t>Love is __________________       Love  is ___________________</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rPr lang="en" sz="6539">
                <a:solidFill>
                  <a:srgbClr val="1F3A93"/>
                </a:solidFill>
                <a:latin typeface="Roboto"/>
                <a:ea typeface="Roboto"/>
                <a:cs typeface="Roboto"/>
                <a:sym typeface="Roboto"/>
              </a:rPr>
              <a:t>Love is __________________        Love is ___________________</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275"/>
              <a:buFont typeface="Arial"/>
              <a:buNone/>
            </a:pPr>
            <a:r>
              <a:rPr lang="en" sz="6539">
                <a:solidFill>
                  <a:srgbClr val="1F3A93"/>
                </a:solidFill>
                <a:latin typeface="Roboto"/>
                <a:ea typeface="Roboto"/>
                <a:cs typeface="Roboto"/>
                <a:sym typeface="Roboto"/>
              </a:rPr>
              <a:t>Love is __________________       Love is ___________________</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ct val="61111"/>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348" name="Google Shape;348;p4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49" name="Google Shape;349;p40"/>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pic>
        <p:nvPicPr>
          <p:cNvPr id="350" name="Google Shape;350;p40"/>
          <p:cNvPicPr preferRelativeResize="0"/>
          <p:nvPr/>
        </p:nvPicPr>
        <p:blipFill>
          <a:blip r:embed="rId5">
            <a:alphaModFix/>
          </a:blip>
          <a:stretch>
            <a:fillRect/>
          </a:stretch>
        </p:blipFill>
        <p:spPr>
          <a:xfrm>
            <a:off x="7261425" y="2523025"/>
            <a:ext cx="1570875" cy="1570875"/>
          </a:xfrm>
          <a:prstGeom prst="rect">
            <a:avLst/>
          </a:prstGeom>
          <a:noFill/>
          <a:ln>
            <a:noFill/>
          </a:ln>
        </p:spPr>
      </p:pic>
      <p:pic>
        <p:nvPicPr>
          <p:cNvPr id="351" name="Google Shape;351;p40"/>
          <p:cNvPicPr preferRelativeResize="0"/>
          <p:nvPr/>
        </p:nvPicPr>
        <p:blipFill>
          <a:blip r:embed="rId6">
            <a:alphaModFix/>
          </a:blip>
          <a:stretch>
            <a:fillRect/>
          </a:stretch>
        </p:blipFill>
        <p:spPr>
          <a:xfrm>
            <a:off x="6323725" y="1758725"/>
            <a:ext cx="1807149" cy="1807149"/>
          </a:xfrm>
          <a:prstGeom prst="rect">
            <a:avLst/>
          </a:prstGeom>
          <a:noFill/>
          <a:ln>
            <a:noFill/>
          </a:ln>
        </p:spPr>
      </p:pic>
      <p:pic>
        <p:nvPicPr>
          <p:cNvPr id="352" name="Google Shape;352;p40"/>
          <p:cNvPicPr preferRelativeResize="0"/>
          <p:nvPr/>
        </p:nvPicPr>
        <p:blipFill>
          <a:blip r:embed="rId7">
            <a:alphaModFix/>
          </a:blip>
          <a:stretch>
            <a:fillRect/>
          </a:stretch>
        </p:blipFill>
        <p:spPr>
          <a:xfrm flipH="1">
            <a:off x="7677975" y="1675300"/>
            <a:ext cx="1306725" cy="1306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41"/>
          <p:cNvPicPr preferRelativeResize="0"/>
          <p:nvPr/>
        </p:nvPicPr>
        <p:blipFill>
          <a:blip r:embed="rId3">
            <a:alphaModFix/>
          </a:blip>
          <a:stretch>
            <a:fillRect/>
          </a:stretch>
        </p:blipFill>
        <p:spPr>
          <a:xfrm>
            <a:off x="7921275" y="72725"/>
            <a:ext cx="803225" cy="803225"/>
          </a:xfrm>
          <a:prstGeom prst="rect">
            <a:avLst/>
          </a:prstGeom>
          <a:noFill/>
          <a:ln>
            <a:noFill/>
          </a:ln>
        </p:spPr>
      </p:pic>
      <p:sp>
        <p:nvSpPr>
          <p:cNvPr id="358" name="Google Shape;358;p4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Cornell Notes</a:t>
            </a:r>
            <a:endParaRPr b="1">
              <a:solidFill>
                <a:srgbClr val="1F3A93"/>
              </a:solidFill>
              <a:latin typeface="Roboto Condensed"/>
              <a:ea typeface="Roboto Condensed"/>
              <a:cs typeface="Roboto Condensed"/>
              <a:sym typeface="Roboto Condensed"/>
            </a:endParaRPr>
          </a:p>
        </p:txBody>
      </p:sp>
      <p:cxnSp>
        <p:nvCxnSpPr>
          <p:cNvPr id="359" name="Google Shape;359;p4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360" name="Google Shape;360;p41"/>
          <p:cNvSpPr txBox="1"/>
          <p:nvPr/>
        </p:nvSpPr>
        <p:spPr>
          <a:xfrm>
            <a:off x="358450" y="1105250"/>
            <a:ext cx="2598000" cy="54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24242"/>
                </a:solidFill>
                <a:latin typeface="Roboto"/>
                <a:ea typeface="Roboto"/>
                <a:cs typeface="Roboto"/>
                <a:sym typeface="Roboto"/>
              </a:rPr>
              <a:t>Key Words &amp; Questions</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361" name="Google Shape;361;p41"/>
          <p:cNvCxnSpPr/>
          <p:nvPr/>
        </p:nvCxnSpPr>
        <p:spPr>
          <a:xfrm>
            <a:off x="3717225" y="1188350"/>
            <a:ext cx="0" cy="3871200"/>
          </a:xfrm>
          <a:prstGeom prst="straightConnector1">
            <a:avLst/>
          </a:prstGeom>
          <a:noFill/>
          <a:ln cap="flat" cmpd="sng" w="19050">
            <a:solidFill>
              <a:srgbClr val="1F3A92"/>
            </a:solidFill>
            <a:prstDash val="solid"/>
            <a:round/>
            <a:headEnd len="med" w="med" type="none"/>
            <a:tailEnd len="med" w="med" type="none"/>
          </a:ln>
        </p:spPr>
      </p:cxnSp>
      <p:sp>
        <p:nvSpPr>
          <p:cNvPr id="362" name="Google Shape;362;p41"/>
          <p:cNvSpPr txBox="1"/>
          <p:nvPr/>
        </p:nvSpPr>
        <p:spPr>
          <a:xfrm>
            <a:off x="4114800" y="1105250"/>
            <a:ext cx="4717500" cy="54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424242"/>
                </a:solidFill>
                <a:latin typeface="Roboto"/>
                <a:ea typeface="Roboto"/>
                <a:cs typeface="Roboto"/>
                <a:sym typeface="Roboto"/>
              </a:rPr>
              <a:t>Details</a:t>
            </a:r>
            <a:endParaRPr b="1" sz="1800">
              <a:solidFill>
                <a:srgbClr val="424242"/>
              </a:solidFill>
              <a:latin typeface="Roboto"/>
              <a:ea typeface="Roboto"/>
              <a:cs typeface="Roboto"/>
              <a:sym typeface="Roboto"/>
            </a:endParaRPr>
          </a:p>
          <a:p>
            <a:pPr indent="0" lvl="0" marL="0" rtl="0" algn="l">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363" name="Google Shape;363;p41"/>
          <p:cNvCxnSpPr/>
          <p:nvPr/>
        </p:nvCxnSpPr>
        <p:spPr>
          <a:xfrm rot="10800000">
            <a:off x="106650" y="1645550"/>
            <a:ext cx="8930700" cy="0"/>
          </a:xfrm>
          <a:prstGeom prst="straightConnector1">
            <a:avLst/>
          </a:prstGeom>
          <a:noFill/>
          <a:ln cap="flat" cmpd="sng" w="19050">
            <a:solidFill>
              <a:srgbClr val="1F3A92"/>
            </a:solidFill>
            <a:prstDash val="solid"/>
            <a:round/>
            <a:headEnd len="med" w="med" type="none"/>
            <a:tailEnd len="med" w="med" type="none"/>
          </a:ln>
        </p:spPr>
      </p:cxnSp>
      <p:pic>
        <p:nvPicPr>
          <p:cNvPr id="364" name="Google Shape;364;p41"/>
          <p:cNvPicPr preferRelativeResize="0"/>
          <p:nvPr/>
        </p:nvPicPr>
        <p:blipFill rotWithShape="1">
          <a:blip r:embed="rId4">
            <a:alphaModFix/>
          </a:blip>
          <a:srcRect b="0" l="17791" r="-8" t="21923"/>
          <a:stretch/>
        </p:blipFill>
        <p:spPr>
          <a:xfrm>
            <a:off x="8018825" y="148925"/>
            <a:ext cx="1018521" cy="967302"/>
          </a:xfrm>
          <a:prstGeom prst="rect">
            <a:avLst/>
          </a:prstGeom>
          <a:noFill/>
          <a:ln>
            <a:noFill/>
          </a:ln>
        </p:spPr>
      </p:pic>
      <p:sp>
        <p:nvSpPr>
          <p:cNvPr id="365" name="Google Shape;365;p41"/>
          <p:cNvSpPr txBox="1"/>
          <p:nvPr/>
        </p:nvSpPr>
        <p:spPr>
          <a:xfrm>
            <a:off x="205750" y="1828800"/>
            <a:ext cx="3394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What is the difference between a metaphor and a simile?</a:t>
            </a:r>
            <a:endParaRPr>
              <a:solidFill>
                <a:srgbClr val="1F3A93"/>
              </a:solidFill>
              <a:latin typeface="Roboto"/>
              <a:ea typeface="Roboto"/>
              <a:cs typeface="Roboto"/>
              <a:sym typeface="Roboto"/>
            </a:endParaRPr>
          </a:p>
        </p:txBody>
      </p:sp>
      <p:sp>
        <p:nvSpPr>
          <p:cNvPr id="366" name="Google Shape;366;p41"/>
          <p:cNvSpPr txBox="1"/>
          <p:nvPr/>
        </p:nvSpPr>
        <p:spPr>
          <a:xfrm>
            <a:off x="3833900" y="1828800"/>
            <a:ext cx="5203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u="sng">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42"/>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372" name="Google Shape;372;p4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Analyzing Poetry</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373" name="Google Shape;373;p42"/>
          <p:cNvSpPr txBox="1"/>
          <p:nvPr>
            <p:ph idx="1" type="body"/>
          </p:nvPr>
        </p:nvSpPr>
        <p:spPr>
          <a:xfrm>
            <a:off x="311700" y="1152475"/>
            <a:ext cx="8520600" cy="3781500"/>
          </a:xfrm>
          <a:prstGeom prst="rect">
            <a:avLst/>
          </a:prstGeom>
        </p:spPr>
        <p:txBody>
          <a:bodyPr anchorCtr="0" anchor="t" bIns="91425" lIns="91425" spcFirstLastPara="1" rIns="91425" wrap="square" tIns="91425">
            <a:normAutofit fontScale="32500" lnSpcReduction="10000"/>
          </a:bodyPr>
          <a:lstStyle/>
          <a:p>
            <a:pPr indent="-363559" lvl="0" marL="457200" rtl="0" algn="l">
              <a:spcBef>
                <a:spcPts val="0"/>
              </a:spcBef>
              <a:spcAft>
                <a:spcPts val="0"/>
              </a:spcAft>
              <a:buClr>
                <a:srgbClr val="1F3A93"/>
              </a:buClr>
              <a:buSzPct val="100000"/>
              <a:buFont typeface="Roboto"/>
              <a:buAutoNum type="arabicPeriod"/>
            </a:pPr>
            <a:r>
              <a:rPr lang="en" sz="6539">
                <a:solidFill>
                  <a:srgbClr val="1F3A93"/>
                </a:solidFill>
                <a:latin typeface="Roboto"/>
                <a:ea typeface="Roboto"/>
                <a:cs typeface="Roboto"/>
                <a:sym typeface="Roboto"/>
              </a:rPr>
              <a:t>Read the poem Happiness.</a:t>
            </a:r>
            <a:endParaRPr sz="6539">
              <a:solidFill>
                <a:srgbClr val="1F3A93"/>
              </a:solidFill>
              <a:latin typeface="Roboto"/>
              <a:ea typeface="Roboto"/>
              <a:cs typeface="Roboto"/>
              <a:sym typeface="Roboto"/>
            </a:endParaRPr>
          </a:p>
          <a:p>
            <a:pPr indent="-363559" lvl="0" marL="457200" rtl="0" algn="l">
              <a:spcBef>
                <a:spcPts val="0"/>
              </a:spcBef>
              <a:spcAft>
                <a:spcPts val="0"/>
              </a:spcAft>
              <a:buClr>
                <a:srgbClr val="1F3A93"/>
              </a:buClr>
              <a:buSzPct val="100000"/>
              <a:buFont typeface="Roboto"/>
              <a:buAutoNum type="arabicPeriod"/>
            </a:pPr>
            <a:r>
              <a:rPr lang="en" sz="6539">
                <a:solidFill>
                  <a:srgbClr val="1F3A93"/>
                </a:solidFill>
                <a:latin typeface="Roboto"/>
                <a:ea typeface="Roboto"/>
                <a:cs typeface="Roboto"/>
                <a:sym typeface="Roboto"/>
              </a:rPr>
              <a:t>Identify the similes and metaphors in the poem.</a:t>
            </a:r>
            <a:endParaRPr sz="6539">
              <a:solidFill>
                <a:srgbClr val="1F3A93"/>
              </a:solidFill>
              <a:latin typeface="Roboto"/>
              <a:ea typeface="Roboto"/>
              <a:cs typeface="Roboto"/>
              <a:sym typeface="Roboto"/>
            </a:endParaRPr>
          </a:p>
          <a:p>
            <a:pPr indent="-363559" lvl="0" marL="457200" rtl="0" algn="l">
              <a:spcBef>
                <a:spcPts val="0"/>
              </a:spcBef>
              <a:spcAft>
                <a:spcPts val="0"/>
              </a:spcAft>
              <a:buClr>
                <a:srgbClr val="1F3A93"/>
              </a:buClr>
              <a:buSzPct val="100000"/>
              <a:buFont typeface="Roboto"/>
              <a:buAutoNum type="arabicPeriod"/>
            </a:pPr>
            <a:r>
              <a:rPr lang="en" sz="6539">
                <a:solidFill>
                  <a:srgbClr val="1F3A93"/>
                </a:solidFill>
                <a:latin typeface="Roboto"/>
                <a:ea typeface="Roboto"/>
                <a:cs typeface="Roboto"/>
                <a:sym typeface="Roboto"/>
              </a:rPr>
              <a:t>Then explain why the comparison was made.</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358"/>
              <a:buFont typeface="Arial"/>
              <a:buNone/>
            </a:pPr>
            <a:r>
              <a:t/>
            </a:r>
            <a:endParaRPr sz="6539">
              <a:solidFill>
                <a:srgbClr val="1F3A93"/>
              </a:solidFill>
              <a:latin typeface="Roboto"/>
              <a:ea typeface="Roboto"/>
              <a:cs typeface="Roboto"/>
              <a:sym typeface="Roboto"/>
            </a:endParaRPr>
          </a:p>
          <a:p>
            <a:pPr indent="0" lvl="0" marL="0" rtl="0" algn="ctr">
              <a:spcBef>
                <a:spcPts val="1200"/>
              </a:spcBef>
              <a:spcAft>
                <a:spcPts val="0"/>
              </a:spcAft>
              <a:buClr>
                <a:schemeClr val="dk1"/>
              </a:buClr>
              <a:buSzPts val="358"/>
              <a:buFont typeface="Arial"/>
              <a:buNone/>
            </a:pPr>
            <a:r>
              <a:rPr b="1" lang="en" sz="6539">
                <a:solidFill>
                  <a:srgbClr val="1F3A93"/>
                </a:solidFill>
                <a:latin typeface="Roboto"/>
                <a:ea typeface="Roboto"/>
                <a:cs typeface="Roboto"/>
                <a:sym typeface="Roboto"/>
              </a:rPr>
              <a:t>Pre-reading questions:</a:t>
            </a:r>
            <a:endParaRPr b="1" sz="6539">
              <a:solidFill>
                <a:srgbClr val="1F3A93"/>
              </a:solidFill>
              <a:latin typeface="Roboto"/>
              <a:ea typeface="Roboto"/>
              <a:cs typeface="Roboto"/>
              <a:sym typeface="Roboto"/>
            </a:endParaRPr>
          </a:p>
          <a:p>
            <a:pPr indent="0" lvl="0" marL="0" rtl="0" algn="ctr">
              <a:spcBef>
                <a:spcPts val="1200"/>
              </a:spcBef>
              <a:spcAft>
                <a:spcPts val="0"/>
              </a:spcAft>
              <a:buClr>
                <a:schemeClr val="dk1"/>
              </a:buClr>
              <a:buSzPts val="358"/>
              <a:buFont typeface="Arial"/>
              <a:buNone/>
            </a:pPr>
            <a:r>
              <a:rPr lang="en" sz="6539">
                <a:solidFill>
                  <a:srgbClr val="1F3A93"/>
                </a:solidFill>
                <a:latin typeface="Roboto"/>
                <a:ea typeface="Roboto"/>
                <a:cs typeface="Roboto"/>
                <a:sym typeface="Roboto"/>
              </a:rPr>
              <a:t>What does the word "beacon" mean? </a:t>
            </a:r>
            <a:endParaRPr sz="6539">
              <a:solidFill>
                <a:srgbClr val="1F3A93"/>
              </a:solidFill>
              <a:latin typeface="Roboto"/>
              <a:ea typeface="Roboto"/>
              <a:cs typeface="Roboto"/>
              <a:sym typeface="Roboto"/>
            </a:endParaRPr>
          </a:p>
          <a:p>
            <a:pPr indent="0" lvl="0" marL="0" rtl="0" algn="ctr">
              <a:spcBef>
                <a:spcPts val="1200"/>
              </a:spcBef>
              <a:spcAft>
                <a:spcPts val="0"/>
              </a:spcAft>
              <a:buClr>
                <a:schemeClr val="dk1"/>
              </a:buClr>
              <a:buSzPts val="358"/>
              <a:buFont typeface="Arial"/>
              <a:buNone/>
            </a:pPr>
            <a:r>
              <a:rPr lang="en" sz="6539">
                <a:solidFill>
                  <a:srgbClr val="1F3A93"/>
                </a:solidFill>
                <a:latin typeface="Roboto"/>
                <a:ea typeface="Roboto"/>
                <a:cs typeface="Roboto"/>
                <a:sym typeface="Roboto"/>
              </a:rPr>
              <a:t>What does the word "elusive" mean? </a:t>
            </a:r>
            <a:endParaRPr sz="6539">
              <a:solidFill>
                <a:srgbClr val="1F3A93"/>
              </a:solidFill>
              <a:latin typeface="Roboto"/>
              <a:ea typeface="Roboto"/>
              <a:cs typeface="Roboto"/>
              <a:sym typeface="Roboto"/>
            </a:endParaRPr>
          </a:p>
          <a:p>
            <a:pPr indent="0" lvl="0" marL="0" rtl="0" algn="l">
              <a:spcBef>
                <a:spcPts val="1200"/>
              </a:spcBef>
              <a:spcAft>
                <a:spcPts val="0"/>
              </a:spcAft>
              <a:buClr>
                <a:schemeClr val="dk1"/>
              </a:buClr>
              <a:buSzPct val="61111"/>
              <a:buFont typeface="Arial"/>
              <a:buNone/>
            </a:pPr>
            <a:r>
              <a:t/>
            </a:r>
            <a:endParaRPr b="1">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374" name="Google Shape;374;p4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75" name="Google Shape;375;p42"/>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79" name="Google Shape;79;p1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0" name="Google Shape;80;p16"/>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81" name="Google Shape;81;p16"/>
          <p:cNvPicPr preferRelativeResize="0"/>
          <p:nvPr/>
        </p:nvPicPr>
        <p:blipFill rotWithShape="1">
          <a:blip r:embed="rId4">
            <a:alphaModFix/>
          </a:blip>
          <a:srcRect b="15513" l="0" r="23512" t="15382"/>
          <a:stretch/>
        </p:blipFill>
        <p:spPr>
          <a:xfrm rot="302347">
            <a:off x="7839423" y="120501"/>
            <a:ext cx="881528" cy="796397"/>
          </a:xfrm>
          <a:prstGeom prst="rect">
            <a:avLst/>
          </a:prstGeom>
          <a:noFill/>
          <a:ln>
            <a:noFill/>
          </a:ln>
        </p:spPr>
      </p:pic>
      <p:graphicFrame>
        <p:nvGraphicFramePr>
          <p:cNvPr id="82" name="Google Shape;82;p16"/>
          <p:cNvGraphicFramePr/>
          <p:nvPr/>
        </p:nvGraphicFramePr>
        <p:xfrm>
          <a:off x="1409638" y="2245375"/>
          <a:ext cx="3000000" cy="3000000"/>
        </p:xfrm>
        <a:graphic>
          <a:graphicData uri="http://schemas.openxmlformats.org/drawingml/2006/table">
            <a:tbl>
              <a:tblPr>
                <a:noFill/>
                <a:tableStyleId>{8D818494-4725-4AC3-A197-84483B21A1AE}</a:tableStyleId>
              </a:tblPr>
              <a:tblGrid>
                <a:gridCol w="6277175"/>
              </a:tblGrid>
              <a:tr h="1312300">
                <a:tc>
                  <a:txBody>
                    <a:bodyPr/>
                    <a:lstStyle/>
                    <a:p>
                      <a:pPr indent="0" lvl="0" marL="0" rtl="0" algn="ctr">
                        <a:spcBef>
                          <a:spcPts val="0"/>
                        </a:spcBef>
                        <a:spcAft>
                          <a:spcPts val="0"/>
                        </a:spcAft>
                        <a:buNone/>
                      </a:pPr>
                      <a:r>
                        <a:rPr i="1" lang="en" sz="2700">
                          <a:solidFill>
                            <a:srgbClr val="1F3A93"/>
                          </a:solidFill>
                          <a:latin typeface="Roboto"/>
                          <a:ea typeface="Roboto"/>
                          <a:cs typeface="Roboto"/>
                          <a:sym typeface="Roboto"/>
                        </a:rPr>
                        <a:t>Write a definition for poetry</a:t>
                      </a:r>
                      <a:endParaRPr i="1" sz="27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43"/>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381" name="Google Shape;381;p4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Poetry Analysis: Happiness</a:t>
            </a:r>
            <a:endParaRPr b="1">
              <a:solidFill>
                <a:srgbClr val="1F3A93"/>
              </a:solidFill>
              <a:latin typeface="Roboto Condensed"/>
              <a:ea typeface="Roboto Condensed"/>
              <a:cs typeface="Roboto Condensed"/>
              <a:sym typeface="Roboto Condensed"/>
            </a:endParaRPr>
          </a:p>
        </p:txBody>
      </p:sp>
      <p:cxnSp>
        <p:nvCxnSpPr>
          <p:cNvPr id="382" name="Google Shape;382;p4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83" name="Google Shape;383;p43"/>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aphicFrame>
        <p:nvGraphicFramePr>
          <p:cNvPr id="384" name="Google Shape;384;p43"/>
          <p:cNvGraphicFramePr/>
          <p:nvPr/>
        </p:nvGraphicFramePr>
        <p:xfrm>
          <a:off x="209658" y="1152475"/>
          <a:ext cx="3000000" cy="3000000"/>
        </p:xfrm>
        <a:graphic>
          <a:graphicData uri="http://schemas.openxmlformats.org/drawingml/2006/table">
            <a:tbl>
              <a:tblPr bandRow="1" firstRow="1">
                <a:noFill/>
                <a:tableStyleId>{6F8621C6-4E6B-408B-878C-F165F1059383}</a:tableStyleId>
              </a:tblPr>
              <a:tblGrid>
                <a:gridCol w="1916375"/>
                <a:gridCol w="1981200"/>
                <a:gridCol w="4789225"/>
              </a:tblGrid>
              <a:tr h="257500">
                <a:tc gridSpan="2">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What items are being compared?</a:t>
                      </a:r>
                      <a:endParaRPr>
                        <a:solidFill>
                          <a:srgbClr val="1F3A93"/>
                        </a:solidFill>
                        <a:latin typeface="Roboto"/>
                        <a:ea typeface="Roboto"/>
                        <a:cs typeface="Roboto"/>
                        <a:sym typeface="Roboto"/>
                      </a:endParaRPr>
                    </a:p>
                  </a:txBody>
                  <a:tcPr marT="45725" marB="45725" marR="91450" marL="91450"/>
                </a:tc>
                <a:tc hMerge="1"/>
                <a:tc>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Why does the author</a:t>
                      </a:r>
                      <a:r>
                        <a:rPr lang="en" sz="1800">
                          <a:solidFill>
                            <a:srgbClr val="1F3A93"/>
                          </a:solidFill>
                          <a:latin typeface="Roboto"/>
                          <a:ea typeface="Roboto"/>
                          <a:cs typeface="Roboto"/>
                          <a:sym typeface="Roboto"/>
                        </a:rPr>
                        <a:t> make this comparison?</a:t>
                      </a:r>
                      <a:endParaRPr sz="1800">
                        <a:solidFill>
                          <a:srgbClr val="1F3A93"/>
                        </a:solidFill>
                        <a:latin typeface="Roboto"/>
                        <a:ea typeface="Roboto"/>
                        <a:cs typeface="Roboto"/>
                        <a:sym typeface="Roboto"/>
                      </a:endParaRPr>
                    </a:p>
                  </a:txBody>
                  <a:tcPr marT="45725" marB="45725" marR="91450" marL="91450"/>
                </a:tc>
              </a:tr>
              <a:tr h="417100">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r>
            </a:tbl>
          </a:graphicData>
        </a:graphic>
      </p:graphicFrame>
      <p:sp>
        <p:nvSpPr>
          <p:cNvPr id="385" name="Google Shape;385;p43"/>
          <p:cNvSpPr/>
          <p:nvPr/>
        </p:nvSpPr>
        <p:spPr>
          <a:xfrm>
            <a:off x="190324" y="2001946"/>
            <a:ext cx="4422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Simile or Metaphor: ____________________</a:t>
            </a:r>
            <a:endParaRPr sz="1800">
              <a:solidFill>
                <a:srgbClr val="1F3A93"/>
              </a:solidFill>
              <a:latin typeface="Roboto"/>
              <a:ea typeface="Roboto"/>
              <a:cs typeface="Roboto"/>
              <a:sym typeface="Roboto"/>
            </a:endParaRPr>
          </a:p>
        </p:txBody>
      </p:sp>
      <p:graphicFrame>
        <p:nvGraphicFramePr>
          <p:cNvPr id="386" name="Google Shape;386;p43"/>
          <p:cNvGraphicFramePr/>
          <p:nvPr/>
        </p:nvGraphicFramePr>
        <p:xfrm>
          <a:off x="219333" y="2523650"/>
          <a:ext cx="3000000" cy="3000000"/>
        </p:xfrm>
        <a:graphic>
          <a:graphicData uri="http://schemas.openxmlformats.org/drawingml/2006/table">
            <a:tbl>
              <a:tblPr bandRow="1" firstRow="1">
                <a:noFill/>
                <a:tableStyleId>{6F8621C6-4E6B-408B-878C-F165F1059383}</a:tableStyleId>
              </a:tblPr>
              <a:tblGrid>
                <a:gridCol w="1916375"/>
                <a:gridCol w="1981200"/>
                <a:gridCol w="4789225"/>
              </a:tblGrid>
              <a:tr h="257500">
                <a:tc gridSpan="2">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What items are being compared?</a:t>
                      </a:r>
                      <a:endParaRPr>
                        <a:solidFill>
                          <a:srgbClr val="1F3A93"/>
                        </a:solidFill>
                        <a:latin typeface="Roboto"/>
                        <a:ea typeface="Roboto"/>
                        <a:cs typeface="Roboto"/>
                        <a:sym typeface="Roboto"/>
                      </a:endParaRPr>
                    </a:p>
                  </a:txBody>
                  <a:tcPr marT="45725" marB="45725" marR="91450" marL="91450"/>
                </a:tc>
                <a:tc hMerge="1"/>
                <a:tc>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Why does the author</a:t>
                      </a:r>
                      <a:r>
                        <a:rPr lang="en" sz="1800">
                          <a:solidFill>
                            <a:srgbClr val="1F3A93"/>
                          </a:solidFill>
                          <a:latin typeface="Roboto"/>
                          <a:ea typeface="Roboto"/>
                          <a:cs typeface="Roboto"/>
                          <a:sym typeface="Roboto"/>
                        </a:rPr>
                        <a:t> make this comparison?</a:t>
                      </a:r>
                      <a:endParaRPr sz="1800">
                        <a:solidFill>
                          <a:srgbClr val="1F3A93"/>
                        </a:solidFill>
                        <a:latin typeface="Roboto"/>
                        <a:ea typeface="Roboto"/>
                        <a:cs typeface="Roboto"/>
                        <a:sym typeface="Roboto"/>
                      </a:endParaRPr>
                    </a:p>
                  </a:txBody>
                  <a:tcPr marT="45725" marB="45725" marR="91450" marL="91450"/>
                </a:tc>
              </a:tr>
              <a:tr h="417100">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r>
            </a:tbl>
          </a:graphicData>
        </a:graphic>
      </p:graphicFrame>
      <p:sp>
        <p:nvSpPr>
          <p:cNvPr id="387" name="Google Shape;387;p43"/>
          <p:cNvSpPr/>
          <p:nvPr/>
        </p:nvSpPr>
        <p:spPr>
          <a:xfrm>
            <a:off x="199999" y="3373121"/>
            <a:ext cx="4422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Simile or Metaphor: ____________________</a:t>
            </a:r>
            <a:endParaRPr sz="1800">
              <a:solidFill>
                <a:srgbClr val="1F3A93"/>
              </a:solidFill>
              <a:latin typeface="Roboto"/>
              <a:ea typeface="Roboto"/>
              <a:cs typeface="Roboto"/>
              <a:sym typeface="Roboto"/>
            </a:endParaRPr>
          </a:p>
        </p:txBody>
      </p:sp>
      <p:graphicFrame>
        <p:nvGraphicFramePr>
          <p:cNvPr id="388" name="Google Shape;388;p43"/>
          <p:cNvGraphicFramePr/>
          <p:nvPr/>
        </p:nvGraphicFramePr>
        <p:xfrm>
          <a:off x="219333" y="3883325"/>
          <a:ext cx="3000000" cy="3000000"/>
        </p:xfrm>
        <a:graphic>
          <a:graphicData uri="http://schemas.openxmlformats.org/drawingml/2006/table">
            <a:tbl>
              <a:tblPr bandRow="1" firstRow="1">
                <a:noFill/>
                <a:tableStyleId>{6F8621C6-4E6B-408B-878C-F165F1059383}</a:tableStyleId>
              </a:tblPr>
              <a:tblGrid>
                <a:gridCol w="1916375"/>
                <a:gridCol w="1981200"/>
                <a:gridCol w="4789225"/>
              </a:tblGrid>
              <a:tr h="257500">
                <a:tc gridSpan="2">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What items are being compared?</a:t>
                      </a:r>
                      <a:endParaRPr>
                        <a:solidFill>
                          <a:srgbClr val="1F3A93"/>
                        </a:solidFill>
                        <a:latin typeface="Roboto"/>
                        <a:ea typeface="Roboto"/>
                        <a:cs typeface="Roboto"/>
                        <a:sym typeface="Roboto"/>
                      </a:endParaRPr>
                    </a:p>
                  </a:txBody>
                  <a:tcPr marT="45725" marB="45725" marR="91450" marL="91450"/>
                </a:tc>
                <a:tc hMerge="1"/>
                <a:tc>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Why does the author</a:t>
                      </a:r>
                      <a:r>
                        <a:rPr lang="en" sz="1800">
                          <a:solidFill>
                            <a:srgbClr val="1F3A93"/>
                          </a:solidFill>
                          <a:latin typeface="Roboto"/>
                          <a:ea typeface="Roboto"/>
                          <a:cs typeface="Roboto"/>
                          <a:sym typeface="Roboto"/>
                        </a:rPr>
                        <a:t> make this comparison?</a:t>
                      </a:r>
                      <a:endParaRPr sz="1800">
                        <a:solidFill>
                          <a:srgbClr val="1F3A93"/>
                        </a:solidFill>
                        <a:latin typeface="Roboto"/>
                        <a:ea typeface="Roboto"/>
                        <a:cs typeface="Roboto"/>
                        <a:sym typeface="Roboto"/>
                      </a:endParaRPr>
                    </a:p>
                  </a:txBody>
                  <a:tcPr marT="45725" marB="45725" marR="91450" marL="91450"/>
                </a:tc>
              </a:tr>
              <a:tr h="417100">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r>
            </a:tbl>
          </a:graphicData>
        </a:graphic>
      </p:graphicFrame>
      <p:sp>
        <p:nvSpPr>
          <p:cNvPr id="389" name="Google Shape;389;p43"/>
          <p:cNvSpPr/>
          <p:nvPr/>
        </p:nvSpPr>
        <p:spPr>
          <a:xfrm>
            <a:off x="199999" y="4732796"/>
            <a:ext cx="4422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Simile or Metaphor: ____________________</a:t>
            </a:r>
            <a:endParaRPr sz="1800">
              <a:solidFill>
                <a:srgbClr val="1F3A93"/>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44"/>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395" name="Google Shape;395;p4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Analyzing Poetry: Try it on your own!</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396" name="Google Shape;396;p44"/>
          <p:cNvSpPr txBox="1"/>
          <p:nvPr>
            <p:ph idx="1" type="body"/>
          </p:nvPr>
        </p:nvSpPr>
        <p:spPr>
          <a:xfrm>
            <a:off x="287925" y="1152475"/>
            <a:ext cx="8520600" cy="3768300"/>
          </a:xfrm>
          <a:prstGeom prst="rect">
            <a:avLst/>
          </a:prstGeom>
        </p:spPr>
        <p:txBody>
          <a:bodyPr anchorCtr="0" anchor="t" bIns="91425" lIns="91425" spcFirstLastPara="1" rIns="91425" wrap="square" tIns="91425">
            <a:normAutofit fontScale="32500"/>
          </a:bodyPr>
          <a:lstStyle/>
          <a:p>
            <a:pPr indent="-383806" lvl="0" marL="457200" rtl="0" algn="l">
              <a:spcBef>
                <a:spcPts val="0"/>
              </a:spcBef>
              <a:spcAft>
                <a:spcPts val="0"/>
              </a:spcAft>
              <a:buClr>
                <a:srgbClr val="1F3A93"/>
              </a:buClr>
              <a:buSzPct val="100000"/>
              <a:buFont typeface="Roboto"/>
              <a:buChar char="●"/>
            </a:pPr>
            <a:r>
              <a:rPr lang="en" sz="7520">
                <a:solidFill>
                  <a:srgbClr val="1F3A93"/>
                </a:solidFill>
                <a:latin typeface="Roboto"/>
                <a:ea typeface="Roboto"/>
                <a:cs typeface="Roboto"/>
                <a:sym typeface="Roboto"/>
              </a:rPr>
              <a:t>Read the poem Harlem (A Dream Deferred). </a:t>
            </a:r>
            <a:endParaRPr sz="7520">
              <a:solidFill>
                <a:srgbClr val="1F3A93"/>
              </a:solidFill>
              <a:latin typeface="Roboto"/>
              <a:ea typeface="Roboto"/>
              <a:cs typeface="Roboto"/>
              <a:sym typeface="Roboto"/>
            </a:endParaRPr>
          </a:p>
          <a:p>
            <a:pPr indent="-383806" lvl="0" marL="457200" rtl="0" algn="l">
              <a:spcBef>
                <a:spcPts val="0"/>
              </a:spcBef>
              <a:spcAft>
                <a:spcPts val="0"/>
              </a:spcAft>
              <a:buClr>
                <a:srgbClr val="1F3A93"/>
              </a:buClr>
              <a:buSzPct val="100000"/>
              <a:buFont typeface="Roboto"/>
              <a:buChar char="●"/>
            </a:pPr>
            <a:r>
              <a:rPr lang="en" sz="7520">
                <a:solidFill>
                  <a:srgbClr val="1F3A93"/>
                </a:solidFill>
                <a:latin typeface="Roboto"/>
                <a:ea typeface="Roboto"/>
                <a:cs typeface="Roboto"/>
                <a:sym typeface="Roboto"/>
              </a:rPr>
              <a:t>Identify the similes and metaphors in the poem. </a:t>
            </a:r>
            <a:endParaRPr sz="7520">
              <a:solidFill>
                <a:srgbClr val="1F3A93"/>
              </a:solidFill>
              <a:latin typeface="Roboto"/>
              <a:ea typeface="Roboto"/>
              <a:cs typeface="Roboto"/>
              <a:sym typeface="Roboto"/>
            </a:endParaRPr>
          </a:p>
          <a:p>
            <a:pPr indent="-383806" lvl="0" marL="457200" rtl="0" algn="l">
              <a:spcBef>
                <a:spcPts val="0"/>
              </a:spcBef>
              <a:spcAft>
                <a:spcPts val="0"/>
              </a:spcAft>
              <a:buClr>
                <a:srgbClr val="1F3A93"/>
              </a:buClr>
              <a:buSzPct val="100000"/>
              <a:buFont typeface="Roboto"/>
              <a:buChar char="●"/>
            </a:pPr>
            <a:r>
              <a:rPr lang="en" sz="7520">
                <a:solidFill>
                  <a:srgbClr val="1F3A93"/>
                </a:solidFill>
                <a:latin typeface="Roboto"/>
                <a:ea typeface="Roboto"/>
                <a:cs typeface="Roboto"/>
                <a:sym typeface="Roboto"/>
              </a:rPr>
              <a:t>Explain why the comparisons were made.</a:t>
            </a:r>
            <a:endParaRPr sz="7520">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358"/>
              <a:buFont typeface="Arial"/>
              <a:buNone/>
            </a:pPr>
            <a:r>
              <a:t/>
            </a:r>
            <a:endParaRPr sz="7520">
              <a:solidFill>
                <a:srgbClr val="1F3A93"/>
              </a:solidFill>
              <a:latin typeface="Roboto"/>
              <a:ea typeface="Roboto"/>
              <a:cs typeface="Roboto"/>
              <a:sym typeface="Roboto"/>
            </a:endParaRPr>
          </a:p>
          <a:p>
            <a:pPr indent="0" lvl="0" marL="0" rtl="0" algn="ctr">
              <a:spcBef>
                <a:spcPts val="1200"/>
              </a:spcBef>
              <a:spcAft>
                <a:spcPts val="0"/>
              </a:spcAft>
              <a:buClr>
                <a:schemeClr val="dk1"/>
              </a:buClr>
              <a:buSzPts val="358"/>
              <a:buFont typeface="Arial"/>
              <a:buNone/>
            </a:pPr>
            <a:r>
              <a:rPr b="1" lang="en" sz="7520">
                <a:solidFill>
                  <a:srgbClr val="1F3A93"/>
                </a:solidFill>
                <a:latin typeface="Roboto"/>
                <a:ea typeface="Roboto"/>
                <a:cs typeface="Roboto"/>
                <a:sym typeface="Roboto"/>
              </a:rPr>
              <a:t>Pre-reading questions:</a:t>
            </a:r>
            <a:endParaRPr b="1" sz="7520">
              <a:solidFill>
                <a:srgbClr val="1F3A93"/>
              </a:solidFill>
              <a:latin typeface="Roboto"/>
              <a:ea typeface="Roboto"/>
              <a:cs typeface="Roboto"/>
              <a:sym typeface="Roboto"/>
            </a:endParaRPr>
          </a:p>
          <a:p>
            <a:pPr indent="0" lvl="0" marL="0" rtl="0" algn="ctr">
              <a:spcBef>
                <a:spcPts val="1200"/>
              </a:spcBef>
              <a:spcAft>
                <a:spcPts val="0"/>
              </a:spcAft>
              <a:buClr>
                <a:schemeClr val="dk1"/>
              </a:buClr>
              <a:buSzPts val="358"/>
              <a:buFont typeface="Arial"/>
              <a:buNone/>
            </a:pPr>
            <a:r>
              <a:rPr lang="en" sz="7520">
                <a:solidFill>
                  <a:srgbClr val="1F3A93"/>
                </a:solidFill>
                <a:latin typeface="Roboto"/>
                <a:ea typeface="Roboto"/>
                <a:cs typeface="Roboto"/>
                <a:sym typeface="Roboto"/>
              </a:rPr>
              <a:t>What does the word "deferred" mean? </a:t>
            </a:r>
            <a:endParaRPr sz="7520">
              <a:solidFill>
                <a:srgbClr val="1F3A93"/>
              </a:solidFill>
              <a:latin typeface="Roboto"/>
              <a:ea typeface="Roboto"/>
              <a:cs typeface="Roboto"/>
              <a:sym typeface="Roboto"/>
            </a:endParaRPr>
          </a:p>
          <a:p>
            <a:pPr indent="0" lvl="0" marL="0" rtl="0" algn="l">
              <a:spcBef>
                <a:spcPts val="1200"/>
              </a:spcBef>
              <a:spcAft>
                <a:spcPts val="0"/>
              </a:spcAft>
              <a:buClr>
                <a:schemeClr val="dk1"/>
              </a:buClr>
              <a:buSzPct val="61111"/>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397" name="Google Shape;397;p4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98" name="Google Shape;398;p44"/>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399" name="Google Shape;399;p4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45"/>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405" name="Google Shape;405;p4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Poetry Analysis: A Dream Deferred</a:t>
            </a:r>
            <a:endParaRPr b="1">
              <a:solidFill>
                <a:srgbClr val="1F3A93"/>
              </a:solidFill>
              <a:latin typeface="Roboto Condensed"/>
              <a:ea typeface="Roboto Condensed"/>
              <a:cs typeface="Roboto Condensed"/>
              <a:sym typeface="Roboto Condensed"/>
            </a:endParaRPr>
          </a:p>
        </p:txBody>
      </p:sp>
      <p:cxnSp>
        <p:nvCxnSpPr>
          <p:cNvPr id="406" name="Google Shape;406;p4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07" name="Google Shape;407;p45"/>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aphicFrame>
        <p:nvGraphicFramePr>
          <p:cNvPr id="408" name="Google Shape;408;p45"/>
          <p:cNvGraphicFramePr/>
          <p:nvPr/>
        </p:nvGraphicFramePr>
        <p:xfrm>
          <a:off x="209658" y="1152475"/>
          <a:ext cx="3000000" cy="3000000"/>
        </p:xfrm>
        <a:graphic>
          <a:graphicData uri="http://schemas.openxmlformats.org/drawingml/2006/table">
            <a:tbl>
              <a:tblPr bandRow="1" firstRow="1">
                <a:noFill/>
                <a:tableStyleId>{6F8621C6-4E6B-408B-878C-F165F1059383}</a:tableStyleId>
              </a:tblPr>
              <a:tblGrid>
                <a:gridCol w="1916375"/>
                <a:gridCol w="1981200"/>
                <a:gridCol w="4789225"/>
              </a:tblGrid>
              <a:tr h="257500">
                <a:tc gridSpan="2">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What items are being compared?</a:t>
                      </a:r>
                      <a:endParaRPr>
                        <a:solidFill>
                          <a:srgbClr val="1F3A93"/>
                        </a:solidFill>
                        <a:latin typeface="Roboto"/>
                        <a:ea typeface="Roboto"/>
                        <a:cs typeface="Roboto"/>
                        <a:sym typeface="Roboto"/>
                      </a:endParaRPr>
                    </a:p>
                  </a:txBody>
                  <a:tcPr marT="45725" marB="45725" marR="91450" marL="91450"/>
                </a:tc>
                <a:tc hMerge="1"/>
                <a:tc>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Why does the author</a:t>
                      </a:r>
                      <a:r>
                        <a:rPr lang="en" sz="1800">
                          <a:solidFill>
                            <a:srgbClr val="1F3A93"/>
                          </a:solidFill>
                          <a:latin typeface="Roboto"/>
                          <a:ea typeface="Roboto"/>
                          <a:cs typeface="Roboto"/>
                          <a:sym typeface="Roboto"/>
                        </a:rPr>
                        <a:t> make this comparison?</a:t>
                      </a:r>
                      <a:endParaRPr sz="1800">
                        <a:solidFill>
                          <a:srgbClr val="1F3A93"/>
                        </a:solidFill>
                        <a:latin typeface="Roboto"/>
                        <a:ea typeface="Roboto"/>
                        <a:cs typeface="Roboto"/>
                        <a:sym typeface="Roboto"/>
                      </a:endParaRPr>
                    </a:p>
                  </a:txBody>
                  <a:tcPr marT="45725" marB="45725" marR="91450" marL="91450"/>
                </a:tc>
              </a:tr>
              <a:tr h="417100">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r>
            </a:tbl>
          </a:graphicData>
        </a:graphic>
      </p:graphicFrame>
      <p:sp>
        <p:nvSpPr>
          <p:cNvPr id="409" name="Google Shape;409;p45"/>
          <p:cNvSpPr/>
          <p:nvPr/>
        </p:nvSpPr>
        <p:spPr>
          <a:xfrm>
            <a:off x="190324" y="2001946"/>
            <a:ext cx="4422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Simile or Metaphor: ____________________</a:t>
            </a:r>
            <a:endParaRPr sz="1800">
              <a:solidFill>
                <a:srgbClr val="1F3A93"/>
              </a:solidFill>
              <a:latin typeface="Roboto"/>
              <a:ea typeface="Roboto"/>
              <a:cs typeface="Roboto"/>
              <a:sym typeface="Roboto"/>
            </a:endParaRPr>
          </a:p>
        </p:txBody>
      </p:sp>
      <p:graphicFrame>
        <p:nvGraphicFramePr>
          <p:cNvPr id="410" name="Google Shape;410;p45"/>
          <p:cNvGraphicFramePr/>
          <p:nvPr/>
        </p:nvGraphicFramePr>
        <p:xfrm>
          <a:off x="219333" y="2523650"/>
          <a:ext cx="3000000" cy="3000000"/>
        </p:xfrm>
        <a:graphic>
          <a:graphicData uri="http://schemas.openxmlformats.org/drawingml/2006/table">
            <a:tbl>
              <a:tblPr bandRow="1" firstRow="1">
                <a:noFill/>
                <a:tableStyleId>{6F8621C6-4E6B-408B-878C-F165F1059383}</a:tableStyleId>
              </a:tblPr>
              <a:tblGrid>
                <a:gridCol w="1916375"/>
                <a:gridCol w="1981200"/>
                <a:gridCol w="4789225"/>
              </a:tblGrid>
              <a:tr h="257500">
                <a:tc gridSpan="2">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What items are being compared?</a:t>
                      </a:r>
                      <a:endParaRPr>
                        <a:solidFill>
                          <a:srgbClr val="1F3A93"/>
                        </a:solidFill>
                        <a:latin typeface="Roboto"/>
                        <a:ea typeface="Roboto"/>
                        <a:cs typeface="Roboto"/>
                        <a:sym typeface="Roboto"/>
                      </a:endParaRPr>
                    </a:p>
                  </a:txBody>
                  <a:tcPr marT="45725" marB="45725" marR="91450" marL="91450"/>
                </a:tc>
                <a:tc hMerge="1"/>
                <a:tc>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Why does the author</a:t>
                      </a:r>
                      <a:r>
                        <a:rPr lang="en" sz="1800">
                          <a:solidFill>
                            <a:srgbClr val="1F3A93"/>
                          </a:solidFill>
                          <a:latin typeface="Roboto"/>
                          <a:ea typeface="Roboto"/>
                          <a:cs typeface="Roboto"/>
                          <a:sym typeface="Roboto"/>
                        </a:rPr>
                        <a:t> make this comparison?</a:t>
                      </a:r>
                      <a:endParaRPr sz="1800">
                        <a:solidFill>
                          <a:srgbClr val="1F3A93"/>
                        </a:solidFill>
                        <a:latin typeface="Roboto"/>
                        <a:ea typeface="Roboto"/>
                        <a:cs typeface="Roboto"/>
                        <a:sym typeface="Roboto"/>
                      </a:endParaRPr>
                    </a:p>
                  </a:txBody>
                  <a:tcPr marT="45725" marB="45725" marR="91450" marL="91450"/>
                </a:tc>
              </a:tr>
              <a:tr h="417100">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r>
            </a:tbl>
          </a:graphicData>
        </a:graphic>
      </p:graphicFrame>
      <p:sp>
        <p:nvSpPr>
          <p:cNvPr id="411" name="Google Shape;411;p45"/>
          <p:cNvSpPr/>
          <p:nvPr/>
        </p:nvSpPr>
        <p:spPr>
          <a:xfrm>
            <a:off x="199999" y="3373121"/>
            <a:ext cx="4422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Simile or Metaphor: ____________________</a:t>
            </a:r>
            <a:endParaRPr sz="1800">
              <a:solidFill>
                <a:srgbClr val="1F3A93"/>
              </a:solidFill>
              <a:latin typeface="Roboto"/>
              <a:ea typeface="Roboto"/>
              <a:cs typeface="Roboto"/>
              <a:sym typeface="Roboto"/>
            </a:endParaRPr>
          </a:p>
        </p:txBody>
      </p:sp>
      <p:graphicFrame>
        <p:nvGraphicFramePr>
          <p:cNvPr id="412" name="Google Shape;412;p45"/>
          <p:cNvGraphicFramePr/>
          <p:nvPr/>
        </p:nvGraphicFramePr>
        <p:xfrm>
          <a:off x="219333" y="3883325"/>
          <a:ext cx="3000000" cy="3000000"/>
        </p:xfrm>
        <a:graphic>
          <a:graphicData uri="http://schemas.openxmlformats.org/drawingml/2006/table">
            <a:tbl>
              <a:tblPr bandRow="1" firstRow="1">
                <a:noFill/>
                <a:tableStyleId>{6F8621C6-4E6B-408B-878C-F165F1059383}</a:tableStyleId>
              </a:tblPr>
              <a:tblGrid>
                <a:gridCol w="1916375"/>
                <a:gridCol w="1981200"/>
                <a:gridCol w="4789225"/>
              </a:tblGrid>
              <a:tr h="257500">
                <a:tc gridSpan="2">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What items are being compared?</a:t>
                      </a:r>
                      <a:endParaRPr>
                        <a:solidFill>
                          <a:srgbClr val="1F3A93"/>
                        </a:solidFill>
                        <a:latin typeface="Roboto"/>
                        <a:ea typeface="Roboto"/>
                        <a:cs typeface="Roboto"/>
                        <a:sym typeface="Roboto"/>
                      </a:endParaRPr>
                    </a:p>
                  </a:txBody>
                  <a:tcPr marT="45725" marB="45725" marR="91450" marL="91450"/>
                </a:tc>
                <a:tc hMerge="1"/>
                <a:tc>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Why does the author</a:t>
                      </a:r>
                      <a:r>
                        <a:rPr lang="en" sz="1800">
                          <a:solidFill>
                            <a:srgbClr val="1F3A93"/>
                          </a:solidFill>
                          <a:latin typeface="Roboto"/>
                          <a:ea typeface="Roboto"/>
                          <a:cs typeface="Roboto"/>
                          <a:sym typeface="Roboto"/>
                        </a:rPr>
                        <a:t> make this comparison?</a:t>
                      </a:r>
                      <a:endParaRPr sz="1800">
                        <a:solidFill>
                          <a:srgbClr val="1F3A93"/>
                        </a:solidFill>
                        <a:latin typeface="Roboto"/>
                        <a:ea typeface="Roboto"/>
                        <a:cs typeface="Roboto"/>
                        <a:sym typeface="Roboto"/>
                      </a:endParaRPr>
                    </a:p>
                  </a:txBody>
                  <a:tcPr marT="45725" marB="45725" marR="91450" marL="91450"/>
                </a:tc>
              </a:tr>
              <a:tr h="417100">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tc>
              </a:tr>
            </a:tbl>
          </a:graphicData>
        </a:graphic>
      </p:graphicFrame>
      <p:sp>
        <p:nvSpPr>
          <p:cNvPr id="413" name="Google Shape;413;p45"/>
          <p:cNvSpPr/>
          <p:nvPr/>
        </p:nvSpPr>
        <p:spPr>
          <a:xfrm>
            <a:off x="199999" y="4732796"/>
            <a:ext cx="4422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Simile or Metaphor: ____________________</a:t>
            </a:r>
            <a:endParaRPr sz="1800">
              <a:solidFill>
                <a:srgbClr val="1F3A93"/>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46"/>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419" name="Google Shape;419;p4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Write Your Own Poem</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420" name="Google Shape;420;p46"/>
          <p:cNvSpPr txBox="1"/>
          <p:nvPr>
            <p:ph idx="1" type="body"/>
          </p:nvPr>
        </p:nvSpPr>
        <p:spPr>
          <a:xfrm>
            <a:off x="287925" y="1152475"/>
            <a:ext cx="8520600" cy="3907800"/>
          </a:xfrm>
          <a:prstGeom prst="rect">
            <a:avLst/>
          </a:prstGeom>
        </p:spPr>
        <p:txBody>
          <a:bodyPr anchorCtr="0" anchor="t" bIns="91425" lIns="91425" spcFirstLastPara="1" rIns="91425" wrap="square" tIns="91425">
            <a:normAutofit fontScale="25000" lnSpcReduction="20000"/>
          </a:bodyPr>
          <a:lstStyle/>
          <a:p>
            <a:pPr indent="0" lvl="0" marL="0" rtl="0" algn="ctr">
              <a:spcBef>
                <a:spcPts val="0"/>
              </a:spcBef>
              <a:spcAft>
                <a:spcPts val="0"/>
              </a:spcAft>
              <a:buClr>
                <a:schemeClr val="dk1"/>
              </a:buClr>
              <a:buSzPts val="275"/>
              <a:buFont typeface="Arial"/>
              <a:buNone/>
            </a:pPr>
            <a:r>
              <a:rPr lang="en" sz="7520">
                <a:solidFill>
                  <a:srgbClr val="1F3A93"/>
                </a:solidFill>
                <a:latin typeface="Roboto"/>
                <a:ea typeface="Roboto"/>
                <a:cs typeface="Roboto"/>
                <a:sym typeface="Roboto"/>
              </a:rPr>
              <a:t>Create your own poem of </a:t>
            </a:r>
            <a:r>
              <a:rPr b="1" lang="en" sz="7520">
                <a:solidFill>
                  <a:srgbClr val="1F3A93"/>
                </a:solidFill>
                <a:latin typeface="Roboto"/>
                <a:ea typeface="Roboto"/>
                <a:cs typeface="Roboto"/>
                <a:sym typeface="Roboto"/>
              </a:rPr>
              <a:t>at least 8 lines</a:t>
            </a:r>
            <a:r>
              <a:rPr lang="en" sz="7520">
                <a:solidFill>
                  <a:srgbClr val="1F3A93"/>
                </a:solidFill>
                <a:latin typeface="Roboto"/>
                <a:ea typeface="Roboto"/>
                <a:cs typeface="Roboto"/>
                <a:sym typeface="Roboto"/>
              </a:rPr>
              <a:t>, using the metaphors and similes you created about </a:t>
            </a:r>
            <a:r>
              <a:rPr b="1" lang="en" sz="7520">
                <a:solidFill>
                  <a:srgbClr val="1F3A93"/>
                </a:solidFill>
                <a:latin typeface="Roboto"/>
                <a:ea typeface="Roboto"/>
                <a:cs typeface="Roboto"/>
                <a:sym typeface="Roboto"/>
              </a:rPr>
              <a:t>LOVE</a:t>
            </a:r>
            <a:r>
              <a:rPr lang="en" sz="7520">
                <a:solidFill>
                  <a:srgbClr val="1F3A93"/>
                </a:solidFill>
                <a:latin typeface="Roboto"/>
                <a:ea typeface="Roboto"/>
                <a:cs typeface="Roboto"/>
                <a:sym typeface="Roboto"/>
              </a:rPr>
              <a:t> at the beginning of class. You can add more to the poem, but the focus of this poem is to use metaphors and similes.</a:t>
            </a:r>
            <a:endParaRPr sz="7520">
              <a:solidFill>
                <a:srgbClr val="1F3A93"/>
              </a:solidFill>
              <a:latin typeface="Roboto"/>
              <a:ea typeface="Roboto"/>
              <a:cs typeface="Roboto"/>
              <a:sym typeface="Roboto"/>
            </a:endParaRPr>
          </a:p>
          <a:p>
            <a:pPr indent="0" lvl="0" marL="0" rtl="0" algn="ctr">
              <a:lnSpc>
                <a:spcPct val="115000"/>
              </a:lnSpc>
              <a:spcBef>
                <a:spcPts val="1200"/>
              </a:spcBef>
              <a:spcAft>
                <a:spcPts val="0"/>
              </a:spcAft>
              <a:buClr>
                <a:schemeClr val="dk1"/>
              </a:buClr>
              <a:buSzPts val="275"/>
              <a:buFont typeface="Arial"/>
              <a:buNone/>
            </a:pPr>
            <a:r>
              <a:t/>
            </a:r>
            <a:endParaRPr sz="7520">
              <a:solidFill>
                <a:srgbClr val="1F3A93"/>
              </a:solidFill>
              <a:latin typeface="Roboto"/>
              <a:ea typeface="Roboto"/>
              <a:cs typeface="Roboto"/>
              <a:sym typeface="Roboto"/>
            </a:endParaRPr>
          </a:p>
          <a:p>
            <a:pPr indent="-347989" lvl="0" marL="457200" rtl="0" algn="l">
              <a:lnSpc>
                <a:spcPct val="115000"/>
              </a:lnSpc>
              <a:spcBef>
                <a:spcPts val="1200"/>
              </a:spcBef>
              <a:spcAft>
                <a:spcPts val="0"/>
              </a:spcAft>
              <a:buClr>
                <a:srgbClr val="1F3A93"/>
              </a:buClr>
              <a:buSzPct val="100000"/>
              <a:buFont typeface="Roboto"/>
              <a:buChar char="●"/>
            </a:pPr>
            <a:r>
              <a:rPr lang="en" sz="7520">
                <a:solidFill>
                  <a:srgbClr val="1F3A93"/>
                </a:solidFill>
                <a:latin typeface="Roboto"/>
                <a:ea typeface="Roboto"/>
                <a:cs typeface="Roboto"/>
                <a:sym typeface="Roboto"/>
              </a:rPr>
              <a:t>Go back to your notes and start with the similes and metaphors you created on </a:t>
            </a:r>
            <a:r>
              <a:rPr b="1" lang="en" sz="7520">
                <a:solidFill>
                  <a:srgbClr val="1F3A93"/>
                </a:solidFill>
                <a:latin typeface="Roboto"/>
                <a:ea typeface="Roboto"/>
                <a:cs typeface="Roboto"/>
                <a:sym typeface="Roboto"/>
              </a:rPr>
              <a:t>love!</a:t>
            </a:r>
            <a:endParaRPr b="1" sz="7520">
              <a:solidFill>
                <a:srgbClr val="1F3A93"/>
              </a:solidFill>
              <a:latin typeface="Roboto"/>
              <a:ea typeface="Roboto"/>
              <a:cs typeface="Roboto"/>
              <a:sym typeface="Roboto"/>
            </a:endParaRPr>
          </a:p>
          <a:p>
            <a:pPr indent="-347989" lvl="0" marL="457200" rtl="0" algn="l">
              <a:lnSpc>
                <a:spcPct val="115000"/>
              </a:lnSpc>
              <a:spcBef>
                <a:spcPts val="0"/>
              </a:spcBef>
              <a:spcAft>
                <a:spcPts val="0"/>
              </a:spcAft>
              <a:buClr>
                <a:srgbClr val="1F3A93"/>
              </a:buClr>
              <a:buSzPct val="100000"/>
              <a:buFont typeface="Roboto"/>
              <a:buChar char="●"/>
            </a:pPr>
            <a:r>
              <a:rPr lang="en" sz="7520">
                <a:solidFill>
                  <a:srgbClr val="1F3A93"/>
                </a:solidFill>
                <a:latin typeface="Roboto"/>
                <a:ea typeface="Roboto"/>
                <a:cs typeface="Roboto"/>
                <a:sym typeface="Roboto"/>
              </a:rPr>
              <a:t>The theme of your poem is love.</a:t>
            </a:r>
            <a:endParaRPr sz="7520">
              <a:solidFill>
                <a:srgbClr val="1F3A93"/>
              </a:solidFill>
              <a:latin typeface="Roboto"/>
              <a:ea typeface="Roboto"/>
              <a:cs typeface="Roboto"/>
              <a:sym typeface="Roboto"/>
            </a:endParaRPr>
          </a:p>
          <a:p>
            <a:pPr indent="-347989" lvl="0" marL="457200" rtl="0" algn="l">
              <a:lnSpc>
                <a:spcPct val="115000"/>
              </a:lnSpc>
              <a:spcBef>
                <a:spcPts val="0"/>
              </a:spcBef>
              <a:spcAft>
                <a:spcPts val="0"/>
              </a:spcAft>
              <a:buClr>
                <a:srgbClr val="1F3A93"/>
              </a:buClr>
              <a:buSzPct val="100000"/>
              <a:buFont typeface="Roboto"/>
              <a:buChar char="●"/>
            </a:pPr>
            <a:r>
              <a:rPr lang="en" sz="7520">
                <a:solidFill>
                  <a:srgbClr val="1F3A93"/>
                </a:solidFill>
                <a:latin typeface="Roboto"/>
                <a:ea typeface="Roboto"/>
                <a:cs typeface="Roboto"/>
                <a:sym typeface="Roboto"/>
              </a:rPr>
              <a:t>You </a:t>
            </a:r>
            <a:r>
              <a:rPr lang="en" sz="7520" u="sng">
                <a:solidFill>
                  <a:srgbClr val="1F3A93"/>
                </a:solidFill>
                <a:latin typeface="Roboto"/>
                <a:ea typeface="Roboto"/>
                <a:cs typeface="Roboto"/>
                <a:sym typeface="Roboto"/>
              </a:rPr>
              <a:t>must use metaphors and similes in your poem.</a:t>
            </a:r>
            <a:endParaRPr sz="7520" u="sng">
              <a:solidFill>
                <a:srgbClr val="1F3A93"/>
              </a:solidFill>
              <a:latin typeface="Roboto"/>
              <a:ea typeface="Roboto"/>
              <a:cs typeface="Roboto"/>
              <a:sym typeface="Roboto"/>
            </a:endParaRPr>
          </a:p>
          <a:p>
            <a:pPr indent="-347989" lvl="0" marL="457200" rtl="0" algn="l">
              <a:lnSpc>
                <a:spcPct val="115000"/>
              </a:lnSpc>
              <a:spcBef>
                <a:spcPts val="0"/>
              </a:spcBef>
              <a:spcAft>
                <a:spcPts val="0"/>
              </a:spcAft>
              <a:buClr>
                <a:srgbClr val="1F3A93"/>
              </a:buClr>
              <a:buSzPct val="100000"/>
              <a:buFont typeface="Roboto"/>
              <a:buChar char="●"/>
            </a:pPr>
            <a:r>
              <a:rPr lang="en" sz="7520" u="sng">
                <a:solidFill>
                  <a:srgbClr val="1F3A93"/>
                </a:solidFill>
                <a:latin typeface="Roboto"/>
                <a:ea typeface="Roboto"/>
                <a:cs typeface="Roboto"/>
                <a:sym typeface="Roboto"/>
              </a:rPr>
              <a:t>Your poem must be at least 8 lines long.</a:t>
            </a:r>
            <a:endParaRPr sz="7520">
              <a:solidFill>
                <a:srgbClr val="1F3A93"/>
              </a:solidFill>
              <a:latin typeface="Roboto"/>
              <a:ea typeface="Roboto"/>
              <a:cs typeface="Roboto"/>
              <a:sym typeface="Roboto"/>
            </a:endParaRPr>
          </a:p>
          <a:p>
            <a:pPr indent="0" lvl="0" marL="0" rtl="0" algn="ctr">
              <a:spcBef>
                <a:spcPts val="1200"/>
              </a:spcBef>
              <a:spcAft>
                <a:spcPts val="0"/>
              </a:spcAft>
              <a:buClr>
                <a:schemeClr val="dk1"/>
              </a:buClr>
              <a:buSzPts val="275"/>
              <a:buFont typeface="Arial"/>
              <a:buNone/>
            </a:pPr>
            <a:r>
              <a:t/>
            </a:r>
            <a:endParaRPr sz="7520">
              <a:solidFill>
                <a:srgbClr val="1F3A93"/>
              </a:solidFill>
              <a:latin typeface="Roboto"/>
              <a:ea typeface="Roboto"/>
              <a:cs typeface="Roboto"/>
              <a:sym typeface="Roboto"/>
            </a:endParaRPr>
          </a:p>
          <a:p>
            <a:pPr indent="0" lvl="0" marL="0" rtl="0" algn="ctr">
              <a:spcBef>
                <a:spcPts val="1200"/>
              </a:spcBef>
              <a:spcAft>
                <a:spcPts val="0"/>
              </a:spcAft>
              <a:buClr>
                <a:schemeClr val="dk1"/>
              </a:buClr>
              <a:buSzPts val="275"/>
              <a:buFont typeface="Arial"/>
              <a:buNone/>
            </a:pPr>
            <a:r>
              <a:rPr lang="en" sz="7520">
                <a:solidFill>
                  <a:srgbClr val="1F3A93"/>
                </a:solidFill>
                <a:latin typeface="Roboto"/>
                <a:ea typeface="Roboto"/>
                <a:cs typeface="Roboto"/>
                <a:sym typeface="Roboto"/>
              </a:rPr>
              <a:t>After 10 minutes we will share out!</a:t>
            </a:r>
            <a:endParaRPr sz="7520">
              <a:solidFill>
                <a:srgbClr val="1F3A93"/>
              </a:solidFill>
              <a:latin typeface="Roboto"/>
              <a:ea typeface="Roboto"/>
              <a:cs typeface="Roboto"/>
              <a:sym typeface="Roboto"/>
            </a:endParaRPr>
          </a:p>
          <a:p>
            <a:pPr indent="0" lvl="0" marL="0" rtl="0" algn="l">
              <a:spcBef>
                <a:spcPts val="1200"/>
              </a:spcBef>
              <a:spcAft>
                <a:spcPts val="0"/>
              </a:spcAft>
              <a:buClr>
                <a:schemeClr val="dk1"/>
              </a:buClr>
              <a:buSzPct val="61111"/>
              <a:buFont typeface="Arial"/>
              <a:buNone/>
            </a:pPr>
            <a:r>
              <a:t/>
            </a:r>
            <a:endParaRPr>
              <a:solidFill>
                <a:srgbClr val="1F3A93"/>
              </a:solidFill>
              <a:latin typeface="Roboto"/>
              <a:ea typeface="Roboto"/>
              <a:cs typeface="Roboto"/>
              <a:sym typeface="Roboto"/>
            </a:endParaRPr>
          </a:p>
          <a:p>
            <a:pPr indent="0" lvl="0" marL="0" rtl="0" algn="l">
              <a:spcBef>
                <a:spcPts val="1200"/>
              </a:spcBef>
              <a:spcAft>
                <a:spcPts val="1200"/>
              </a:spcAft>
              <a:buNone/>
            </a:pPr>
            <a:r>
              <a:t/>
            </a:r>
            <a:endParaRPr>
              <a:solidFill>
                <a:srgbClr val="1F3A93"/>
              </a:solidFill>
              <a:latin typeface="Roboto"/>
              <a:ea typeface="Roboto"/>
              <a:cs typeface="Roboto"/>
              <a:sym typeface="Roboto"/>
            </a:endParaRPr>
          </a:p>
        </p:txBody>
      </p:sp>
      <p:cxnSp>
        <p:nvCxnSpPr>
          <p:cNvPr id="421" name="Google Shape;421;p4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22" name="Google Shape;422;p46"/>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423" name="Google Shape;423;p4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pic>
        <p:nvPicPr>
          <p:cNvPr id="424" name="Google Shape;424;p46"/>
          <p:cNvPicPr preferRelativeResize="0"/>
          <p:nvPr/>
        </p:nvPicPr>
        <p:blipFill>
          <a:blip r:embed="rId5">
            <a:alphaModFix/>
          </a:blip>
          <a:stretch>
            <a:fillRect/>
          </a:stretch>
        </p:blipFill>
        <p:spPr>
          <a:xfrm>
            <a:off x="6657500" y="2926425"/>
            <a:ext cx="2849751" cy="28497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4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430" name="Google Shape;430;p4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31" name="Google Shape;431;p47"/>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432" name="Google Shape;432;p47"/>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433" name="Google Shape;433;p47"/>
          <p:cNvGraphicFramePr/>
          <p:nvPr/>
        </p:nvGraphicFramePr>
        <p:xfrm>
          <a:off x="784025" y="1301650"/>
          <a:ext cx="3000000" cy="3000000"/>
        </p:xfrm>
        <a:graphic>
          <a:graphicData uri="http://schemas.openxmlformats.org/drawingml/2006/table">
            <a:tbl>
              <a:tblPr>
                <a:noFill/>
                <a:tableStyleId>{8D818494-4725-4AC3-A197-84483B21A1AE}</a:tableStyleId>
              </a:tblPr>
              <a:tblGrid>
                <a:gridCol w="7575950"/>
              </a:tblGrid>
              <a:tr h="3418950">
                <a:tc>
                  <a:txBody>
                    <a:bodyPr/>
                    <a:lstStyle/>
                    <a:p>
                      <a:pPr indent="0" lvl="0" marL="0" rtl="0" algn="l">
                        <a:lnSpc>
                          <a:spcPct val="100000"/>
                        </a:lnSpc>
                        <a:spcBef>
                          <a:spcPts val="0"/>
                        </a:spcBef>
                        <a:spcAft>
                          <a:spcPts val="0"/>
                        </a:spcAft>
                        <a:buClr>
                          <a:schemeClr val="dk1"/>
                        </a:buClr>
                        <a:buSzPts val="1100"/>
                        <a:buFont typeface="Arial"/>
                        <a:buNone/>
                      </a:pPr>
                      <a:r>
                        <a:rPr lang="en" sz="2000">
                          <a:solidFill>
                            <a:srgbClr val="1F3A93"/>
                          </a:solidFill>
                          <a:latin typeface="Roboto"/>
                          <a:ea typeface="Roboto"/>
                          <a:cs typeface="Roboto"/>
                          <a:sym typeface="Roboto"/>
                        </a:rPr>
                        <a:t>1. What is a metaphor? </a:t>
                      </a:r>
                      <a:endParaRPr sz="2000">
                        <a:solidFill>
                          <a:srgbClr val="1F3A93"/>
                        </a:solidFill>
                        <a:latin typeface="Roboto"/>
                        <a:ea typeface="Roboto"/>
                        <a:cs typeface="Roboto"/>
                        <a:sym typeface="Roboto"/>
                      </a:endParaRPr>
                    </a:p>
                    <a:p>
                      <a:pPr indent="0" lvl="0" marL="0" rtl="0" algn="l">
                        <a:lnSpc>
                          <a:spcPct val="100000"/>
                        </a:lnSpc>
                        <a:spcBef>
                          <a:spcPts val="1000"/>
                        </a:spcBef>
                        <a:spcAft>
                          <a:spcPts val="0"/>
                        </a:spcAft>
                        <a:buClr>
                          <a:schemeClr val="dk1"/>
                        </a:buClr>
                        <a:buSzPts val="1100"/>
                        <a:buFont typeface="Arial"/>
                        <a:buNone/>
                      </a:pPr>
                      <a:r>
                        <a:rPr lang="en" sz="2000">
                          <a:solidFill>
                            <a:srgbClr val="1F3A93"/>
                          </a:solidFill>
                          <a:latin typeface="Roboto"/>
                          <a:ea typeface="Roboto"/>
                          <a:cs typeface="Roboto"/>
                          <a:sym typeface="Roboto"/>
                        </a:rPr>
                        <a:t>2. What is a simile? </a:t>
                      </a:r>
                      <a:endParaRPr sz="2000">
                        <a:solidFill>
                          <a:srgbClr val="1F3A93"/>
                        </a:solidFill>
                        <a:latin typeface="Roboto"/>
                        <a:ea typeface="Roboto"/>
                        <a:cs typeface="Roboto"/>
                        <a:sym typeface="Roboto"/>
                      </a:endParaRPr>
                    </a:p>
                    <a:p>
                      <a:pPr indent="0" lvl="0" marL="0" rtl="0" algn="l">
                        <a:lnSpc>
                          <a:spcPct val="100000"/>
                        </a:lnSpc>
                        <a:spcBef>
                          <a:spcPts val="1000"/>
                        </a:spcBef>
                        <a:spcAft>
                          <a:spcPts val="0"/>
                        </a:spcAft>
                        <a:buClr>
                          <a:schemeClr val="dk1"/>
                        </a:buClr>
                        <a:buSzPts val="1100"/>
                        <a:buFont typeface="Arial"/>
                        <a:buNone/>
                      </a:pPr>
                      <a:r>
                        <a:rPr lang="en" sz="2000">
                          <a:solidFill>
                            <a:srgbClr val="1F3A93"/>
                          </a:solidFill>
                          <a:latin typeface="Roboto"/>
                          <a:ea typeface="Roboto"/>
                          <a:cs typeface="Roboto"/>
                          <a:sym typeface="Roboto"/>
                        </a:rPr>
                        <a:t>3. What is the main difference between a metaphor and a simile? </a:t>
                      </a:r>
                      <a:endParaRPr sz="2000">
                        <a:solidFill>
                          <a:srgbClr val="1F3A93"/>
                        </a:solidFill>
                        <a:latin typeface="Roboto"/>
                        <a:ea typeface="Roboto"/>
                        <a:cs typeface="Roboto"/>
                        <a:sym typeface="Roboto"/>
                      </a:endParaRPr>
                    </a:p>
                    <a:p>
                      <a:pPr indent="0" lvl="0" marL="0" rtl="0" algn="l">
                        <a:lnSpc>
                          <a:spcPct val="100000"/>
                        </a:lnSpc>
                        <a:spcBef>
                          <a:spcPts val="1000"/>
                        </a:spcBef>
                        <a:spcAft>
                          <a:spcPts val="0"/>
                        </a:spcAft>
                        <a:buClr>
                          <a:schemeClr val="dk1"/>
                        </a:buClr>
                        <a:buSzPts val="1100"/>
                        <a:buFont typeface="Arial"/>
                        <a:buNone/>
                      </a:pPr>
                      <a:r>
                        <a:rPr lang="en" sz="2000">
                          <a:solidFill>
                            <a:srgbClr val="1F3A93"/>
                          </a:solidFill>
                          <a:latin typeface="Roboto"/>
                          <a:ea typeface="Roboto"/>
                          <a:cs typeface="Roboto"/>
                          <a:sym typeface="Roboto"/>
                        </a:rPr>
                        <a:t>4. What is similar between a metaphor and a simile? </a:t>
                      </a:r>
                      <a:endParaRPr sz="2000">
                        <a:solidFill>
                          <a:srgbClr val="1F3A93"/>
                        </a:solidFill>
                        <a:latin typeface="Roboto"/>
                        <a:ea typeface="Roboto"/>
                        <a:cs typeface="Roboto"/>
                        <a:sym typeface="Roboto"/>
                      </a:endParaRPr>
                    </a:p>
                    <a:p>
                      <a:pPr indent="0" lvl="0" marL="0" rtl="0" algn="l">
                        <a:lnSpc>
                          <a:spcPct val="100000"/>
                        </a:lnSpc>
                        <a:spcBef>
                          <a:spcPts val="1000"/>
                        </a:spcBef>
                        <a:spcAft>
                          <a:spcPts val="1000"/>
                        </a:spcAft>
                        <a:buClr>
                          <a:schemeClr val="dk1"/>
                        </a:buClr>
                        <a:buSzPts val="1100"/>
                        <a:buFont typeface="Arial"/>
                        <a:buNone/>
                      </a:pPr>
                      <a:r>
                        <a:rPr lang="en" sz="2000">
                          <a:solidFill>
                            <a:srgbClr val="1F3A93"/>
                          </a:solidFill>
                          <a:latin typeface="Roboto"/>
                          <a:ea typeface="Roboto"/>
                          <a:cs typeface="Roboto"/>
                          <a:sym typeface="Roboto"/>
                        </a:rPr>
                        <a:t>5. Why do poets use metaphors and similes? </a:t>
                      </a:r>
                      <a:endParaRPr sz="17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434" name="Google Shape;434;p47"/>
          <p:cNvSpPr txBox="1"/>
          <p:nvPr/>
        </p:nvSpPr>
        <p:spPr>
          <a:xfrm>
            <a:off x="5263875" y="4782350"/>
            <a:ext cx="3880200" cy="361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1F3A92"/>
                </a:solidFill>
                <a:latin typeface="Roboto"/>
                <a:ea typeface="Roboto"/>
                <a:cs typeface="Roboto"/>
                <a:sym typeface="Roboto"/>
              </a:rPr>
              <a:t>*Don’t forget to fill in your Daily Learning Log</a:t>
            </a:r>
            <a:endParaRPr>
              <a:solidFill>
                <a:srgbClr val="1F3A92"/>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438" name="Shape 438"/>
        <p:cNvGrpSpPr/>
        <p:nvPr/>
      </p:nvGrpSpPr>
      <p:grpSpPr>
        <a:xfrm>
          <a:off x="0" y="0"/>
          <a:ext cx="0" cy="0"/>
          <a:chOff x="0" y="0"/>
          <a:chExt cx="0" cy="0"/>
        </a:xfrm>
      </p:grpSpPr>
      <p:pic>
        <p:nvPicPr>
          <p:cNvPr id="439" name="Google Shape;439;p48"/>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440" name="Google Shape;440;p48"/>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3</a:t>
            </a:r>
            <a:endParaRPr b="1" sz="4800">
              <a:solidFill>
                <a:schemeClr val="lt1"/>
              </a:solidFill>
              <a:latin typeface="Roboto Condensed"/>
              <a:ea typeface="Roboto Condensed"/>
              <a:cs typeface="Roboto Condensed"/>
              <a:sym typeface="Roboto Condensed"/>
            </a:endParaRPr>
          </a:p>
        </p:txBody>
      </p:sp>
      <p:sp>
        <p:nvSpPr>
          <p:cNvPr id="441" name="Google Shape;441;p48"/>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Personification</a:t>
            </a:r>
            <a:endParaRPr sz="2600">
              <a:solidFill>
                <a:schemeClr val="lt1"/>
              </a:solidFill>
              <a:latin typeface="Raleway Medium"/>
              <a:ea typeface="Raleway Medium"/>
              <a:cs typeface="Raleway Medium"/>
              <a:sym typeface="Raleway Medium"/>
            </a:endParaRPr>
          </a:p>
        </p:txBody>
      </p:sp>
      <p:cxnSp>
        <p:nvCxnSpPr>
          <p:cNvPr id="442" name="Google Shape;442;p48"/>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443" name="Google Shape;443;p48"/>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444" name="Google Shape;444;p48"/>
          <p:cNvPicPr preferRelativeResize="0"/>
          <p:nvPr/>
        </p:nvPicPr>
        <p:blipFill>
          <a:blip r:embed="rId5">
            <a:alphaModFix/>
          </a:blip>
          <a:stretch>
            <a:fillRect/>
          </a:stretch>
        </p:blipFill>
        <p:spPr>
          <a:xfrm>
            <a:off x="5239475" y="828175"/>
            <a:ext cx="3828200" cy="3828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49"/>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450" name="Google Shape;450;p4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51" name="Google Shape;451;p49"/>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452" name="Google Shape;452;p49"/>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453" name="Google Shape;453;p49"/>
          <p:cNvGraphicFramePr/>
          <p:nvPr/>
        </p:nvGraphicFramePr>
        <p:xfrm>
          <a:off x="541338" y="3719275"/>
          <a:ext cx="3000000" cy="3000000"/>
        </p:xfrm>
        <a:graphic>
          <a:graphicData uri="http://schemas.openxmlformats.org/drawingml/2006/table">
            <a:tbl>
              <a:tblPr>
                <a:noFill/>
                <a:tableStyleId>{8D818494-4725-4AC3-A197-84483B21A1AE}</a:tableStyleId>
              </a:tblPr>
              <a:tblGrid>
                <a:gridCol w="8061300"/>
              </a:tblGrid>
              <a:tr h="1312300">
                <a:tc>
                  <a:txBody>
                    <a:bodyPr/>
                    <a:lstStyle/>
                    <a:p>
                      <a:pPr indent="0" lvl="0" marL="0" rtl="0" algn="l">
                        <a:spcBef>
                          <a:spcPts val="0"/>
                        </a:spcBef>
                        <a:spcAft>
                          <a:spcPts val="0"/>
                        </a:spcAft>
                        <a:buClr>
                          <a:schemeClr val="dk1"/>
                        </a:buClr>
                        <a:buSzPts val="1100"/>
                        <a:buFont typeface="Arial"/>
                        <a:buNone/>
                      </a:pPr>
                      <a:r>
                        <a:rPr lang="en" sz="1600">
                          <a:solidFill>
                            <a:srgbClr val="1F3A93"/>
                          </a:solidFill>
                          <a:latin typeface="Roboto"/>
                          <a:ea typeface="Roboto"/>
                          <a:cs typeface="Roboto"/>
                          <a:sym typeface="Roboto"/>
                        </a:rPr>
                        <a:t>Watch the video on Flocabulary to find out about personification and answer the following:</a:t>
                      </a:r>
                      <a:endParaRPr sz="1600">
                        <a:solidFill>
                          <a:srgbClr val="1F3A93"/>
                        </a:solidFill>
                        <a:latin typeface="Roboto"/>
                        <a:ea typeface="Roboto"/>
                        <a:cs typeface="Roboto"/>
                        <a:sym typeface="Roboto"/>
                      </a:endParaRPr>
                    </a:p>
                    <a:p>
                      <a:pPr indent="-330200" lvl="0" marL="457200" rtl="0" algn="l">
                        <a:spcBef>
                          <a:spcPts val="0"/>
                        </a:spcBef>
                        <a:spcAft>
                          <a:spcPts val="0"/>
                        </a:spcAft>
                        <a:buClr>
                          <a:srgbClr val="1F3A93"/>
                        </a:buClr>
                        <a:buSzPts val="1600"/>
                        <a:buFont typeface="Roboto"/>
                        <a:buChar char="●"/>
                      </a:pPr>
                      <a:r>
                        <a:rPr lang="en" sz="1600">
                          <a:solidFill>
                            <a:srgbClr val="1F3A93"/>
                          </a:solidFill>
                          <a:latin typeface="Roboto"/>
                          <a:ea typeface="Roboto"/>
                          <a:cs typeface="Roboto"/>
                          <a:sym typeface="Roboto"/>
                        </a:rPr>
                        <a:t>What is personification?</a:t>
                      </a:r>
                      <a:endParaRPr sz="1600">
                        <a:solidFill>
                          <a:srgbClr val="1F3A93"/>
                        </a:solidFill>
                        <a:latin typeface="Roboto"/>
                        <a:ea typeface="Roboto"/>
                        <a:cs typeface="Roboto"/>
                        <a:sym typeface="Roboto"/>
                      </a:endParaRPr>
                    </a:p>
                    <a:p>
                      <a:pPr indent="-330200" lvl="0" marL="457200" rtl="0" algn="l">
                        <a:spcBef>
                          <a:spcPts val="0"/>
                        </a:spcBef>
                        <a:spcAft>
                          <a:spcPts val="0"/>
                        </a:spcAft>
                        <a:buClr>
                          <a:srgbClr val="1F3A93"/>
                        </a:buClr>
                        <a:buSzPts val="1600"/>
                        <a:buFont typeface="Roboto"/>
                        <a:buChar char="●"/>
                      </a:pPr>
                      <a:r>
                        <a:rPr lang="en" sz="1600">
                          <a:solidFill>
                            <a:srgbClr val="1F3A93"/>
                          </a:solidFill>
                          <a:latin typeface="Roboto"/>
                          <a:ea typeface="Roboto"/>
                          <a:cs typeface="Roboto"/>
                          <a:sym typeface="Roboto"/>
                        </a:rPr>
                        <a:t>Give an example:</a:t>
                      </a:r>
                      <a:endParaRPr sz="20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454" name="Google Shape;454;p49">
            <a:hlinkClick r:id="rId5"/>
          </p:cNvPr>
          <p:cNvPicPr preferRelativeResize="0"/>
          <p:nvPr/>
        </p:nvPicPr>
        <p:blipFill>
          <a:blip r:embed="rId6">
            <a:alphaModFix/>
          </a:blip>
          <a:stretch>
            <a:fillRect/>
          </a:stretch>
        </p:blipFill>
        <p:spPr>
          <a:xfrm>
            <a:off x="2092613" y="1113700"/>
            <a:ext cx="4911225" cy="25205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50"/>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460" name="Google Shape;460;p5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461" name="Google Shape;461;p5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62" name="Google Shape;462;p50"/>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463" name="Google Shape;463;p50"/>
          <p:cNvSpPr txBox="1"/>
          <p:nvPr/>
        </p:nvSpPr>
        <p:spPr>
          <a:xfrm>
            <a:off x="311700" y="1152475"/>
            <a:ext cx="8520600" cy="32607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Flocabulary</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Personification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Glossary: Metaphor, Simile &amp; Personification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Personification practice</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Identify and analyze personification</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Write your own poem!</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pic>
        <p:nvPicPr>
          <p:cNvPr id="464" name="Google Shape;464;p50"/>
          <p:cNvPicPr preferRelativeResize="0"/>
          <p:nvPr/>
        </p:nvPicPr>
        <p:blipFill rotWithShape="1">
          <a:blip r:embed="rId5">
            <a:alphaModFix/>
          </a:blip>
          <a:srcRect b="45887" l="0" r="0" t="0"/>
          <a:stretch/>
        </p:blipFill>
        <p:spPr>
          <a:xfrm>
            <a:off x="1710625" y="4098025"/>
            <a:ext cx="5675200" cy="9328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5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470" name="Google Shape;470;p5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71" name="Google Shape;471;p51"/>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472" name="Google Shape;472;p51"/>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473" name="Google Shape;473;p51"/>
          <p:cNvSpPr txBox="1"/>
          <p:nvPr/>
        </p:nvSpPr>
        <p:spPr>
          <a:xfrm>
            <a:off x="311700" y="1477250"/>
            <a:ext cx="8520600" cy="309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Define, identify, and analyze personification in poems through writing analysis paragraphs. </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Write original poems about their neighborhood using personification.</a:t>
            </a:r>
            <a:endParaRPr sz="2800">
              <a:solidFill>
                <a:srgbClr val="00B2A9"/>
              </a:solidFill>
              <a:latin typeface="Roboto"/>
              <a:ea typeface="Roboto"/>
              <a:cs typeface="Roboto"/>
              <a:sym typeface="Roboto"/>
            </a:endParaRPr>
          </a:p>
          <a:p>
            <a:pPr indent="0" lvl="0" marL="0" rtl="0" algn="l">
              <a:spcBef>
                <a:spcPts val="0"/>
              </a:spcBef>
              <a:spcAft>
                <a:spcPts val="0"/>
              </a:spcAft>
              <a:buNone/>
            </a:pPr>
            <a:r>
              <a:t/>
            </a:r>
            <a:endParaRPr sz="28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1800">
              <a:solidFill>
                <a:srgbClr val="414143"/>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52"/>
          <p:cNvPicPr preferRelativeResize="0"/>
          <p:nvPr/>
        </p:nvPicPr>
        <p:blipFill>
          <a:blip r:embed="rId3">
            <a:alphaModFix/>
          </a:blip>
          <a:stretch>
            <a:fillRect/>
          </a:stretch>
        </p:blipFill>
        <p:spPr>
          <a:xfrm>
            <a:off x="7921275" y="72725"/>
            <a:ext cx="803225" cy="803225"/>
          </a:xfrm>
          <a:prstGeom prst="rect">
            <a:avLst/>
          </a:prstGeom>
          <a:noFill/>
          <a:ln>
            <a:noFill/>
          </a:ln>
        </p:spPr>
      </p:pic>
      <p:sp>
        <p:nvSpPr>
          <p:cNvPr id="479" name="Google Shape;479;p5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Cornell Notes</a:t>
            </a:r>
            <a:endParaRPr b="1">
              <a:solidFill>
                <a:srgbClr val="1F3A93"/>
              </a:solidFill>
              <a:latin typeface="Roboto Condensed"/>
              <a:ea typeface="Roboto Condensed"/>
              <a:cs typeface="Roboto Condensed"/>
              <a:sym typeface="Roboto Condensed"/>
            </a:endParaRPr>
          </a:p>
        </p:txBody>
      </p:sp>
      <p:cxnSp>
        <p:nvCxnSpPr>
          <p:cNvPr id="480" name="Google Shape;480;p5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481" name="Google Shape;481;p52"/>
          <p:cNvSpPr txBox="1"/>
          <p:nvPr/>
        </p:nvSpPr>
        <p:spPr>
          <a:xfrm>
            <a:off x="358450" y="1105250"/>
            <a:ext cx="2598000" cy="54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24242"/>
                </a:solidFill>
                <a:latin typeface="Roboto"/>
                <a:ea typeface="Roboto"/>
                <a:cs typeface="Roboto"/>
                <a:sym typeface="Roboto"/>
              </a:rPr>
              <a:t>Key Words &amp; Questions</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482" name="Google Shape;482;p52"/>
          <p:cNvCxnSpPr/>
          <p:nvPr/>
        </p:nvCxnSpPr>
        <p:spPr>
          <a:xfrm>
            <a:off x="3717225" y="1188350"/>
            <a:ext cx="0" cy="3871200"/>
          </a:xfrm>
          <a:prstGeom prst="straightConnector1">
            <a:avLst/>
          </a:prstGeom>
          <a:noFill/>
          <a:ln cap="flat" cmpd="sng" w="19050">
            <a:solidFill>
              <a:srgbClr val="1F3A92"/>
            </a:solidFill>
            <a:prstDash val="solid"/>
            <a:round/>
            <a:headEnd len="med" w="med" type="none"/>
            <a:tailEnd len="med" w="med" type="none"/>
          </a:ln>
        </p:spPr>
      </p:cxnSp>
      <p:sp>
        <p:nvSpPr>
          <p:cNvPr id="483" name="Google Shape;483;p52"/>
          <p:cNvSpPr txBox="1"/>
          <p:nvPr/>
        </p:nvSpPr>
        <p:spPr>
          <a:xfrm>
            <a:off x="4114800" y="1105250"/>
            <a:ext cx="4717500" cy="54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424242"/>
                </a:solidFill>
                <a:latin typeface="Roboto"/>
                <a:ea typeface="Roboto"/>
                <a:cs typeface="Roboto"/>
                <a:sym typeface="Roboto"/>
              </a:rPr>
              <a:t>Details</a:t>
            </a:r>
            <a:endParaRPr b="1" sz="1800">
              <a:solidFill>
                <a:srgbClr val="424242"/>
              </a:solidFill>
              <a:latin typeface="Roboto"/>
              <a:ea typeface="Roboto"/>
              <a:cs typeface="Roboto"/>
              <a:sym typeface="Roboto"/>
            </a:endParaRPr>
          </a:p>
          <a:p>
            <a:pPr indent="0" lvl="0" marL="0" rtl="0" algn="l">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484" name="Google Shape;484;p52"/>
          <p:cNvCxnSpPr/>
          <p:nvPr/>
        </p:nvCxnSpPr>
        <p:spPr>
          <a:xfrm rot="10800000">
            <a:off x="106650" y="1645550"/>
            <a:ext cx="8930700" cy="0"/>
          </a:xfrm>
          <a:prstGeom prst="straightConnector1">
            <a:avLst/>
          </a:prstGeom>
          <a:noFill/>
          <a:ln cap="flat" cmpd="sng" w="19050">
            <a:solidFill>
              <a:srgbClr val="1F3A92"/>
            </a:solidFill>
            <a:prstDash val="solid"/>
            <a:round/>
            <a:headEnd len="med" w="med" type="none"/>
            <a:tailEnd len="med" w="med" type="none"/>
          </a:ln>
        </p:spPr>
      </p:cxnSp>
      <p:pic>
        <p:nvPicPr>
          <p:cNvPr id="485" name="Google Shape;485;p52"/>
          <p:cNvPicPr preferRelativeResize="0"/>
          <p:nvPr/>
        </p:nvPicPr>
        <p:blipFill rotWithShape="1">
          <a:blip r:embed="rId4">
            <a:alphaModFix/>
          </a:blip>
          <a:srcRect b="0" l="17791" r="-8" t="21923"/>
          <a:stretch/>
        </p:blipFill>
        <p:spPr>
          <a:xfrm>
            <a:off x="8018825" y="148925"/>
            <a:ext cx="1018521" cy="967302"/>
          </a:xfrm>
          <a:prstGeom prst="rect">
            <a:avLst/>
          </a:prstGeom>
          <a:noFill/>
          <a:ln>
            <a:noFill/>
          </a:ln>
        </p:spPr>
      </p:pic>
      <p:sp>
        <p:nvSpPr>
          <p:cNvPr id="486" name="Google Shape;486;p52"/>
          <p:cNvSpPr txBox="1"/>
          <p:nvPr/>
        </p:nvSpPr>
        <p:spPr>
          <a:xfrm>
            <a:off x="205750" y="1828800"/>
            <a:ext cx="33948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What is personification?</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Examples of personification: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p:txBody>
      </p:sp>
      <p:sp>
        <p:nvSpPr>
          <p:cNvPr id="487" name="Google Shape;487;p52"/>
          <p:cNvSpPr txBox="1"/>
          <p:nvPr/>
        </p:nvSpPr>
        <p:spPr>
          <a:xfrm>
            <a:off x="3833900" y="1828800"/>
            <a:ext cx="5203500" cy="3201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Giving </a:t>
            </a:r>
            <a:r>
              <a:rPr lang="en" u="sng">
                <a:solidFill>
                  <a:srgbClr val="1F3A93"/>
                </a:solidFill>
                <a:latin typeface="Roboto"/>
                <a:ea typeface="Roboto"/>
                <a:cs typeface="Roboto"/>
                <a:sym typeface="Roboto"/>
              </a:rPr>
              <a:t>human</a:t>
            </a:r>
            <a:r>
              <a:rPr lang="en">
                <a:solidFill>
                  <a:srgbClr val="1F3A93"/>
                </a:solidFill>
                <a:latin typeface="Roboto"/>
                <a:ea typeface="Roboto"/>
                <a:cs typeface="Roboto"/>
                <a:sym typeface="Roboto"/>
              </a:rPr>
              <a:t> qualities to  </a:t>
            </a:r>
            <a:r>
              <a:rPr lang="en" u="sng">
                <a:solidFill>
                  <a:srgbClr val="1F3A93"/>
                </a:solidFill>
                <a:latin typeface="Roboto"/>
                <a:ea typeface="Roboto"/>
                <a:cs typeface="Roboto"/>
                <a:sym typeface="Roboto"/>
              </a:rPr>
              <a:t>non-human</a:t>
            </a:r>
            <a:r>
              <a:rPr lang="en">
                <a:solidFill>
                  <a:srgbClr val="1F3A93"/>
                </a:solidFill>
                <a:latin typeface="Roboto"/>
                <a:ea typeface="Roboto"/>
                <a:cs typeface="Roboto"/>
                <a:sym typeface="Roboto"/>
              </a:rPr>
              <a:t> things. </a:t>
            </a:r>
            <a:endParaRPr>
              <a:solidFill>
                <a:srgbClr val="1F3A93"/>
              </a:solidFill>
              <a:latin typeface="Roboto"/>
              <a:ea typeface="Roboto"/>
              <a:cs typeface="Roboto"/>
              <a:sym typeface="Roboto"/>
            </a:endParaRPr>
          </a:p>
          <a:p>
            <a:pPr indent="-317500" lvl="1" marL="9144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What are some examples of non-human things? </a:t>
            </a:r>
            <a:endParaRPr>
              <a:solidFill>
                <a:srgbClr val="1F3A93"/>
              </a:solidFill>
              <a:latin typeface="Roboto"/>
              <a:ea typeface="Roboto"/>
              <a:cs typeface="Roboto"/>
              <a:sym typeface="Roboto"/>
            </a:endParaRPr>
          </a:p>
          <a:p>
            <a:pPr indent="-317500" lvl="1" marL="9144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What are some examples of human qualities?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b="1">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 </a:t>
            </a:r>
            <a:endParaRPr>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My alarm clock screams.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457200" rtl="0" algn="l">
              <a:spcBef>
                <a:spcPts val="0"/>
              </a:spcBef>
              <a:spcAft>
                <a:spcPts val="0"/>
              </a:spcAft>
              <a:buNone/>
            </a:pPr>
            <a:r>
              <a:rPr i="1" lang="en">
                <a:solidFill>
                  <a:srgbClr val="1F3A93"/>
                </a:solidFill>
                <a:latin typeface="Roboto"/>
                <a:ea typeface="Roboto"/>
                <a:cs typeface="Roboto"/>
                <a:sym typeface="Roboto"/>
              </a:rPr>
              <a:t>This is an example of personification because </a:t>
            </a:r>
            <a:endParaRPr>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           _____________________________________</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The pencil cries when the eraser is thrown  across the room.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457200" rtl="0" algn="l">
              <a:spcBef>
                <a:spcPts val="0"/>
              </a:spcBef>
              <a:spcAft>
                <a:spcPts val="0"/>
              </a:spcAft>
              <a:buNone/>
            </a:pPr>
            <a:r>
              <a:rPr i="1" lang="en">
                <a:solidFill>
                  <a:srgbClr val="1F3A93"/>
                </a:solidFill>
                <a:latin typeface="Roboto"/>
                <a:ea typeface="Roboto"/>
                <a:cs typeface="Roboto"/>
                <a:sym typeface="Roboto"/>
              </a:rPr>
              <a:t>This is an example of personification because </a:t>
            </a:r>
            <a:endParaRPr i="1">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           _____________________________________</a:t>
            </a:r>
            <a:endParaRPr i="1">
              <a:solidFill>
                <a:srgbClr val="1F3A93"/>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7"/>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88" name="Google Shape;88;p1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89" name="Google Shape;89;p1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0" name="Google Shape;90;p17"/>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91" name="Google Shape;91;p17"/>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poetry definition</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Poetry unit and focus poet</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Group Literature circles &amp; poem analysis</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Group presentations</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pic>
        <p:nvPicPr>
          <p:cNvPr id="92" name="Google Shape;92;p17"/>
          <p:cNvPicPr preferRelativeResize="0"/>
          <p:nvPr/>
        </p:nvPicPr>
        <p:blipFill rotWithShape="1">
          <a:blip r:embed="rId5">
            <a:alphaModFix/>
          </a:blip>
          <a:srcRect b="45887" l="0" r="0" t="0"/>
          <a:stretch/>
        </p:blipFill>
        <p:spPr>
          <a:xfrm>
            <a:off x="1710625" y="4098025"/>
            <a:ext cx="5675200" cy="9328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53"/>
          <p:cNvPicPr preferRelativeResize="0"/>
          <p:nvPr/>
        </p:nvPicPr>
        <p:blipFill>
          <a:blip r:embed="rId3">
            <a:alphaModFix/>
          </a:blip>
          <a:stretch>
            <a:fillRect/>
          </a:stretch>
        </p:blipFill>
        <p:spPr>
          <a:xfrm>
            <a:off x="7921275" y="72725"/>
            <a:ext cx="803225" cy="803225"/>
          </a:xfrm>
          <a:prstGeom prst="rect">
            <a:avLst/>
          </a:prstGeom>
          <a:noFill/>
          <a:ln>
            <a:noFill/>
          </a:ln>
        </p:spPr>
      </p:pic>
      <p:sp>
        <p:nvSpPr>
          <p:cNvPr id="493" name="Google Shape;493;p5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Cornell Notes</a:t>
            </a:r>
            <a:endParaRPr b="1">
              <a:solidFill>
                <a:srgbClr val="1F3A93"/>
              </a:solidFill>
              <a:latin typeface="Roboto Condensed"/>
              <a:ea typeface="Roboto Condensed"/>
              <a:cs typeface="Roboto Condensed"/>
              <a:sym typeface="Roboto Condensed"/>
            </a:endParaRPr>
          </a:p>
        </p:txBody>
      </p:sp>
      <p:cxnSp>
        <p:nvCxnSpPr>
          <p:cNvPr id="494" name="Google Shape;494;p5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495" name="Google Shape;495;p53"/>
          <p:cNvSpPr txBox="1"/>
          <p:nvPr/>
        </p:nvSpPr>
        <p:spPr>
          <a:xfrm>
            <a:off x="358450" y="1105250"/>
            <a:ext cx="2598000" cy="54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24242"/>
                </a:solidFill>
                <a:latin typeface="Roboto"/>
                <a:ea typeface="Roboto"/>
                <a:cs typeface="Roboto"/>
                <a:sym typeface="Roboto"/>
              </a:rPr>
              <a:t>Key Words &amp; Questions</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496" name="Google Shape;496;p53"/>
          <p:cNvCxnSpPr/>
          <p:nvPr/>
        </p:nvCxnSpPr>
        <p:spPr>
          <a:xfrm>
            <a:off x="3717225" y="1188350"/>
            <a:ext cx="0" cy="3871200"/>
          </a:xfrm>
          <a:prstGeom prst="straightConnector1">
            <a:avLst/>
          </a:prstGeom>
          <a:noFill/>
          <a:ln cap="flat" cmpd="sng" w="19050">
            <a:solidFill>
              <a:srgbClr val="1F3A92"/>
            </a:solidFill>
            <a:prstDash val="solid"/>
            <a:round/>
            <a:headEnd len="med" w="med" type="none"/>
            <a:tailEnd len="med" w="med" type="none"/>
          </a:ln>
        </p:spPr>
      </p:cxnSp>
      <p:sp>
        <p:nvSpPr>
          <p:cNvPr id="497" name="Google Shape;497;p53"/>
          <p:cNvSpPr txBox="1"/>
          <p:nvPr/>
        </p:nvSpPr>
        <p:spPr>
          <a:xfrm>
            <a:off x="4114800" y="1105250"/>
            <a:ext cx="4717500" cy="54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424242"/>
                </a:solidFill>
                <a:latin typeface="Roboto"/>
                <a:ea typeface="Roboto"/>
                <a:cs typeface="Roboto"/>
                <a:sym typeface="Roboto"/>
              </a:rPr>
              <a:t>Details</a:t>
            </a:r>
            <a:endParaRPr b="1" sz="1800">
              <a:solidFill>
                <a:srgbClr val="424242"/>
              </a:solidFill>
              <a:latin typeface="Roboto"/>
              <a:ea typeface="Roboto"/>
              <a:cs typeface="Roboto"/>
              <a:sym typeface="Roboto"/>
            </a:endParaRPr>
          </a:p>
          <a:p>
            <a:pPr indent="0" lvl="0" marL="0" rtl="0" algn="l">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498" name="Google Shape;498;p53"/>
          <p:cNvCxnSpPr/>
          <p:nvPr/>
        </p:nvCxnSpPr>
        <p:spPr>
          <a:xfrm rot="10800000">
            <a:off x="106650" y="1645550"/>
            <a:ext cx="8930700" cy="0"/>
          </a:xfrm>
          <a:prstGeom prst="straightConnector1">
            <a:avLst/>
          </a:prstGeom>
          <a:noFill/>
          <a:ln cap="flat" cmpd="sng" w="19050">
            <a:solidFill>
              <a:srgbClr val="1F3A92"/>
            </a:solidFill>
            <a:prstDash val="solid"/>
            <a:round/>
            <a:headEnd len="med" w="med" type="none"/>
            <a:tailEnd len="med" w="med" type="none"/>
          </a:ln>
        </p:spPr>
      </p:cxnSp>
      <p:pic>
        <p:nvPicPr>
          <p:cNvPr id="499" name="Google Shape;499;p53"/>
          <p:cNvPicPr preferRelativeResize="0"/>
          <p:nvPr/>
        </p:nvPicPr>
        <p:blipFill rotWithShape="1">
          <a:blip r:embed="rId4">
            <a:alphaModFix/>
          </a:blip>
          <a:srcRect b="0" l="17791" r="-8" t="21923"/>
          <a:stretch/>
        </p:blipFill>
        <p:spPr>
          <a:xfrm>
            <a:off x="8018825" y="148925"/>
            <a:ext cx="1018521" cy="967302"/>
          </a:xfrm>
          <a:prstGeom prst="rect">
            <a:avLst/>
          </a:prstGeom>
          <a:noFill/>
          <a:ln>
            <a:noFill/>
          </a:ln>
        </p:spPr>
      </p:pic>
      <p:sp>
        <p:nvSpPr>
          <p:cNvPr id="500" name="Google Shape;500;p53"/>
          <p:cNvSpPr txBox="1"/>
          <p:nvPr/>
        </p:nvSpPr>
        <p:spPr>
          <a:xfrm>
            <a:off x="205750" y="1828800"/>
            <a:ext cx="33948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Your turn! Create some </a:t>
            </a:r>
            <a:br>
              <a:rPr lang="en">
                <a:solidFill>
                  <a:srgbClr val="1F3A93"/>
                </a:solidFill>
                <a:latin typeface="Roboto"/>
                <a:ea typeface="Roboto"/>
                <a:cs typeface="Roboto"/>
                <a:sym typeface="Roboto"/>
              </a:rPr>
            </a:br>
            <a:r>
              <a:rPr lang="en">
                <a:solidFill>
                  <a:srgbClr val="1F3A93"/>
                </a:solidFill>
                <a:latin typeface="Roboto"/>
                <a:ea typeface="Roboto"/>
                <a:cs typeface="Roboto"/>
                <a:sym typeface="Roboto"/>
              </a:rPr>
              <a:t>examples of personification with these starters….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Why do you think poets may decide to use personification in their poems?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p:txBody>
      </p:sp>
      <p:sp>
        <p:nvSpPr>
          <p:cNvPr id="501" name="Google Shape;501;p53"/>
          <p:cNvSpPr txBox="1"/>
          <p:nvPr/>
        </p:nvSpPr>
        <p:spPr>
          <a:xfrm>
            <a:off x="3833900" y="1828800"/>
            <a:ext cx="52035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lang="en">
                <a:solidFill>
                  <a:srgbClr val="1F3A93"/>
                </a:solidFill>
                <a:latin typeface="Roboto"/>
                <a:ea typeface="Roboto"/>
                <a:cs typeface="Roboto"/>
                <a:sym typeface="Roboto"/>
              </a:rPr>
              <a:t>The sunshine ______________________________.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Font typeface="Arial"/>
              <a:buNone/>
            </a:pPr>
            <a:r>
              <a:rPr lang="en">
                <a:solidFill>
                  <a:srgbClr val="1F3A93"/>
                </a:solidFill>
                <a:latin typeface="Roboto"/>
                <a:ea typeface="Roboto"/>
                <a:cs typeface="Roboto"/>
                <a:sym typeface="Roboto"/>
              </a:rPr>
              <a:t>The rusty door hinge _______________________.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Font typeface="Arial"/>
              <a:buNone/>
            </a:pPr>
            <a:r>
              <a:rPr lang="en">
                <a:solidFill>
                  <a:srgbClr val="1F3A93"/>
                </a:solidFill>
                <a:latin typeface="Roboto"/>
                <a:ea typeface="Roboto"/>
                <a:cs typeface="Roboto"/>
                <a:sym typeface="Roboto"/>
              </a:rPr>
              <a:t>The culinary lunch _________________________.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Font typeface="Arial"/>
              <a:buNone/>
            </a:pPr>
            <a:r>
              <a:rPr lang="en">
                <a:solidFill>
                  <a:srgbClr val="1F3A93"/>
                </a:solidFill>
                <a:latin typeface="Roboto"/>
                <a:ea typeface="Roboto"/>
                <a:cs typeface="Roboto"/>
                <a:sym typeface="Roboto"/>
              </a:rPr>
              <a:t>The car ___________________________________.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Font typeface="Arial"/>
              <a:buNone/>
            </a:pPr>
            <a:r>
              <a:rPr lang="en">
                <a:solidFill>
                  <a:srgbClr val="1F3A93"/>
                </a:solidFill>
                <a:latin typeface="Roboto"/>
                <a:ea typeface="Roboto"/>
                <a:cs typeface="Roboto"/>
                <a:sym typeface="Roboto"/>
              </a:rPr>
              <a:t>My clothes ________________________________. </a:t>
            </a:r>
            <a:endParaRPr>
              <a:solidFill>
                <a:srgbClr val="1F3A93"/>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54"/>
          <p:cNvSpPr txBox="1"/>
          <p:nvPr>
            <p:ph type="title"/>
          </p:nvPr>
        </p:nvSpPr>
        <p:spPr>
          <a:xfrm>
            <a:off x="311700" y="321200"/>
            <a:ext cx="7244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Glossary: Let’s add to it</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507" name="Google Shape;507;p5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508" name="Google Shape;508;p54"/>
          <p:cNvGraphicFramePr/>
          <p:nvPr/>
        </p:nvGraphicFramePr>
        <p:xfrm>
          <a:off x="433435" y="1134875"/>
          <a:ext cx="3000000" cy="3000000"/>
        </p:xfrm>
        <a:graphic>
          <a:graphicData uri="http://schemas.openxmlformats.org/drawingml/2006/table">
            <a:tbl>
              <a:tblPr bandRow="1" firstRow="1">
                <a:noFill/>
                <a:tableStyleId>{6F8621C6-4E6B-408B-878C-F165F1059383}</a:tableStyleId>
              </a:tblPr>
              <a:tblGrid>
                <a:gridCol w="8229600"/>
              </a:tblGrid>
              <a:tr h="1226800">
                <a:tc>
                  <a:txBody>
                    <a:bodyPr/>
                    <a:lstStyle/>
                    <a:p>
                      <a:pPr indent="0" lvl="0" marL="0" marR="0" rtl="0" algn="l">
                        <a:spcBef>
                          <a:spcPts val="0"/>
                        </a:spcBef>
                        <a:spcAft>
                          <a:spcPts val="0"/>
                        </a:spcAft>
                        <a:buNone/>
                      </a:pPr>
                      <a:r>
                        <a:rPr b="1" lang="en" sz="1300" u="none" cap="none" strike="noStrike">
                          <a:solidFill>
                            <a:srgbClr val="00B2A9"/>
                          </a:solidFill>
                          <a:latin typeface="Roboto"/>
                          <a:ea typeface="Roboto"/>
                          <a:cs typeface="Roboto"/>
                          <a:sym typeface="Roboto"/>
                        </a:rPr>
                        <a:t>Metaphor</a:t>
                      </a:r>
                      <a:endParaRPr sz="900">
                        <a:solidFill>
                          <a:srgbClr val="00B2A9"/>
                        </a:solidFill>
                        <a:latin typeface="Roboto"/>
                        <a:ea typeface="Roboto"/>
                        <a:cs typeface="Roboto"/>
                        <a:sym typeface="Roboto"/>
                      </a:endParaRPr>
                    </a:p>
                    <a:p>
                      <a:pPr indent="0" lvl="0" marL="0" marR="0" rtl="0" algn="l">
                        <a:spcBef>
                          <a:spcPts val="0"/>
                        </a:spcBef>
                        <a:spcAft>
                          <a:spcPts val="0"/>
                        </a:spcAft>
                        <a:buNone/>
                      </a:pPr>
                      <a:r>
                        <a:t/>
                      </a:r>
                      <a:endParaRPr sz="1300">
                        <a:latin typeface="Roboto"/>
                        <a:ea typeface="Roboto"/>
                        <a:cs typeface="Roboto"/>
                        <a:sym typeface="Roboto"/>
                      </a:endParaRPr>
                    </a:p>
                    <a:p>
                      <a:pPr indent="0" lvl="0" marL="0" marR="0" rtl="0" algn="l">
                        <a:spcBef>
                          <a:spcPts val="0"/>
                        </a:spcBef>
                        <a:spcAft>
                          <a:spcPts val="0"/>
                        </a:spcAft>
                        <a:buNone/>
                      </a:pPr>
                      <a:r>
                        <a:rPr lang="en" sz="1300">
                          <a:latin typeface="Roboto"/>
                          <a:ea typeface="Roboto"/>
                          <a:cs typeface="Roboto"/>
                          <a:sym typeface="Roboto"/>
                        </a:rPr>
                        <a:t>Definition: _____________________________________________________________</a:t>
                      </a:r>
                      <a:endParaRPr sz="900">
                        <a:latin typeface="Roboto"/>
                        <a:ea typeface="Roboto"/>
                        <a:cs typeface="Roboto"/>
                        <a:sym typeface="Roboto"/>
                      </a:endParaRPr>
                    </a:p>
                    <a:p>
                      <a:pPr indent="0" lvl="0" marL="0" marR="0" rtl="0" algn="l">
                        <a:spcBef>
                          <a:spcPts val="0"/>
                        </a:spcBef>
                        <a:spcAft>
                          <a:spcPts val="0"/>
                        </a:spcAft>
                        <a:buNone/>
                      </a:pPr>
                      <a:r>
                        <a:t/>
                      </a:r>
                      <a:endParaRPr sz="1300">
                        <a:latin typeface="Roboto"/>
                        <a:ea typeface="Roboto"/>
                        <a:cs typeface="Roboto"/>
                        <a:sym typeface="Roboto"/>
                      </a:endParaRPr>
                    </a:p>
                    <a:p>
                      <a:pPr indent="0" lvl="0" marL="0" marR="0" rtl="0" algn="l">
                        <a:spcBef>
                          <a:spcPts val="0"/>
                        </a:spcBef>
                        <a:spcAft>
                          <a:spcPts val="0"/>
                        </a:spcAft>
                        <a:buNone/>
                      </a:pPr>
                      <a:r>
                        <a:rPr lang="en" sz="1300">
                          <a:latin typeface="Roboto"/>
                          <a:ea typeface="Roboto"/>
                          <a:cs typeface="Roboto"/>
                          <a:sym typeface="Roboto"/>
                        </a:rPr>
                        <a:t>Example(s):</a:t>
                      </a:r>
                      <a:endParaRPr sz="1800">
                        <a:latin typeface="Roboto"/>
                        <a:ea typeface="Roboto"/>
                        <a:cs typeface="Roboto"/>
                        <a:sym typeface="Roboto"/>
                      </a:endParaRPr>
                    </a:p>
                  </a:txBody>
                  <a:tcPr marT="45725" marB="45725" marR="91450" marL="91450"/>
                </a:tc>
              </a:tr>
            </a:tbl>
          </a:graphicData>
        </a:graphic>
      </p:graphicFrame>
      <p:graphicFrame>
        <p:nvGraphicFramePr>
          <p:cNvPr id="509" name="Google Shape;509;p54"/>
          <p:cNvGraphicFramePr/>
          <p:nvPr/>
        </p:nvGraphicFramePr>
        <p:xfrm>
          <a:off x="460021" y="2545269"/>
          <a:ext cx="3000000" cy="3000000"/>
        </p:xfrm>
        <a:graphic>
          <a:graphicData uri="http://schemas.openxmlformats.org/drawingml/2006/table">
            <a:tbl>
              <a:tblPr bandRow="1" firstRow="1">
                <a:noFill/>
                <a:tableStyleId>{6F8621C6-4E6B-408B-878C-F165F1059383}</a:tableStyleId>
              </a:tblPr>
              <a:tblGrid>
                <a:gridCol w="8229600"/>
              </a:tblGrid>
              <a:tr h="370850">
                <a:tc>
                  <a:txBody>
                    <a:bodyPr/>
                    <a:lstStyle/>
                    <a:p>
                      <a:pPr indent="0" lvl="0" marL="0" marR="0" rtl="0" algn="l">
                        <a:spcBef>
                          <a:spcPts val="0"/>
                        </a:spcBef>
                        <a:spcAft>
                          <a:spcPts val="0"/>
                        </a:spcAft>
                        <a:buNone/>
                      </a:pPr>
                      <a:r>
                        <a:rPr b="1" lang="en" sz="1300">
                          <a:solidFill>
                            <a:srgbClr val="00B2A9"/>
                          </a:solidFill>
                          <a:latin typeface="Roboto"/>
                          <a:ea typeface="Roboto"/>
                          <a:cs typeface="Roboto"/>
                          <a:sym typeface="Roboto"/>
                        </a:rPr>
                        <a:t>Simile</a:t>
                      </a:r>
                      <a:endParaRPr sz="900">
                        <a:solidFill>
                          <a:srgbClr val="00B2A9"/>
                        </a:solidFill>
                        <a:latin typeface="Roboto"/>
                        <a:ea typeface="Roboto"/>
                        <a:cs typeface="Roboto"/>
                        <a:sym typeface="Roboto"/>
                      </a:endParaRPr>
                    </a:p>
                    <a:p>
                      <a:pPr indent="0" lvl="0" marL="0" marR="0" rtl="0" algn="l">
                        <a:spcBef>
                          <a:spcPts val="0"/>
                        </a:spcBef>
                        <a:spcAft>
                          <a:spcPts val="0"/>
                        </a:spcAft>
                        <a:buNone/>
                      </a:pPr>
                      <a:r>
                        <a:t/>
                      </a:r>
                      <a:endParaRPr sz="1300">
                        <a:latin typeface="Roboto"/>
                        <a:ea typeface="Roboto"/>
                        <a:cs typeface="Roboto"/>
                        <a:sym typeface="Roboto"/>
                      </a:endParaRPr>
                    </a:p>
                    <a:p>
                      <a:pPr indent="0" lvl="0" marL="0" marR="0" rtl="0" algn="l">
                        <a:spcBef>
                          <a:spcPts val="0"/>
                        </a:spcBef>
                        <a:spcAft>
                          <a:spcPts val="0"/>
                        </a:spcAft>
                        <a:buNone/>
                      </a:pPr>
                      <a:r>
                        <a:rPr lang="en" sz="1300">
                          <a:latin typeface="Roboto"/>
                          <a:ea typeface="Roboto"/>
                          <a:cs typeface="Roboto"/>
                          <a:sym typeface="Roboto"/>
                        </a:rPr>
                        <a:t>Definition: _____________________________________________________________</a:t>
                      </a:r>
                      <a:endParaRPr sz="900">
                        <a:latin typeface="Roboto"/>
                        <a:ea typeface="Roboto"/>
                        <a:cs typeface="Roboto"/>
                        <a:sym typeface="Roboto"/>
                      </a:endParaRPr>
                    </a:p>
                    <a:p>
                      <a:pPr indent="0" lvl="0" marL="0" marR="0" rtl="0" algn="l">
                        <a:spcBef>
                          <a:spcPts val="0"/>
                        </a:spcBef>
                        <a:spcAft>
                          <a:spcPts val="0"/>
                        </a:spcAft>
                        <a:buNone/>
                      </a:pPr>
                      <a:r>
                        <a:t/>
                      </a:r>
                      <a:endParaRPr sz="1300">
                        <a:latin typeface="Roboto"/>
                        <a:ea typeface="Roboto"/>
                        <a:cs typeface="Roboto"/>
                        <a:sym typeface="Roboto"/>
                      </a:endParaRPr>
                    </a:p>
                    <a:p>
                      <a:pPr indent="0" lvl="0" marL="0" marR="0" rtl="0" algn="l">
                        <a:spcBef>
                          <a:spcPts val="0"/>
                        </a:spcBef>
                        <a:spcAft>
                          <a:spcPts val="0"/>
                        </a:spcAft>
                        <a:buNone/>
                      </a:pPr>
                      <a:r>
                        <a:rPr lang="en" sz="1300">
                          <a:latin typeface="Roboto"/>
                          <a:ea typeface="Roboto"/>
                          <a:cs typeface="Roboto"/>
                          <a:sym typeface="Roboto"/>
                        </a:rPr>
                        <a:t>Example(s):</a:t>
                      </a:r>
                      <a:endParaRPr sz="1300">
                        <a:latin typeface="Roboto"/>
                        <a:ea typeface="Roboto"/>
                        <a:cs typeface="Roboto"/>
                        <a:sym typeface="Roboto"/>
                      </a:endParaRPr>
                    </a:p>
                  </a:txBody>
                  <a:tcPr marT="45725" marB="45725" marR="91450" marL="91450"/>
                </a:tc>
              </a:tr>
            </a:tbl>
          </a:graphicData>
        </a:graphic>
      </p:graphicFrame>
      <p:graphicFrame>
        <p:nvGraphicFramePr>
          <p:cNvPr id="510" name="Google Shape;510;p54"/>
          <p:cNvGraphicFramePr/>
          <p:nvPr/>
        </p:nvGraphicFramePr>
        <p:xfrm>
          <a:off x="460035" y="3836875"/>
          <a:ext cx="3000000" cy="3000000"/>
        </p:xfrm>
        <a:graphic>
          <a:graphicData uri="http://schemas.openxmlformats.org/drawingml/2006/table">
            <a:tbl>
              <a:tblPr bandRow="1" firstRow="1">
                <a:noFill/>
                <a:tableStyleId>{6F8621C6-4E6B-408B-878C-F165F1059383}</a:tableStyleId>
              </a:tblPr>
              <a:tblGrid>
                <a:gridCol w="8229600"/>
              </a:tblGrid>
              <a:tr h="1218050">
                <a:tc>
                  <a:txBody>
                    <a:bodyPr/>
                    <a:lstStyle/>
                    <a:p>
                      <a:pPr indent="0" lvl="0" marL="0" marR="0" rtl="0" algn="l">
                        <a:spcBef>
                          <a:spcPts val="0"/>
                        </a:spcBef>
                        <a:spcAft>
                          <a:spcPts val="0"/>
                        </a:spcAft>
                        <a:buNone/>
                      </a:pPr>
                      <a:r>
                        <a:rPr b="1" lang="en">
                          <a:solidFill>
                            <a:srgbClr val="00B2A9"/>
                          </a:solidFill>
                          <a:latin typeface="Roboto"/>
                          <a:ea typeface="Roboto"/>
                          <a:cs typeface="Roboto"/>
                          <a:sym typeface="Roboto"/>
                        </a:rPr>
                        <a:t>Personification</a:t>
                      </a:r>
                      <a:endParaRPr sz="1000">
                        <a:solidFill>
                          <a:srgbClr val="00B2A9"/>
                        </a:solidFill>
                        <a:latin typeface="Roboto"/>
                        <a:ea typeface="Roboto"/>
                        <a:cs typeface="Roboto"/>
                        <a:sym typeface="Roboto"/>
                      </a:endParaRPr>
                    </a:p>
                    <a:p>
                      <a:pPr indent="0" lvl="0" marL="0" marR="0" rtl="0" algn="l">
                        <a:spcBef>
                          <a:spcPts val="0"/>
                        </a:spcBef>
                        <a:spcAft>
                          <a:spcPts val="0"/>
                        </a:spcAft>
                        <a:buNone/>
                      </a:pPr>
                      <a:r>
                        <a:t/>
                      </a:r>
                      <a:endParaRPr>
                        <a:latin typeface="Roboto"/>
                        <a:ea typeface="Roboto"/>
                        <a:cs typeface="Roboto"/>
                        <a:sym typeface="Roboto"/>
                      </a:endParaRPr>
                    </a:p>
                    <a:p>
                      <a:pPr indent="0" lvl="0" marL="0" marR="0" rtl="0" algn="l">
                        <a:spcBef>
                          <a:spcPts val="0"/>
                        </a:spcBef>
                        <a:spcAft>
                          <a:spcPts val="0"/>
                        </a:spcAft>
                        <a:buNone/>
                      </a:pPr>
                      <a:r>
                        <a:rPr lang="en">
                          <a:latin typeface="Roboto"/>
                          <a:ea typeface="Roboto"/>
                          <a:cs typeface="Roboto"/>
                          <a:sym typeface="Roboto"/>
                        </a:rPr>
                        <a:t>Definition: _____________________________________________________________</a:t>
                      </a:r>
                      <a:endParaRPr sz="1000">
                        <a:latin typeface="Roboto"/>
                        <a:ea typeface="Roboto"/>
                        <a:cs typeface="Roboto"/>
                        <a:sym typeface="Roboto"/>
                      </a:endParaRPr>
                    </a:p>
                    <a:p>
                      <a:pPr indent="0" lvl="0" marL="0" marR="0" rtl="0" algn="l">
                        <a:spcBef>
                          <a:spcPts val="0"/>
                        </a:spcBef>
                        <a:spcAft>
                          <a:spcPts val="0"/>
                        </a:spcAft>
                        <a:buNone/>
                      </a:pPr>
                      <a:r>
                        <a:t/>
                      </a:r>
                      <a:endParaRPr>
                        <a:latin typeface="Roboto"/>
                        <a:ea typeface="Roboto"/>
                        <a:cs typeface="Roboto"/>
                        <a:sym typeface="Roboto"/>
                      </a:endParaRPr>
                    </a:p>
                    <a:p>
                      <a:pPr indent="0" lvl="0" marL="0" marR="0" rtl="0" algn="l">
                        <a:spcBef>
                          <a:spcPts val="0"/>
                        </a:spcBef>
                        <a:spcAft>
                          <a:spcPts val="0"/>
                        </a:spcAft>
                        <a:buNone/>
                      </a:pPr>
                      <a:r>
                        <a:rPr lang="en">
                          <a:latin typeface="Roboto"/>
                          <a:ea typeface="Roboto"/>
                          <a:cs typeface="Roboto"/>
                          <a:sym typeface="Roboto"/>
                        </a:rPr>
                        <a:t>Example(s):</a:t>
                      </a:r>
                      <a:endParaRPr>
                        <a:latin typeface="Roboto"/>
                        <a:ea typeface="Roboto"/>
                        <a:cs typeface="Roboto"/>
                        <a:sym typeface="Roboto"/>
                      </a:endParaRPr>
                    </a:p>
                  </a:txBody>
                  <a:tcPr marT="45725" marB="45725" marR="91450" marL="91450"/>
                </a:tc>
              </a:tr>
            </a:tbl>
          </a:graphicData>
        </a:graphic>
      </p:graphicFrame>
      <p:pic>
        <p:nvPicPr>
          <p:cNvPr id="511" name="Google Shape;511;p54"/>
          <p:cNvPicPr preferRelativeResize="0"/>
          <p:nvPr/>
        </p:nvPicPr>
        <p:blipFill>
          <a:blip r:embed="rId3">
            <a:alphaModFix/>
          </a:blip>
          <a:stretch>
            <a:fillRect/>
          </a:stretch>
        </p:blipFill>
        <p:spPr>
          <a:xfrm>
            <a:off x="7921275" y="72725"/>
            <a:ext cx="803225" cy="803225"/>
          </a:xfrm>
          <a:prstGeom prst="rect">
            <a:avLst/>
          </a:prstGeom>
          <a:noFill/>
          <a:ln>
            <a:noFill/>
          </a:ln>
        </p:spPr>
      </p:pic>
      <p:pic>
        <p:nvPicPr>
          <p:cNvPr id="512" name="Google Shape;512;p54"/>
          <p:cNvPicPr preferRelativeResize="0"/>
          <p:nvPr/>
        </p:nvPicPr>
        <p:blipFill rotWithShape="1">
          <a:blip r:embed="rId4">
            <a:alphaModFix/>
          </a:blip>
          <a:srcRect b="0" l="17791" r="-8" t="21923"/>
          <a:stretch/>
        </p:blipFill>
        <p:spPr>
          <a:xfrm>
            <a:off x="8018825" y="148925"/>
            <a:ext cx="1018521" cy="96730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55"/>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518" name="Google Shape;518;p5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Personification: Class practice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519" name="Google Shape;519;p5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20" name="Google Shape;520;p55"/>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521" name="Google Shape;521;p55"/>
          <p:cNvSpPr/>
          <p:nvPr/>
        </p:nvSpPr>
        <p:spPr>
          <a:xfrm>
            <a:off x="6417000" y="1932275"/>
            <a:ext cx="2508300" cy="3057000"/>
          </a:xfrm>
          <a:prstGeom prst="rect">
            <a:avLst/>
          </a:prstGeom>
          <a:noFill/>
          <a:ln cap="flat" cmpd="sng" w="28575">
            <a:solidFill>
              <a:srgbClr val="1F3A9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900">
                <a:solidFill>
                  <a:srgbClr val="00B2A9"/>
                </a:solidFill>
                <a:latin typeface="Roboto"/>
                <a:ea typeface="Roboto"/>
                <a:cs typeface="Roboto"/>
                <a:sym typeface="Roboto"/>
              </a:rPr>
              <a:t>Word Box</a:t>
            </a:r>
            <a:endParaRPr sz="1900">
              <a:solidFill>
                <a:srgbClr val="00B2A9"/>
              </a:solidFill>
              <a:latin typeface="Roboto"/>
              <a:ea typeface="Roboto"/>
              <a:cs typeface="Roboto"/>
              <a:sym typeface="Roboto"/>
            </a:endParaRPr>
          </a:p>
          <a:p>
            <a:pPr indent="0" lvl="0" marL="0" marR="0" rtl="0" algn="ctr">
              <a:spcBef>
                <a:spcPts val="0"/>
              </a:spcBef>
              <a:spcAft>
                <a:spcPts val="0"/>
              </a:spcAft>
              <a:buNone/>
            </a:pPr>
            <a:r>
              <a:t/>
            </a:r>
            <a:endParaRPr sz="1700">
              <a:solidFill>
                <a:srgbClr val="000000"/>
              </a:solidFill>
              <a:latin typeface="Roboto"/>
              <a:ea typeface="Roboto"/>
              <a:cs typeface="Roboto"/>
              <a:sym typeface="Roboto"/>
            </a:endParaRPr>
          </a:p>
          <a:p>
            <a:pPr indent="0" lvl="0" marL="0" marR="0" rtl="0" algn="ctr">
              <a:spcBef>
                <a:spcPts val="0"/>
              </a:spcBef>
              <a:spcAft>
                <a:spcPts val="0"/>
              </a:spcAft>
              <a:buNone/>
            </a:pPr>
            <a:r>
              <a:rPr lang="en" sz="1700">
                <a:solidFill>
                  <a:srgbClr val="1F3A93"/>
                </a:solidFill>
                <a:latin typeface="Roboto"/>
                <a:ea typeface="Roboto"/>
                <a:cs typeface="Roboto"/>
                <a:sym typeface="Roboto"/>
              </a:rPr>
              <a:t>shouts</a:t>
            </a:r>
            <a:endParaRPr sz="1700">
              <a:solidFill>
                <a:srgbClr val="1F3A93"/>
              </a:solidFill>
              <a:latin typeface="Roboto"/>
              <a:ea typeface="Roboto"/>
              <a:cs typeface="Roboto"/>
              <a:sym typeface="Roboto"/>
            </a:endParaRPr>
          </a:p>
          <a:p>
            <a:pPr indent="0" lvl="0" marL="0" marR="0" rtl="0" algn="ctr">
              <a:spcBef>
                <a:spcPts val="1000"/>
              </a:spcBef>
              <a:spcAft>
                <a:spcPts val="0"/>
              </a:spcAft>
              <a:buNone/>
            </a:pPr>
            <a:r>
              <a:rPr lang="en" sz="1700">
                <a:solidFill>
                  <a:srgbClr val="1F3A93"/>
                </a:solidFill>
                <a:latin typeface="Roboto"/>
                <a:ea typeface="Roboto"/>
                <a:cs typeface="Roboto"/>
                <a:sym typeface="Roboto"/>
              </a:rPr>
              <a:t>is dancing</a:t>
            </a:r>
            <a:endParaRPr sz="1700">
              <a:solidFill>
                <a:srgbClr val="1F3A93"/>
              </a:solidFill>
              <a:latin typeface="Roboto"/>
              <a:ea typeface="Roboto"/>
              <a:cs typeface="Roboto"/>
              <a:sym typeface="Roboto"/>
            </a:endParaRPr>
          </a:p>
          <a:p>
            <a:pPr indent="0" lvl="0" marL="0" marR="0" rtl="0" algn="ctr">
              <a:spcBef>
                <a:spcPts val="1000"/>
              </a:spcBef>
              <a:spcAft>
                <a:spcPts val="0"/>
              </a:spcAft>
              <a:buNone/>
            </a:pPr>
            <a:r>
              <a:rPr lang="en" sz="1700">
                <a:solidFill>
                  <a:srgbClr val="1F3A93"/>
                </a:solidFill>
                <a:latin typeface="Roboto"/>
                <a:ea typeface="Roboto"/>
                <a:cs typeface="Roboto"/>
                <a:sym typeface="Roboto"/>
              </a:rPr>
              <a:t>complains</a:t>
            </a:r>
            <a:endParaRPr sz="1700">
              <a:solidFill>
                <a:srgbClr val="1F3A93"/>
              </a:solidFill>
              <a:latin typeface="Roboto"/>
              <a:ea typeface="Roboto"/>
              <a:cs typeface="Roboto"/>
              <a:sym typeface="Roboto"/>
            </a:endParaRPr>
          </a:p>
          <a:p>
            <a:pPr indent="0" lvl="0" marL="0" marR="0" rtl="0" algn="ctr">
              <a:spcBef>
                <a:spcPts val="1000"/>
              </a:spcBef>
              <a:spcAft>
                <a:spcPts val="0"/>
              </a:spcAft>
              <a:buNone/>
            </a:pPr>
            <a:r>
              <a:rPr lang="en" sz="1700">
                <a:solidFill>
                  <a:srgbClr val="1F3A93"/>
                </a:solidFill>
                <a:latin typeface="Roboto"/>
                <a:ea typeface="Roboto"/>
                <a:cs typeface="Roboto"/>
                <a:sym typeface="Roboto"/>
              </a:rPr>
              <a:t>cries</a:t>
            </a:r>
            <a:endParaRPr sz="1700">
              <a:solidFill>
                <a:srgbClr val="1F3A93"/>
              </a:solidFill>
              <a:latin typeface="Roboto"/>
              <a:ea typeface="Roboto"/>
              <a:cs typeface="Roboto"/>
              <a:sym typeface="Roboto"/>
            </a:endParaRPr>
          </a:p>
          <a:p>
            <a:pPr indent="0" lvl="0" marL="0" marR="0" rtl="0" algn="ctr">
              <a:spcBef>
                <a:spcPts val="1000"/>
              </a:spcBef>
              <a:spcAft>
                <a:spcPts val="0"/>
              </a:spcAft>
              <a:buNone/>
            </a:pPr>
            <a:r>
              <a:rPr lang="en" sz="1700">
                <a:solidFill>
                  <a:srgbClr val="1F3A93"/>
                </a:solidFill>
                <a:latin typeface="Roboto"/>
                <a:ea typeface="Roboto"/>
                <a:cs typeface="Roboto"/>
                <a:sym typeface="Roboto"/>
              </a:rPr>
              <a:t>is tired</a:t>
            </a:r>
            <a:endParaRPr sz="1700">
              <a:solidFill>
                <a:srgbClr val="1F3A93"/>
              </a:solidFill>
              <a:latin typeface="Roboto"/>
              <a:ea typeface="Roboto"/>
              <a:cs typeface="Roboto"/>
              <a:sym typeface="Roboto"/>
            </a:endParaRPr>
          </a:p>
          <a:p>
            <a:pPr indent="0" lvl="0" marL="0" marR="0" rtl="0" algn="ctr">
              <a:spcBef>
                <a:spcPts val="1000"/>
              </a:spcBef>
              <a:spcAft>
                <a:spcPts val="1000"/>
              </a:spcAft>
              <a:buNone/>
            </a:pPr>
            <a:r>
              <a:rPr lang="en" sz="1700">
                <a:solidFill>
                  <a:srgbClr val="1F3A93"/>
                </a:solidFill>
                <a:latin typeface="Roboto"/>
                <a:ea typeface="Roboto"/>
                <a:cs typeface="Roboto"/>
                <a:sym typeface="Roboto"/>
              </a:rPr>
              <a:t>laughs</a:t>
            </a:r>
            <a:endParaRPr sz="1700">
              <a:solidFill>
                <a:srgbClr val="1F3A93"/>
              </a:solidFill>
              <a:latin typeface="Roboto"/>
              <a:ea typeface="Roboto"/>
              <a:cs typeface="Roboto"/>
              <a:sym typeface="Roboto"/>
            </a:endParaRPr>
          </a:p>
        </p:txBody>
      </p:sp>
      <p:sp>
        <p:nvSpPr>
          <p:cNvPr id="522" name="Google Shape;522;p55"/>
          <p:cNvSpPr txBox="1"/>
          <p:nvPr>
            <p:ph idx="1" type="body"/>
          </p:nvPr>
        </p:nvSpPr>
        <p:spPr>
          <a:xfrm>
            <a:off x="311700" y="1152475"/>
            <a:ext cx="6105300" cy="383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1F3A93"/>
                </a:solidFill>
                <a:latin typeface="Roboto"/>
                <a:ea typeface="Roboto"/>
                <a:cs typeface="Roboto"/>
                <a:sym typeface="Roboto"/>
              </a:rPr>
              <a:t>Complete each sentence with a choice from the word box. </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914400" rtl="0" algn="l">
              <a:spcBef>
                <a:spcPts val="1200"/>
              </a:spcBef>
              <a:spcAft>
                <a:spcPts val="0"/>
              </a:spcAft>
              <a:buNone/>
            </a:pPr>
            <a:r>
              <a:rPr lang="en">
                <a:solidFill>
                  <a:srgbClr val="1F3A93"/>
                </a:solidFill>
                <a:latin typeface="Roboto"/>
                <a:ea typeface="Roboto"/>
                <a:cs typeface="Roboto"/>
                <a:sym typeface="Roboto"/>
              </a:rPr>
              <a:t>The clock _______________ </a:t>
            </a:r>
            <a:endParaRPr>
              <a:solidFill>
                <a:srgbClr val="1F3A93"/>
              </a:solidFill>
              <a:latin typeface="Roboto"/>
              <a:ea typeface="Roboto"/>
              <a:cs typeface="Roboto"/>
              <a:sym typeface="Roboto"/>
            </a:endParaRPr>
          </a:p>
          <a:p>
            <a:pPr indent="0" lvl="0" marL="914400" rtl="0" algn="l">
              <a:spcBef>
                <a:spcPts val="1200"/>
              </a:spcBef>
              <a:spcAft>
                <a:spcPts val="0"/>
              </a:spcAft>
              <a:buNone/>
            </a:pPr>
            <a:r>
              <a:rPr lang="en">
                <a:solidFill>
                  <a:srgbClr val="1F3A93"/>
                </a:solidFill>
                <a:latin typeface="Roboto"/>
                <a:ea typeface="Roboto"/>
                <a:cs typeface="Roboto"/>
                <a:sym typeface="Roboto"/>
              </a:rPr>
              <a:t>My chair ________________</a:t>
            </a:r>
            <a:endParaRPr>
              <a:solidFill>
                <a:srgbClr val="1F3A93"/>
              </a:solidFill>
              <a:latin typeface="Roboto"/>
              <a:ea typeface="Roboto"/>
              <a:cs typeface="Roboto"/>
              <a:sym typeface="Roboto"/>
            </a:endParaRPr>
          </a:p>
          <a:p>
            <a:pPr indent="0" lvl="0" marL="914400" rtl="0" algn="l">
              <a:spcBef>
                <a:spcPts val="1200"/>
              </a:spcBef>
              <a:spcAft>
                <a:spcPts val="0"/>
              </a:spcAft>
              <a:buNone/>
            </a:pPr>
            <a:r>
              <a:rPr lang="en">
                <a:solidFill>
                  <a:srgbClr val="1F3A93"/>
                </a:solidFill>
                <a:latin typeface="Roboto"/>
                <a:ea typeface="Roboto"/>
                <a:cs typeface="Roboto"/>
                <a:sym typeface="Roboto"/>
              </a:rPr>
              <a:t>The water ______________ </a:t>
            </a:r>
            <a:endParaRPr>
              <a:solidFill>
                <a:srgbClr val="1F3A93"/>
              </a:solidFill>
              <a:latin typeface="Roboto"/>
              <a:ea typeface="Roboto"/>
              <a:cs typeface="Roboto"/>
              <a:sym typeface="Roboto"/>
            </a:endParaRPr>
          </a:p>
          <a:p>
            <a:pPr indent="0" lvl="0" marL="914400" rtl="0" algn="l">
              <a:spcBef>
                <a:spcPts val="1200"/>
              </a:spcBef>
              <a:spcAft>
                <a:spcPts val="0"/>
              </a:spcAft>
              <a:buNone/>
            </a:pPr>
            <a:r>
              <a:rPr lang="en">
                <a:solidFill>
                  <a:srgbClr val="1F3A93"/>
                </a:solidFill>
                <a:latin typeface="Roboto"/>
                <a:ea typeface="Roboto"/>
                <a:cs typeface="Roboto"/>
                <a:sym typeface="Roboto"/>
              </a:rPr>
              <a:t>The pencil ______________</a:t>
            </a:r>
            <a:endParaRPr>
              <a:solidFill>
                <a:srgbClr val="1F3A93"/>
              </a:solidFill>
              <a:latin typeface="Roboto"/>
              <a:ea typeface="Roboto"/>
              <a:cs typeface="Roboto"/>
              <a:sym typeface="Roboto"/>
            </a:endParaRPr>
          </a:p>
          <a:p>
            <a:pPr indent="0" lvl="0" marL="914400" rtl="0" algn="l">
              <a:spcBef>
                <a:spcPts val="1200"/>
              </a:spcBef>
              <a:spcAft>
                <a:spcPts val="0"/>
              </a:spcAft>
              <a:buNone/>
            </a:pPr>
            <a:r>
              <a:rPr lang="en">
                <a:solidFill>
                  <a:srgbClr val="1F3A93"/>
                </a:solidFill>
                <a:latin typeface="Roboto"/>
                <a:ea typeface="Roboto"/>
                <a:cs typeface="Roboto"/>
                <a:sym typeface="Roboto"/>
              </a:rPr>
              <a:t>The book _______________ </a:t>
            </a:r>
            <a:endParaRPr>
              <a:solidFill>
                <a:srgbClr val="1F3A93"/>
              </a:solidFill>
              <a:latin typeface="Roboto"/>
              <a:ea typeface="Roboto"/>
              <a:cs typeface="Roboto"/>
              <a:sym typeface="Roboto"/>
            </a:endParaRPr>
          </a:p>
          <a:p>
            <a:pPr indent="0" lvl="0" marL="914400" rtl="0" algn="l">
              <a:spcBef>
                <a:spcPts val="1200"/>
              </a:spcBef>
              <a:spcAft>
                <a:spcPts val="1200"/>
              </a:spcAft>
              <a:buNone/>
            </a:pPr>
            <a:r>
              <a:rPr lang="en">
                <a:solidFill>
                  <a:srgbClr val="1F3A93"/>
                </a:solidFill>
                <a:latin typeface="Roboto"/>
                <a:ea typeface="Roboto"/>
                <a:cs typeface="Roboto"/>
                <a:sym typeface="Roboto"/>
              </a:rPr>
              <a:t>His shoe ________________</a:t>
            </a:r>
            <a:endParaRPr>
              <a:solidFill>
                <a:srgbClr val="1F3A93"/>
              </a:solidFill>
              <a:latin typeface="Roboto"/>
              <a:ea typeface="Roboto"/>
              <a:cs typeface="Roboto"/>
              <a:sym typeface="Roboto"/>
            </a:endParaRPr>
          </a:p>
        </p:txBody>
      </p:sp>
      <p:grpSp>
        <p:nvGrpSpPr>
          <p:cNvPr id="523" name="Google Shape;523;p55"/>
          <p:cNvGrpSpPr/>
          <p:nvPr/>
        </p:nvGrpSpPr>
        <p:grpSpPr>
          <a:xfrm flipH="1" rot="-1818">
            <a:off x="5155563" y="3205311"/>
            <a:ext cx="893737" cy="610535"/>
            <a:chOff x="3104742" y="3437775"/>
            <a:chExt cx="1575700" cy="1076781"/>
          </a:xfrm>
        </p:grpSpPr>
        <p:sp>
          <p:nvSpPr>
            <p:cNvPr id="524" name="Google Shape;524;p55"/>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25" name="Google Shape;525;p55"/>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26" name="Google Shape;526;p55"/>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27" name="Google Shape;527;p55"/>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28" name="Google Shape;528;p55"/>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29" name="Google Shape;529;p55"/>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0" name="Google Shape;530;p55"/>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1" name="Google Shape;531;p55"/>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2" name="Google Shape;532;p55"/>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3" name="Google Shape;533;p55"/>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id="538" name="Google Shape;538;p56"/>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539" name="Google Shape;539;p5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Personification: Independent practice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540" name="Google Shape;540;p5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41" name="Google Shape;541;p56"/>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542" name="Google Shape;542;p56"/>
          <p:cNvSpPr txBox="1"/>
          <p:nvPr>
            <p:ph idx="1" type="body"/>
          </p:nvPr>
        </p:nvSpPr>
        <p:spPr>
          <a:xfrm>
            <a:off x="311700" y="1152475"/>
            <a:ext cx="8520600" cy="383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Come up with 6 things you encounter on a typical day in your neighborhood or your hometown in general and personify them!</a:t>
            </a:r>
            <a:endParaRPr>
              <a:solidFill>
                <a:srgbClr val="1F3A93"/>
              </a:solidFill>
              <a:latin typeface="Roboto"/>
              <a:ea typeface="Roboto"/>
              <a:cs typeface="Roboto"/>
              <a:sym typeface="Roboto"/>
            </a:endParaRPr>
          </a:p>
          <a:p>
            <a:pPr indent="0" lvl="0" marL="457200" rtl="0" algn="l">
              <a:spcBef>
                <a:spcPts val="1200"/>
              </a:spcBef>
              <a:spcAft>
                <a:spcPts val="0"/>
              </a:spcAft>
              <a:buClr>
                <a:schemeClr val="dk1"/>
              </a:buClr>
              <a:buSzPts val="1100"/>
              <a:buFont typeface="Arial"/>
              <a:buNone/>
            </a:pPr>
            <a:r>
              <a:rPr lang="en">
                <a:solidFill>
                  <a:srgbClr val="1F3A93"/>
                </a:solidFill>
                <a:latin typeface="Roboto"/>
                <a:ea typeface="Roboto"/>
                <a:cs typeface="Roboto"/>
                <a:sym typeface="Roboto"/>
              </a:rPr>
              <a:t>1) ________________________________________________________</a:t>
            </a:r>
            <a:endParaRPr>
              <a:solidFill>
                <a:srgbClr val="1F3A93"/>
              </a:solidFill>
              <a:latin typeface="Roboto"/>
              <a:ea typeface="Roboto"/>
              <a:cs typeface="Roboto"/>
              <a:sym typeface="Roboto"/>
            </a:endParaRPr>
          </a:p>
          <a:p>
            <a:pPr indent="0" lvl="0" marL="457200" rtl="0" algn="l">
              <a:spcBef>
                <a:spcPts val="1200"/>
              </a:spcBef>
              <a:spcAft>
                <a:spcPts val="0"/>
              </a:spcAft>
              <a:buClr>
                <a:schemeClr val="dk1"/>
              </a:buClr>
              <a:buSzPts val="1100"/>
              <a:buFont typeface="Arial"/>
              <a:buNone/>
            </a:pPr>
            <a:r>
              <a:rPr lang="en">
                <a:solidFill>
                  <a:srgbClr val="1F3A93"/>
                </a:solidFill>
                <a:latin typeface="Roboto"/>
                <a:ea typeface="Roboto"/>
                <a:cs typeface="Roboto"/>
                <a:sym typeface="Roboto"/>
              </a:rPr>
              <a:t>2) ________________________________________________________</a:t>
            </a:r>
            <a:endParaRPr>
              <a:solidFill>
                <a:srgbClr val="1F3A93"/>
              </a:solidFill>
              <a:latin typeface="Roboto"/>
              <a:ea typeface="Roboto"/>
              <a:cs typeface="Roboto"/>
              <a:sym typeface="Roboto"/>
            </a:endParaRPr>
          </a:p>
          <a:p>
            <a:pPr indent="0" lvl="0" marL="457200" rtl="0" algn="l">
              <a:spcBef>
                <a:spcPts val="1200"/>
              </a:spcBef>
              <a:spcAft>
                <a:spcPts val="0"/>
              </a:spcAft>
              <a:buClr>
                <a:schemeClr val="dk1"/>
              </a:buClr>
              <a:buSzPts val="1100"/>
              <a:buFont typeface="Arial"/>
              <a:buNone/>
            </a:pPr>
            <a:r>
              <a:rPr lang="en">
                <a:solidFill>
                  <a:srgbClr val="1F3A93"/>
                </a:solidFill>
                <a:latin typeface="Roboto"/>
                <a:ea typeface="Roboto"/>
                <a:cs typeface="Roboto"/>
                <a:sym typeface="Roboto"/>
              </a:rPr>
              <a:t>3) ________________________________________________________</a:t>
            </a:r>
            <a:endParaRPr>
              <a:solidFill>
                <a:srgbClr val="1F3A93"/>
              </a:solidFill>
              <a:latin typeface="Roboto"/>
              <a:ea typeface="Roboto"/>
              <a:cs typeface="Roboto"/>
              <a:sym typeface="Roboto"/>
            </a:endParaRPr>
          </a:p>
          <a:p>
            <a:pPr indent="0" lvl="0" marL="457200" rtl="0" algn="l">
              <a:spcBef>
                <a:spcPts val="1200"/>
              </a:spcBef>
              <a:spcAft>
                <a:spcPts val="0"/>
              </a:spcAft>
              <a:buClr>
                <a:schemeClr val="dk1"/>
              </a:buClr>
              <a:buSzPts val="1100"/>
              <a:buFont typeface="Arial"/>
              <a:buNone/>
            </a:pPr>
            <a:r>
              <a:rPr lang="en">
                <a:solidFill>
                  <a:srgbClr val="1F3A93"/>
                </a:solidFill>
                <a:latin typeface="Roboto"/>
                <a:ea typeface="Roboto"/>
                <a:cs typeface="Roboto"/>
                <a:sym typeface="Roboto"/>
              </a:rPr>
              <a:t>4) ________________________________________________________</a:t>
            </a:r>
            <a:endParaRPr>
              <a:solidFill>
                <a:srgbClr val="1F3A93"/>
              </a:solidFill>
              <a:latin typeface="Roboto"/>
              <a:ea typeface="Roboto"/>
              <a:cs typeface="Roboto"/>
              <a:sym typeface="Roboto"/>
            </a:endParaRPr>
          </a:p>
          <a:p>
            <a:pPr indent="0" lvl="0" marL="457200" rtl="0" algn="l">
              <a:spcBef>
                <a:spcPts val="1200"/>
              </a:spcBef>
              <a:spcAft>
                <a:spcPts val="0"/>
              </a:spcAft>
              <a:buClr>
                <a:schemeClr val="dk1"/>
              </a:buClr>
              <a:buSzPts val="1100"/>
              <a:buFont typeface="Arial"/>
              <a:buNone/>
            </a:pPr>
            <a:r>
              <a:rPr lang="en">
                <a:solidFill>
                  <a:srgbClr val="1F3A93"/>
                </a:solidFill>
                <a:latin typeface="Roboto"/>
                <a:ea typeface="Roboto"/>
                <a:cs typeface="Roboto"/>
                <a:sym typeface="Roboto"/>
              </a:rPr>
              <a:t>5) ________________________________________________________</a:t>
            </a:r>
            <a:endParaRPr>
              <a:solidFill>
                <a:srgbClr val="1F3A93"/>
              </a:solidFill>
              <a:latin typeface="Roboto"/>
              <a:ea typeface="Roboto"/>
              <a:cs typeface="Roboto"/>
              <a:sym typeface="Roboto"/>
            </a:endParaRPr>
          </a:p>
          <a:p>
            <a:pPr indent="0" lvl="0" marL="457200" rtl="0" algn="l">
              <a:spcBef>
                <a:spcPts val="1200"/>
              </a:spcBef>
              <a:spcAft>
                <a:spcPts val="1200"/>
              </a:spcAft>
              <a:buNone/>
            </a:pPr>
            <a:r>
              <a:rPr lang="en">
                <a:solidFill>
                  <a:srgbClr val="1F3A93"/>
                </a:solidFill>
                <a:latin typeface="Roboto"/>
                <a:ea typeface="Roboto"/>
                <a:cs typeface="Roboto"/>
                <a:sym typeface="Roboto"/>
              </a:rPr>
              <a:t>6) ________________________________________________________</a:t>
            </a:r>
            <a:endParaRPr>
              <a:solidFill>
                <a:srgbClr val="1F3A93"/>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id="547" name="Google Shape;547;p57"/>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548" name="Google Shape;548;p5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Analyzing Personification: </a:t>
            </a:r>
            <a:r>
              <a:rPr b="1" i="1" lang="en">
                <a:solidFill>
                  <a:srgbClr val="1F3A93"/>
                </a:solidFill>
                <a:latin typeface="Roboto Condensed"/>
                <a:ea typeface="Roboto Condensed"/>
                <a:cs typeface="Roboto Condensed"/>
                <a:sym typeface="Roboto Condensed"/>
              </a:rPr>
              <a:t>Group Practice</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pic>
        <p:nvPicPr>
          <p:cNvPr id="549" name="Google Shape;549;p57"/>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550" name="Google Shape;550;p57"/>
          <p:cNvSpPr txBox="1"/>
          <p:nvPr>
            <p:ph idx="1" type="body"/>
          </p:nvPr>
        </p:nvSpPr>
        <p:spPr>
          <a:xfrm>
            <a:off x="311700" y="1152475"/>
            <a:ext cx="8520600" cy="38367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Let’s find examples of personification together. Identify any example of personification in the poems and we’ll complete the tables on the next slide.</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457200" rtl="0" algn="l">
              <a:lnSpc>
                <a:spcPct val="100000"/>
              </a:lnSpc>
              <a:spcBef>
                <a:spcPts val="0"/>
              </a:spcBef>
              <a:spcAft>
                <a:spcPts val="0"/>
              </a:spcAft>
              <a:buNone/>
            </a:pPr>
            <a:r>
              <a:rPr b="1" lang="en">
                <a:solidFill>
                  <a:srgbClr val="1F3A93"/>
                </a:solidFill>
                <a:latin typeface="Roboto"/>
                <a:ea typeface="Roboto"/>
                <a:cs typeface="Roboto"/>
                <a:sym typeface="Roboto"/>
              </a:rPr>
              <a:t>The Rose That Grew From Concrete </a:t>
            </a:r>
            <a:endParaRPr b="1">
              <a:solidFill>
                <a:srgbClr val="1F3A93"/>
              </a:solidFill>
              <a:latin typeface="Roboto"/>
              <a:ea typeface="Roboto"/>
              <a:cs typeface="Roboto"/>
              <a:sym typeface="Roboto"/>
            </a:endParaRPr>
          </a:p>
          <a:p>
            <a:pPr indent="0" lvl="0" marL="457200" rtl="0" algn="l">
              <a:lnSpc>
                <a:spcPct val="100000"/>
              </a:lnSpc>
              <a:spcBef>
                <a:spcPts val="0"/>
              </a:spcBef>
              <a:spcAft>
                <a:spcPts val="0"/>
              </a:spcAft>
              <a:buNone/>
            </a:pPr>
            <a:r>
              <a:rPr lang="en">
                <a:solidFill>
                  <a:srgbClr val="1F3A93"/>
                </a:solidFill>
                <a:latin typeface="Roboto"/>
                <a:ea typeface="Roboto"/>
                <a:cs typeface="Roboto"/>
                <a:sym typeface="Roboto"/>
              </a:rPr>
              <a:t>by Tupac Shakur </a:t>
            </a:r>
            <a:endParaRPr>
              <a:solidFill>
                <a:srgbClr val="1F3A93"/>
              </a:solidFill>
              <a:latin typeface="Roboto"/>
              <a:ea typeface="Roboto"/>
              <a:cs typeface="Roboto"/>
              <a:sym typeface="Roboto"/>
            </a:endParaRPr>
          </a:p>
          <a:p>
            <a:pPr indent="0" lvl="0" marL="45720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457200" rtl="0" algn="l">
              <a:lnSpc>
                <a:spcPct val="100000"/>
              </a:lnSpc>
              <a:spcBef>
                <a:spcPts val="0"/>
              </a:spcBef>
              <a:spcAft>
                <a:spcPts val="0"/>
              </a:spcAft>
              <a:buNone/>
            </a:pPr>
            <a:r>
              <a:rPr lang="en">
                <a:solidFill>
                  <a:srgbClr val="1F3A93"/>
                </a:solidFill>
                <a:latin typeface="Roboto"/>
                <a:ea typeface="Roboto"/>
                <a:cs typeface="Roboto"/>
                <a:sym typeface="Roboto"/>
              </a:rPr>
              <a:t>Did you hear about the rose that grew from a crack in the concrete?</a:t>
            </a:r>
            <a:endParaRPr>
              <a:solidFill>
                <a:srgbClr val="1F3A93"/>
              </a:solidFill>
              <a:latin typeface="Roboto"/>
              <a:ea typeface="Roboto"/>
              <a:cs typeface="Roboto"/>
              <a:sym typeface="Roboto"/>
            </a:endParaRPr>
          </a:p>
          <a:p>
            <a:pPr indent="0" lvl="0" marL="457200" rtl="0" algn="l">
              <a:lnSpc>
                <a:spcPct val="100000"/>
              </a:lnSpc>
              <a:spcBef>
                <a:spcPts val="0"/>
              </a:spcBef>
              <a:spcAft>
                <a:spcPts val="0"/>
              </a:spcAft>
              <a:buNone/>
            </a:pPr>
            <a:r>
              <a:rPr lang="en">
                <a:solidFill>
                  <a:srgbClr val="1F3A93"/>
                </a:solidFill>
                <a:latin typeface="Roboto"/>
                <a:ea typeface="Roboto"/>
                <a:cs typeface="Roboto"/>
                <a:sym typeface="Roboto"/>
              </a:rPr>
              <a:t>Proving nature's law is wrong, it learned to walk without having feet.</a:t>
            </a:r>
            <a:endParaRPr>
              <a:solidFill>
                <a:srgbClr val="1F3A93"/>
              </a:solidFill>
              <a:latin typeface="Roboto"/>
              <a:ea typeface="Roboto"/>
              <a:cs typeface="Roboto"/>
              <a:sym typeface="Roboto"/>
            </a:endParaRPr>
          </a:p>
          <a:p>
            <a:pPr indent="0" lvl="0" marL="457200" rtl="0" algn="l">
              <a:lnSpc>
                <a:spcPct val="100000"/>
              </a:lnSpc>
              <a:spcBef>
                <a:spcPts val="0"/>
              </a:spcBef>
              <a:spcAft>
                <a:spcPts val="0"/>
              </a:spcAft>
              <a:buNone/>
            </a:pPr>
            <a:r>
              <a:rPr lang="en">
                <a:solidFill>
                  <a:srgbClr val="1F3A93"/>
                </a:solidFill>
                <a:latin typeface="Roboto"/>
                <a:ea typeface="Roboto"/>
                <a:cs typeface="Roboto"/>
                <a:sym typeface="Roboto"/>
              </a:rPr>
              <a:t>Funny it seems, but by keeping its dreams, it learned to breathe fresh air.</a:t>
            </a:r>
            <a:endParaRPr>
              <a:solidFill>
                <a:srgbClr val="1F3A93"/>
              </a:solidFill>
              <a:latin typeface="Roboto"/>
              <a:ea typeface="Roboto"/>
              <a:cs typeface="Roboto"/>
              <a:sym typeface="Roboto"/>
            </a:endParaRPr>
          </a:p>
          <a:p>
            <a:pPr indent="0" lvl="0" marL="457200" rtl="0" algn="l">
              <a:lnSpc>
                <a:spcPct val="100000"/>
              </a:lnSpc>
              <a:spcBef>
                <a:spcPts val="0"/>
              </a:spcBef>
              <a:spcAft>
                <a:spcPts val="0"/>
              </a:spcAft>
              <a:buNone/>
            </a:pPr>
            <a:r>
              <a:rPr lang="en">
                <a:solidFill>
                  <a:srgbClr val="1F3A93"/>
                </a:solidFill>
                <a:latin typeface="Roboto"/>
                <a:ea typeface="Roboto"/>
                <a:cs typeface="Roboto"/>
                <a:sym typeface="Roboto"/>
              </a:rPr>
              <a:t>Long live the rose that grew from concrete when no one else ever cared.</a:t>
            </a:r>
            <a:endParaRPr>
              <a:solidFill>
                <a:srgbClr val="1F3A93"/>
              </a:solidFill>
              <a:latin typeface="Roboto"/>
              <a:ea typeface="Roboto"/>
              <a:cs typeface="Roboto"/>
              <a:sym typeface="Roboto"/>
            </a:endParaRPr>
          </a:p>
        </p:txBody>
      </p:sp>
      <p:cxnSp>
        <p:nvCxnSpPr>
          <p:cNvPr id="551" name="Google Shape;551;p5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58"/>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557" name="Google Shape;557;p5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Analyzing Personification: Group Practice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558" name="Google Shape;558;p5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59" name="Google Shape;559;p58"/>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aphicFrame>
        <p:nvGraphicFramePr>
          <p:cNvPr id="560" name="Google Shape;560;p58"/>
          <p:cNvGraphicFramePr/>
          <p:nvPr/>
        </p:nvGraphicFramePr>
        <p:xfrm>
          <a:off x="228597" y="1170075"/>
          <a:ext cx="3000000" cy="3000000"/>
        </p:xfrm>
        <a:graphic>
          <a:graphicData uri="http://schemas.openxmlformats.org/drawingml/2006/table">
            <a:tbl>
              <a:tblPr bandRow="1" firstRow="1">
                <a:noFill/>
                <a:tableStyleId>{6F8621C6-4E6B-408B-878C-F165F1059383}</a:tableStyleId>
              </a:tblPr>
              <a:tblGrid>
                <a:gridCol w="1617050"/>
                <a:gridCol w="3319925"/>
                <a:gridCol w="3749825"/>
              </a:tblGrid>
              <a:tr h="608300">
                <a:tc>
                  <a:txBody>
                    <a:bodyPr/>
                    <a:lstStyle/>
                    <a:p>
                      <a:pPr indent="0" lvl="0" marL="0" marR="0" rtl="0" algn="ctr">
                        <a:spcBef>
                          <a:spcPts val="0"/>
                        </a:spcBef>
                        <a:spcAft>
                          <a:spcPts val="0"/>
                        </a:spcAft>
                        <a:buNone/>
                      </a:pPr>
                      <a:r>
                        <a:rPr lang="en" sz="1300">
                          <a:solidFill>
                            <a:srgbClr val="1F3A93"/>
                          </a:solidFill>
                          <a:latin typeface="Roboto"/>
                          <a:ea typeface="Roboto"/>
                          <a:cs typeface="Roboto"/>
                          <a:sym typeface="Roboto"/>
                        </a:rPr>
                        <a:t>What item is being personified?</a:t>
                      </a:r>
                      <a:endParaRPr sz="11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ctr">
                        <a:spcBef>
                          <a:spcPts val="0"/>
                        </a:spcBef>
                        <a:spcAft>
                          <a:spcPts val="0"/>
                        </a:spcAft>
                        <a:buNone/>
                      </a:pPr>
                      <a:r>
                        <a:rPr lang="en" sz="1300">
                          <a:solidFill>
                            <a:srgbClr val="1F3A93"/>
                          </a:solidFill>
                          <a:latin typeface="Roboto"/>
                          <a:ea typeface="Roboto"/>
                          <a:cs typeface="Roboto"/>
                          <a:sym typeface="Roboto"/>
                        </a:rPr>
                        <a:t>How is the item being personified?</a:t>
                      </a:r>
                      <a:r>
                        <a:rPr lang="en" sz="1300">
                          <a:solidFill>
                            <a:srgbClr val="1F3A93"/>
                          </a:solidFill>
                          <a:latin typeface="Roboto"/>
                          <a:ea typeface="Roboto"/>
                          <a:cs typeface="Roboto"/>
                          <a:sym typeface="Roboto"/>
                        </a:rPr>
                        <a:t> (What human quality is given to the object?)</a:t>
                      </a:r>
                      <a:r>
                        <a:rPr lang="en" sz="1300">
                          <a:solidFill>
                            <a:srgbClr val="1F3A93"/>
                          </a:solidFill>
                          <a:latin typeface="Roboto"/>
                          <a:ea typeface="Roboto"/>
                          <a:cs typeface="Roboto"/>
                          <a:sym typeface="Roboto"/>
                        </a:rPr>
                        <a:t> </a:t>
                      </a:r>
                      <a:endParaRPr sz="11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Calibri"/>
                        <a:buNone/>
                      </a:pPr>
                      <a:r>
                        <a:rPr i="0" lang="en" sz="1300" u="none" cap="none" strike="noStrike">
                          <a:solidFill>
                            <a:srgbClr val="1F3A93"/>
                          </a:solidFill>
                          <a:latin typeface="Roboto"/>
                          <a:ea typeface="Roboto"/>
                          <a:cs typeface="Roboto"/>
                          <a:sym typeface="Roboto"/>
                        </a:rPr>
                        <a:t>What does the personification do to the object?</a:t>
                      </a:r>
                      <a:endParaRPr sz="1100">
                        <a:solidFill>
                          <a:srgbClr val="1F3A93"/>
                        </a:solidFill>
                        <a:latin typeface="Roboto"/>
                        <a:ea typeface="Roboto"/>
                        <a:cs typeface="Roboto"/>
                        <a:sym typeface="Roboto"/>
                      </a:endParaRPr>
                    </a:p>
                    <a:p>
                      <a:pPr indent="0" lvl="0" marL="0" marR="0" rtl="0" algn="l">
                        <a:spcBef>
                          <a:spcPts val="0"/>
                        </a:spcBef>
                        <a:spcAft>
                          <a:spcPts val="0"/>
                        </a:spcAft>
                        <a:buNone/>
                      </a:pPr>
                      <a:r>
                        <a:t/>
                      </a:r>
                      <a:endParaRPr sz="25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r h="425325">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2800">
                        <a:solidFill>
                          <a:srgbClr val="1F3A93"/>
                        </a:solidFill>
                        <a:latin typeface="Candara"/>
                        <a:ea typeface="Candara"/>
                        <a:cs typeface="Candara"/>
                        <a:sym typeface="Candara"/>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bl>
          </a:graphicData>
        </a:graphic>
      </p:graphicFrame>
      <p:graphicFrame>
        <p:nvGraphicFramePr>
          <p:cNvPr id="561" name="Google Shape;561;p58"/>
          <p:cNvGraphicFramePr/>
          <p:nvPr/>
        </p:nvGraphicFramePr>
        <p:xfrm>
          <a:off x="228597" y="2502100"/>
          <a:ext cx="3000000" cy="3000000"/>
        </p:xfrm>
        <a:graphic>
          <a:graphicData uri="http://schemas.openxmlformats.org/drawingml/2006/table">
            <a:tbl>
              <a:tblPr bandRow="1" firstRow="1">
                <a:noFill/>
                <a:tableStyleId>{6F8621C6-4E6B-408B-878C-F165F1059383}</a:tableStyleId>
              </a:tblPr>
              <a:tblGrid>
                <a:gridCol w="1617050"/>
                <a:gridCol w="3319925"/>
                <a:gridCol w="3749825"/>
              </a:tblGrid>
              <a:tr h="608300">
                <a:tc>
                  <a:txBody>
                    <a:bodyPr/>
                    <a:lstStyle/>
                    <a:p>
                      <a:pPr indent="0" lvl="0" marL="0" marR="0" rtl="0" algn="ctr">
                        <a:spcBef>
                          <a:spcPts val="0"/>
                        </a:spcBef>
                        <a:spcAft>
                          <a:spcPts val="0"/>
                        </a:spcAft>
                        <a:buNone/>
                      </a:pPr>
                      <a:r>
                        <a:rPr lang="en" sz="1300">
                          <a:solidFill>
                            <a:srgbClr val="1F3A93"/>
                          </a:solidFill>
                          <a:latin typeface="Roboto"/>
                          <a:ea typeface="Roboto"/>
                          <a:cs typeface="Roboto"/>
                          <a:sym typeface="Roboto"/>
                        </a:rPr>
                        <a:t>What item is being personified?</a:t>
                      </a:r>
                      <a:endParaRPr sz="11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ctr">
                        <a:spcBef>
                          <a:spcPts val="0"/>
                        </a:spcBef>
                        <a:spcAft>
                          <a:spcPts val="0"/>
                        </a:spcAft>
                        <a:buNone/>
                      </a:pPr>
                      <a:r>
                        <a:rPr lang="en" sz="1300">
                          <a:solidFill>
                            <a:srgbClr val="1F3A93"/>
                          </a:solidFill>
                          <a:latin typeface="Roboto"/>
                          <a:ea typeface="Roboto"/>
                          <a:cs typeface="Roboto"/>
                          <a:sym typeface="Roboto"/>
                        </a:rPr>
                        <a:t>How is the item being personified?</a:t>
                      </a:r>
                      <a:r>
                        <a:rPr lang="en" sz="1300">
                          <a:solidFill>
                            <a:srgbClr val="1F3A93"/>
                          </a:solidFill>
                          <a:latin typeface="Roboto"/>
                          <a:ea typeface="Roboto"/>
                          <a:cs typeface="Roboto"/>
                          <a:sym typeface="Roboto"/>
                        </a:rPr>
                        <a:t> (What human quality is given to the object?)</a:t>
                      </a:r>
                      <a:r>
                        <a:rPr lang="en" sz="1300">
                          <a:solidFill>
                            <a:srgbClr val="1F3A93"/>
                          </a:solidFill>
                          <a:latin typeface="Roboto"/>
                          <a:ea typeface="Roboto"/>
                          <a:cs typeface="Roboto"/>
                          <a:sym typeface="Roboto"/>
                        </a:rPr>
                        <a:t> </a:t>
                      </a:r>
                      <a:endParaRPr sz="11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Calibri"/>
                        <a:buNone/>
                      </a:pPr>
                      <a:r>
                        <a:rPr i="0" lang="en" sz="1300" u="none" cap="none" strike="noStrike">
                          <a:solidFill>
                            <a:srgbClr val="1F3A93"/>
                          </a:solidFill>
                          <a:latin typeface="Roboto"/>
                          <a:ea typeface="Roboto"/>
                          <a:cs typeface="Roboto"/>
                          <a:sym typeface="Roboto"/>
                        </a:rPr>
                        <a:t>What does the personification do to the object?</a:t>
                      </a:r>
                      <a:endParaRPr sz="1100">
                        <a:solidFill>
                          <a:srgbClr val="1F3A93"/>
                        </a:solidFill>
                        <a:latin typeface="Roboto"/>
                        <a:ea typeface="Roboto"/>
                        <a:cs typeface="Roboto"/>
                        <a:sym typeface="Roboto"/>
                      </a:endParaRPr>
                    </a:p>
                    <a:p>
                      <a:pPr indent="0" lvl="0" marL="0" marR="0" rtl="0" algn="l">
                        <a:spcBef>
                          <a:spcPts val="0"/>
                        </a:spcBef>
                        <a:spcAft>
                          <a:spcPts val="0"/>
                        </a:spcAft>
                        <a:buNone/>
                      </a:pPr>
                      <a:r>
                        <a:t/>
                      </a:r>
                      <a:endParaRPr sz="25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r h="425325">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2800">
                        <a:solidFill>
                          <a:srgbClr val="1F3A93"/>
                        </a:solidFill>
                        <a:latin typeface="Candara"/>
                        <a:ea typeface="Candara"/>
                        <a:cs typeface="Candara"/>
                        <a:sym typeface="Candara"/>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bl>
          </a:graphicData>
        </a:graphic>
      </p:graphicFrame>
      <p:graphicFrame>
        <p:nvGraphicFramePr>
          <p:cNvPr id="562" name="Google Shape;562;p58"/>
          <p:cNvGraphicFramePr/>
          <p:nvPr/>
        </p:nvGraphicFramePr>
        <p:xfrm>
          <a:off x="228597" y="3857650"/>
          <a:ext cx="3000000" cy="3000000"/>
        </p:xfrm>
        <a:graphic>
          <a:graphicData uri="http://schemas.openxmlformats.org/drawingml/2006/table">
            <a:tbl>
              <a:tblPr bandRow="1" firstRow="1">
                <a:noFill/>
                <a:tableStyleId>{6F8621C6-4E6B-408B-878C-F165F1059383}</a:tableStyleId>
              </a:tblPr>
              <a:tblGrid>
                <a:gridCol w="1617050"/>
                <a:gridCol w="3319925"/>
                <a:gridCol w="3749825"/>
              </a:tblGrid>
              <a:tr h="608300">
                <a:tc>
                  <a:txBody>
                    <a:bodyPr/>
                    <a:lstStyle/>
                    <a:p>
                      <a:pPr indent="0" lvl="0" marL="0" marR="0" rtl="0" algn="ctr">
                        <a:spcBef>
                          <a:spcPts val="0"/>
                        </a:spcBef>
                        <a:spcAft>
                          <a:spcPts val="0"/>
                        </a:spcAft>
                        <a:buNone/>
                      </a:pPr>
                      <a:r>
                        <a:rPr lang="en" sz="1300">
                          <a:solidFill>
                            <a:srgbClr val="1F3A93"/>
                          </a:solidFill>
                          <a:latin typeface="Roboto"/>
                          <a:ea typeface="Roboto"/>
                          <a:cs typeface="Roboto"/>
                          <a:sym typeface="Roboto"/>
                        </a:rPr>
                        <a:t>What item is being personified?</a:t>
                      </a:r>
                      <a:endParaRPr sz="11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ctr">
                        <a:spcBef>
                          <a:spcPts val="0"/>
                        </a:spcBef>
                        <a:spcAft>
                          <a:spcPts val="0"/>
                        </a:spcAft>
                        <a:buNone/>
                      </a:pPr>
                      <a:r>
                        <a:rPr lang="en" sz="1300">
                          <a:solidFill>
                            <a:srgbClr val="1F3A93"/>
                          </a:solidFill>
                          <a:latin typeface="Roboto"/>
                          <a:ea typeface="Roboto"/>
                          <a:cs typeface="Roboto"/>
                          <a:sym typeface="Roboto"/>
                        </a:rPr>
                        <a:t>How is the item being personified?</a:t>
                      </a:r>
                      <a:r>
                        <a:rPr lang="en" sz="1300">
                          <a:solidFill>
                            <a:srgbClr val="1F3A93"/>
                          </a:solidFill>
                          <a:latin typeface="Roboto"/>
                          <a:ea typeface="Roboto"/>
                          <a:cs typeface="Roboto"/>
                          <a:sym typeface="Roboto"/>
                        </a:rPr>
                        <a:t> (What human quality is given to the object?)</a:t>
                      </a:r>
                      <a:r>
                        <a:rPr lang="en" sz="1300">
                          <a:solidFill>
                            <a:srgbClr val="1F3A93"/>
                          </a:solidFill>
                          <a:latin typeface="Roboto"/>
                          <a:ea typeface="Roboto"/>
                          <a:cs typeface="Roboto"/>
                          <a:sym typeface="Roboto"/>
                        </a:rPr>
                        <a:t> </a:t>
                      </a:r>
                      <a:endParaRPr sz="11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Calibri"/>
                        <a:buNone/>
                      </a:pPr>
                      <a:r>
                        <a:rPr i="0" lang="en" sz="1300" u="none" cap="none" strike="noStrike">
                          <a:solidFill>
                            <a:srgbClr val="1F3A93"/>
                          </a:solidFill>
                          <a:latin typeface="Roboto"/>
                          <a:ea typeface="Roboto"/>
                          <a:cs typeface="Roboto"/>
                          <a:sym typeface="Roboto"/>
                        </a:rPr>
                        <a:t>What does the personification do to the object?</a:t>
                      </a:r>
                      <a:endParaRPr sz="1100">
                        <a:solidFill>
                          <a:srgbClr val="1F3A93"/>
                        </a:solidFill>
                        <a:latin typeface="Roboto"/>
                        <a:ea typeface="Roboto"/>
                        <a:cs typeface="Roboto"/>
                        <a:sym typeface="Roboto"/>
                      </a:endParaRPr>
                    </a:p>
                    <a:p>
                      <a:pPr indent="0" lvl="0" marL="0" marR="0" rtl="0" algn="l">
                        <a:spcBef>
                          <a:spcPts val="0"/>
                        </a:spcBef>
                        <a:spcAft>
                          <a:spcPts val="0"/>
                        </a:spcAft>
                        <a:buNone/>
                      </a:pPr>
                      <a:r>
                        <a:t/>
                      </a:r>
                      <a:endParaRPr sz="25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r h="425325">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2800">
                        <a:solidFill>
                          <a:srgbClr val="1F3A93"/>
                        </a:solidFill>
                        <a:latin typeface="Candara"/>
                        <a:ea typeface="Candara"/>
                        <a:cs typeface="Candara"/>
                        <a:sym typeface="Candara"/>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id="567" name="Google Shape;567;p59"/>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568" name="Google Shape;568;p5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Analyzing Personification: Group Practice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569" name="Google Shape;569;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sz="2900">
              <a:solidFill>
                <a:srgbClr val="1F3A93"/>
              </a:solidFill>
              <a:latin typeface="Roboto"/>
              <a:ea typeface="Roboto"/>
              <a:cs typeface="Roboto"/>
              <a:sym typeface="Roboto"/>
            </a:endParaRPr>
          </a:p>
          <a:p>
            <a:pPr indent="0" lvl="0" marL="0" rtl="0" algn="ctr">
              <a:spcBef>
                <a:spcPts val="1200"/>
              </a:spcBef>
              <a:spcAft>
                <a:spcPts val="0"/>
              </a:spcAft>
              <a:buNone/>
            </a:pPr>
            <a:r>
              <a:t/>
            </a:r>
            <a:endParaRPr sz="2900">
              <a:solidFill>
                <a:srgbClr val="1F3A93"/>
              </a:solidFill>
              <a:latin typeface="Roboto"/>
              <a:ea typeface="Roboto"/>
              <a:cs typeface="Roboto"/>
              <a:sym typeface="Roboto"/>
            </a:endParaRPr>
          </a:p>
          <a:p>
            <a:pPr indent="0" lvl="0" marL="0" rtl="0" algn="ctr">
              <a:spcBef>
                <a:spcPts val="1200"/>
              </a:spcBef>
              <a:spcAft>
                <a:spcPts val="1200"/>
              </a:spcAft>
              <a:buNone/>
            </a:pPr>
            <a:r>
              <a:rPr lang="en" sz="2900">
                <a:solidFill>
                  <a:srgbClr val="1F3A93"/>
                </a:solidFill>
                <a:latin typeface="Roboto"/>
                <a:ea typeface="Roboto"/>
                <a:cs typeface="Roboto"/>
                <a:sym typeface="Roboto"/>
              </a:rPr>
              <a:t>What is the effect of Tupac’s personification in the poem as a whole?</a:t>
            </a:r>
            <a:endParaRPr sz="2900">
              <a:solidFill>
                <a:srgbClr val="1F3A93"/>
              </a:solidFill>
              <a:latin typeface="Roboto"/>
              <a:ea typeface="Roboto"/>
              <a:cs typeface="Roboto"/>
              <a:sym typeface="Roboto"/>
            </a:endParaRPr>
          </a:p>
        </p:txBody>
      </p:sp>
      <p:cxnSp>
        <p:nvCxnSpPr>
          <p:cNvPr id="570" name="Google Shape;570;p5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71" name="Google Shape;571;p59"/>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60"/>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577" name="Google Shape;577;p6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Analyzing Personification: Independent Practice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578" name="Google Shape;578;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1F3A93"/>
                </a:solidFill>
                <a:latin typeface="Roboto"/>
                <a:ea typeface="Roboto"/>
                <a:cs typeface="Roboto"/>
                <a:sym typeface="Roboto"/>
              </a:rPr>
              <a:t>Underline the examples of personification in the poem and complete the table in your handout.</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0" lvl="0" marL="0" rtl="0" algn="ctr">
              <a:spcBef>
                <a:spcPts val="1200"/>
              </a:spcBef>
              <a:spcAft>
                <a:spcPts val="0"/>
              </a:spcAft>
              <a:buNone/>
            </a:pPr>
            <a:r>
              <a:rPr b="1" lang="en">
                <a:solidFill>
                  <a:srgbClr val="1F3A93"/>
                </a:solidFill>
                <a:latin typeface="Roboto"/>
                <a:ea typeface="Roboto"/>
                <a:cs typeface="Roboto"/>
                <a:sym typeface="Roboto"/>
              </a:rPr>
              <a:t>Song for Anacostia</a:t>
            </a:r>
            <a:endParaRPr b="1">
              <a:solidFill>
                <a:srgbClr val="1F3A93"/>
              </a:solidFill>
              <a:latin typeface="Roboto"/>
              <a:ea typeface="Roboto"/>
              <a:cs typeface="Roboto"/>
              <a:sym typeface="Roboto"/>
            </a:endParaRPr>
          </a:p>
          <a:p>
            <a:pPr indent="0" lvl="0" marL="0" rtl="0" algn="ctr">
              <a:spcBef>
                <a:spcPts val="1200"/>
              </a:spcBef>
              <a:spcAft>
                <a:spcPts val="1200"/>
              </a:spcAft>
              <a:buNone/>
            </a:pPr>
            <a:r>
              <a:rPr lang="en">
                <a:solidFill>
                  <a:srgbClr val="1F3A93"/>
                </a:solidFill>
                <a:latin typeface="Roboto"/>
                <a:ea typeface="Roboto"/>
                <a:cs typeface="Roboto"/>
                <a:sym typeface="Roboto"/>
              </a:rPr>
              <a:t>by Fred Joiner</a:t>
            </a:r>
            <a:endParaRPr>
              <a:solidFill>
                <a:srgbClr val="1F3A93"/>
              </a:solidFill>
              <a:latin typeface="Roboto"/>
              <a:ea typeface="Roboto"/>
              <a:cs typeface="Roboto"/>
              <a:sym typeface="Roboto"/>
            </a:endParaRPr>
          </a:p>
        </p:txBody>
      </p:sp>
      <p:cxnSp>
        <p:nvCxnSpPr>
          <p:cNvPr id="579" name="Google Shape;579;p6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80" name="Google Shape;580;p60"/>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61"/>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586" name="Google Shape;586;p6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Analyzing Personification: Independent Practice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587" name="Google Shape;587;p61"/>
          <p:cNvSpPr txBox="1"/>
          <p:nvPr>
            <p:ph idx="1" type="body"/>
          </p:nvPr>
        </p:nvSpPr>
        <p:spPr>
          <a:xfrm>
            <a:off x="311700" y="3863100"/>
            <a:ext cx="8520600" cy="128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1F3A93"/>
                </a:solidFill>
                <a:latin typeface="Roboto"/>
                <a:ea typeface="Roboto"/>
                <a:cs typeface="Roboto"/>
                <a:sym typeface="Roboto"/>
              </a:rPr>
              <a:t>1. What is the meaning of this poem? </a:t>
            </a:r>
            <a:endParaRPr>
              <a:solidFill>
                <a:srgbClr val="1F3A93"/>
              </a:solidFill>
              <a:latin typeface="Roboto"/>
              <a:ea typeface="Roboto"/>
              <a:cs typeface="Roboto"/>
              <a:sym typeface="Roboto"/>
            </a:endParaRPr>
          </a:p>
          <a:p>
            <a:pPr indent="0" lvl="0" marL="0" rtl="0" algn="l">
              <a:spcBef>
                <a:spcPts val="1200"/>
              </a:spcBef>
              <a:spcAft>
                <a:spcPts val="1200"/>
              </a:spcAft>
              <a:buNone/>
            </a:pPr>
            <a:r>
              <a:rPr lang="en">
                <a:solidFill>
                  <a:srgbClr val="1F3A93"/>
                </a:solidFill>
                <a:latin typeface="Roboto"/>
                <a:ea typeface="Roboto"/>
                <a:cs typeface="Roboto"/>
                <a:sym typeface="Roboto"/>
              </a:rPr>
              <a:t>2. What is the mood of this poem? </a:t>
            </a:r>
            <a:endParaRPr>
              <a:solidFill>
                <a:srgbClr val="1F3A93"/>
              </a:solidFill>
              <a:latin typeface="Roboto"/>
              <a:ea typeface="Roboto"/>
              <a:cs typeface="Roboto"/>
              <a:sym typeface="Roboto"/>
            </a:endParaRPr>
          </a:p>
        </p:txBody>
      </p:sp>
      <p:cxnSp>
        <p:nvCxnSpPr>
          <p:cNvPr id="588" name="Google Shape;588;p6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89" name="Google Shape;589;p61"/>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aphicFrame>
        <p:nvGraphicFramePr>
          <p:cNvPr id="590" name="Google Shape;590;p61"/>
          <p:cNvGraphicFramePr/>
          <p:nvPr/>
        </p:nvGraphicFramePr>
        <p:xfrm>
          <a:off x="311697" y="1163500"/>
          <a:ext cx="3000000" cy="3000000"/>
        </p:xfrm>
        <a:graphic>
          <a:graphicData uri="http://schemas.openxmlformats.org/drawingml/2006/table">
            <a:tbl>
              <a:tblPr bandRow="1" firstRow="1">
                <a:noFill/>
                <a:tableStyleId>{6F8621C6-4E6B-408B-878C-F165F1059383}</a:tableStyleId>
              </a:tblPr>
              <a:tblGrid>
                <a:gridCol w="1287175"/>
                <a:gridCol w="3117500"/>
                <a:gridCol w="4115925"/>
              </a:tblGrid>
              <a:tr h="839475">
                <a:tc>
                  <a:txBody>
                    <a:bodyPr/>
                    <a:lstStyle/>
                    <a:p>
                      <a:pPr indent="0" lvl="0" marL="0" marR="0" rtl="0" algn="ctr">
                        <a:spcBef>
                          <a:spcPts val="0"/>
                        </a:spcBef>
                        <a:spcAft>
                          <a:spcPts val="0"/>
                        </a:spcAft>
                        <a:buNone/>
                      </a:pPr>
                      <a:r>
                        <a:rPr lang="en" sz="1600">
                          <a:solidFill>
                            <a:srgbClr val="1F3A93"/>
                          </a:solidFill>
                          <a:latin typeface="Roboto"/>
                          <a:ea typeface="Roboto"/>
                          <a:cs typeface="Roboto"/>
                          <a:sym typeface="Roboto"/>
                        </a:rPr>
                        <a:t>What item is being personified?</a:t>
                      </a:r>
                      <a:endParaRPr>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ctr">
                        <a:spcBef>
                          <a:spcPts val="0"/>
                        </a:spcBef>
                        <a:spcAft>
                          <a:spcPts val="0"/>
                        </a:spcAft>
                        <a:buNone/>
                      </a:pPr>
                      <a:r>
                        <a:rPr lang="en" sz="1600">
                          <a:solidFill>
                            <a:srgbClr val="1F3A93"/>
                          </a:solidFill>
                          <a:latin typeface="Roboto"/>
                          <a:ea typeface="Roboto"/>
                          <a:cs typeface="Roboto"/>
                          <a:sym typeface="Roboto"/>
                        </a:rPr>
                        <a:t>How is the item being personified?</a:t>
                      </a:r>
                      <a:r>
                        <a:rPr lang="en" sz="1600">
                          <a:solidFill>
                            <a:srgbClr val="1F3A93"/>
                          </a:solidFill>
                          <a:latin typeface="Roboto"/>
                          <a:ea typeface="Roboto"/>
                          <a:cs typeface="Roboto"/>
                          <a:sym typeface="Roboto"/>
                        </a:rPr>
                        <a:t> (What human quality is given to the object?)</a:t>
                      </a:r>
                      <a:r>
                        <a:rPr lang="en" sz="1600">
                          <a:solidFill>
                            <a:srgbClr val="1F3A93"/>
                          </a:solidFill>
                          <a:latin typeface="Roboto"/>
                          <a:ea typeface="Roboto"/>
                          <a:cs typeface="Roboto"/>
                          <a:sym typeface="Roboto"/>
                        </a:rPr>
                        <a:t> </a:t>
                      </a:r>
                      <a:endParaRPr>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Calibri"/>
                        <a:buNone/>
                      </a:pPr>
                      <a:r>
                        <a:rPr i="0" lang="en" sz="1600" u="none" cap="none" strike="noStrike">
                          <a:solidFill>
                            <a:srgbClr val="1F3A93"/>
                          </a:solidFill>
                          <a:latin typeface="Roboto"/>
                          <a:ea typeface="Roboto"/>
                          <a:cs typeface="Roboto"/>
                          <a:sym typeface="Roboto"/>
                        </a:rPr>
                        <a:t>What does the personification do </a:t>
                      </a:r>
                      <a:endParaRPr i="0" sz="1600" u="none" cap="none" strike="noStrike">
                        <a:solidFill>
                          <a:srgbClr val="1F3A93"/>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600"/>
                        <a:buFont typeface="Calibri"/>
                        <a:buNone/>
                      </a:pPr>
                      <a:r>
                        <a:rPr i="0" lang="en" sz="1600" u="none" cap="none" strike="noStrike">
                          <a:solidFill>
                            <a:srgbClr val="1F3A93"/>
                          </a:solidFill>
                          <a:latin typeface="Roboto"/>
                          <a:ea typeface="Roboto"/>
                          <a:cs typeface="Roboto"/>
                          <a:sym typeface="Roboto"/>
                        </a:rPr>
                        <a:t>to the object?</a:t>
                      </a:r>
                      <a:endParaRPr>
                        <a:solidFill>
                          <a:srgbClr val="1F3A93"/>
                        </a:solidFill>
                        <a:latin typeface="Roboto"/>
                        <a:ea typeface="Roboto"/>
                        <a:cs typeface="Roboto"/>
                        <a:sym typeface="Roboto"/>
                      </a:endParaRPr>
                    </a:p>
                    <a:p>
                      <a:pPr indent="0" lvl="0" marL="0" marR="0" rtl="0" algn="l">
                        <a:spcBef>
                          <a:spcPts val="0"/>
                        </a:spcBef>
                        <a:spcAft>
                          <a:spcPts val="0"/>
                        </a:spcAft>
                        <a:buNone/>
                      </a:pPr>
                      <a:r>
                        <a:t/>
                      </a:r>
                      <a:endParaRPr sz="28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r h="713850">
                <a:tc>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#1</a:t>
                      </a:r>
                      <a:endParaRPr>
                        <a:solidFill>
                          <a:srgbClr val="1F3A93"/>
                        </a:solidFill>
                        <a:latin typeface="Roboto"/>
                        <a:ea typeface="Roboto"/>
                        <a:cs typeface="Roboto"/>
                        <a:sym typeface="Roboto"/>
                      </a:endParaRPr>
                    </a:p>
                    <a:p>
                      <a:pPr indent="0" lvl="0" marL="0" marR="0" rtl="0" algn="l">
                        <a:spcBef>
                          <a:spcPts val="0"/>
                        </a:spcBef>
                        <a:spcAft>
                          <a:spcPts val="0"/>
                        </a:spcAft>
                        <a:buNone/>
                      </a:pPr>
                      <a:r>
                        <a:t/>
                      </a:r>
                      <a:endParaRPr sz="18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2800">
                        <a:solidFill>
                          <a:srgbClr val="1F3A93"/>
                        </a:solidFill>
                        <a:latin typeface="Candara"/>
                        <a:ea typeface="Candara"/>
                        <a:cs typeface="Candara"/>
                        <a:sym typeface="Candara"/>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r h="713850">
                <a:tc>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#2</a:t>
                      </a:r>
                      <a:endParaRPr sz="18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2800">
                        <a:solidFill>
                          <a:srgbClr val="1F3A93"/>
                        </a:solidFill>
                        <a:latin typeface="Candara"/>
                        <a:ea typeface="Candara"/>
                        <a:cs typeface="Candara"/>
                        <a:sym typeface="Candara"/>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62"/>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596" name="Google Shape;596;p6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Write Your Own Poem</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597" name="Google Shape;597;p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1F3A93"/>
                </a:solidFill>
                <a:latin typeface="Roboto"/>
                <a:ea typeface="Roboto"/>
                <a:cs typeface="Roboto"/>
                <a:sym typeface="Roboto"/>
              </a:rPr>
              <a:t>Create your own poem of at least 8 lines, using the examples of </a:t>
            </a:r>
            <a:r>
              <a:rPr lang="en" u="sng">
                <a:solidFill>
                  <a:srgbClr val="1F3A93"/>
                </a:solidFill>
                <a:latin typeface="Roboto"/>
                <a:ea typeface="Roboto"/>
                <a:cs typeface="Roboto"/>
                <a:sym typeface="Roboto"/>
              </a:rPr>
              <a:t>personification</a:t>
            </a:r>
            <a:r>
              <a:rPr lang="en">
                <a:solidFill>
                  <a:srgbClr val="1F3A93"/>
                </a:solidFill>
                <a:latin typeface="Roboto"/>
                <a:ea typeface="Roboto"/>
                <a:cs typeface="Roboto"/>
                <a:sym typeface="Roboto"/>
              </a:rPr>
              <a:t> you created about a typical day in your neighborhood or your hometown, </a:t>
            </a:r>
            <a:r>
              <a:rPr b="1" lang="en">
                <a:solidFill>
                  <a:srgbClr val="1F3A93"/>
                </a:solidFill>
                <a:latin typeface="Roboto"/>
                <a:ea typeface="Roboto"/>
                <a:cs typeface="Roboto"/>
                <a:sym typeface="Roboto"/>
              </a:rPr>
              <a:t>plus</a:t>
            </a:r>
            <a:r>
              <a:rPr lang="en">
                <a:solidFill>
                  <a:srgbClr val="1F3A93"/>
                </a:solidFill>
                <a:latin typeface="Roboto"/>
                <a:ea typeface="Roboto"/>
                <a:cs typeface="Roboto"/>
                <a:sym typeface="Roboto"/>
              </a:rPr>
              <a:t> at least 1 </a:t>
            </a:r>
            <a:r>
              <a:rPr lang="en" u="sng">
                <a:solidFill>
                  <a:srgbClr val="1F3A93"/>
                </a:solidFill>
                <a:latin typeface="Roboto"/>
                <a:ea typeface="Roboto"/>
                <a:cs typeface="Roboto"/>
                <a:sym typeface="Roboto"/>
              </a:rPr>
              <a:t>metaphor</a:t>
            </a:r>
            <a:r>
              <a:rPr lang="en">
                <a:solidFill>
                  <a:srgbClr val="1F3A93"/>
                </a:solidFill>
                <a:latin typeface="Roboto"/>
                <a:ea typeface="Roboto"/>
                <a:cs typeface="Roboto"/>
                <a:sym typeface="Roboto"/>
              </a:rPr>
              <a:t> or </a:t>
            </a:r>
            <a:r>
              <a:rPr lang="en" u="sng">
                <a:solidFill>
                  <a:srgbClr val="1F3A93"/>
                </a:solidFill>
                <a:latin typeface="Roboto"/>
                <a:ea typeface="Roboto"/>
                <a:cs typeface="Roboto"/>
                <a:sym typeface="Roboto"/>
              </a:rPr>
              <a:t>simile</a:t>
            </a:r>
            <a:r>
              <a:rPr lang="en">
                <a:solidFill>
                  <a:srgbClr val="1F3A93"/>
                </a:solidFill>
                <a:latin typeface="Roboto"/>
                <a:ea typeface="Roboto"/>
                <a:cs typeface="Roboto"/>
                <a:sym typeface="Roboto"/>
              </a:rPr>
              <a:t>.</a:t>
            </a:r>
            <a:endParaRPr>
              <a:solidFill>
                <a:srgbClr val="1F3A93"/>
              </a:solidFill>
              <a:latin typeface="Roboto"/>
              <a:ea typeface="Roboto"/>
              <a:cs typeface="Roboto"/>
              <a:sym typeface="Roboto"/>
            </a:endParaRPr>
          </a:p>
          <a:p>
            <a:pPr indent="0" lvl="0" marL="0" rtl="0" algn="l">
              <a:spcBef>
                <a:spcPts val="1200"/>
              </a:spcBef>
              <a:spcAft>
                <a:spcPts val="0"/>
              </a:spcAft>
              <a:buNone/>
            </a:pPr>
            <a:r>
              <a:t/>
            </a:r>
            <a:endParaRPr>
              <a:solidFill>
                <a:srgbClr val="1F3A93"/>
              </a:solidFill>
              <a:latin typeface="Roboto"/>
              <a:ea typeface="Roboto"/>
              <a:cs typeface="Roboto"/>
              <a:sym typeface="Roboto"/>
            </a:endParaRPr>
          </a:p>
          <a:p>
            <a:pPr indent="-342900" lvl="0" marL="1371600" rtl="0" algn="l">
              <a:lnSpc>
                <a:spcPct val="100000"/>
              </a:lnSpc>
              <a:spcBef>
                <a:spcPts val="1200"/>
              </a:spcBef>
              <a:spcAft>
                <a:spcPts val="0"/>
              </a:spcAft>
              <a:buClr>
                <a:srgbClr val="1F3A93"/>
              </a:buClr>
              <a:buSzPts val="1800"/>
              <a:buFont typeface="Roboto"/>
              <a:buChar char="●"/>
            </a:pPr>
            <a:r>
              <a:rPr lang="en">
                <a:solidFill>
                  <a:srgbClr val="1F3A93"/>
                </a:solidFill>
                <a:latin typeface="Roboto"/>
                <a:ea typeface="Roboto"/>
                <a:cs typeface="Roboto"/>
                <a:sym typeface="Roboto"/>
              </a:rPr>
              <a:t>The theme of your poem is, </a:t>
            </a:r>
            <a:r>
              <a:rPr b="1" lang="en">
                <a:solidFill>
                  <a:srgbClr val="1F3A93"/>
                </a:solidFill>
                <a:latin typeface="Roboto"/>
                <a:ea typeface="Roboto"/>
                <a:cs typeface="Roboto"/>
                <a:sym typeface="Roboto"/>
              </a:rPr>
              <a:t>A Typical Day</a:t>
            </a:r>
            <a:endParaRPr b="1">
              <a:solidFill>
                <a:srgbClr val="1F3A93"/>
              </a:solidFill>
              <a:latin typeface="Roboto"/>
              <a:ea typeface="Roboto"/>
              <a:cs typeface="Roboto"/>
              <a:sym typeface="Roboto"/>
            </a:endParaRPr>
          </a:p>
          <a:p>
            <a:pPr indent="-342900" lvl="0" marL="1371600" rtl="0" algn="l">
              <a:lnSpc>
                <a:spcPct val="100000"/>
              </a:lnSpc>
              <a:spcBef>
                <a:spcPts val="0"/>
              </a:spcBef>
              <a:spcAft>
                <a:spcPts val="0"/>
              </a:spcAft>
              <a:buClr>
                <a:srgbClr val="1F3A93"/>
              </a:buClr>
              <a:buSzPts val="1800"/>
              <a:buFont typeface="Roboto"/>
              <a:buChar char="●"/>
            </a:pPr>
            <a:r>
              <a:rPr lang="en">
                <a:solidFill>
                  <a:srgbClr val="1F3A93"/>
                </a:solidFill>
                <a:latin typeface="Roboto"/>
                <a:ea typeface="Roboto"/>
                <a:cs typeface="Roboto"/>
                <a:sym typeface="Roboto"/>
              </a:rPr>
              <a:t>You must use at least </a:t>
            </a:r>
            <a:r>
              <a:rPr b="1" lang="en">
                <a:solidFill>
                  <a:srgbClr val="1F3A93"/>
                </a:solidFill>
                <a:latin typeface="Roboto"/>
                <a:ea typeface="Roboto"/>
                <a:cs typeface="Roboto"/>
                <a:sym typeface="Roboto"/>
              </a:rPr>
              <a:t>4 examples of personification</a:t>
            </a:r>
            <a:r>
              <a:rPr lang="en">
                <a:solidFill>
                  <a:srgbClr val="1F3A93"/>
                </a:solidFill>
                <a:latin typeface="Roboto"/>
                <a:ea typeface="Roboto"/>
                <a:cs typeface="Roboto"/>
                <a:sym typeface="Roboto"/>
              </a:rPr>
              <a:t> and at least </a:t>
            </a:r>
            <a:r>
              <a:rPr b="1" lang="en">
                <a:solidFill>
                  <a:srgbClr val="1F3A93"/>
                </a:solidFill>
                <a:latin typeface="Roboto"/>
                <a:ea typeface="Roboto"/>
                <a:cs typeface="Roboto"/>
                <a:sym typeface="Roboto"/>
              </a:rPr>
              <a:t>1 metaphor or simile </a:t>
            </a:r>
            <a:endParaRPr b="1">
              <a:solidFill>
                <a:srgbClr val="1F3A93"/>
              </a:solidFill>
              <a:latin typeface="Roboto"/>
              <a:ea typeface="Roboto"/>
              <a:cs typeface="Roboto"/>
              <a:sym typeface="Roboto"/>
            </a:endParaRPr>
          </a:p>
          <a:p>
            <a:pPr indent="-342900" lvl="0" marL="1371600" rtl="0" algn="l">
              <a:lnSpc>
                <a:spcPct val="100000"/>
              </a:lnSpc>
              <a:spcBef>
                <a:spcPts val="0"/>
              </a:spcBef>
              <a:spcAft>
                <a:spcPts val="0"/>
              </a:spcAft>
              <a:buClr>
                <a:srgbClr val="1F3A93"/>
              </a:buClr>
              <a:buSzPts val="1800"/>
              <a:buFont typeface="Roboto"/>
              <a:buChar char="●"/>
            </a:pPr>
            <a:r>
              <a:rPr lang="en">
                <a:solidFill>
                  <a:srgbClr val="1F3A93"/>
                </a:solidFill>
                <a:latin typeface="Roboto"/>
                <a:ea typeface="Roboto"/>
                <a:cs typeface="Roboto"/>
                <a:sym typeface="Roboto"/>
              </a:rPr>
              <a:t>Your poem must be at least </a:t>
            </a:r>
            <a:r>
              <a:rPr b="1" lang="en">
                <a:solidFill>
                  <a:srgbClr val="1F3A93"/>
                </a:solidFill>
                <a:latin typeface="Roboto"/>
                <a:ea typeface="Roboto"/>
                <a:cs typeface="Roboto"/>
                <a:sym typeface="Roboto"/>
              </a:rPr>
              <a:t>8 lines long</a:t>
            </a:r>
            <a:endParaRPr b="1">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ctr">
              <a:lnSpc>
                <a:spcPct val="100000"/>
              </a:lnSpc>
              <a:spcBef>
                <a:spcPts val="0"/>
              </a:spcBef>
              <a:spcAft>
                <a:spcPts val="0"/>
              </a:spcAft>
              <a:buNone/>
            </a:pPr>
            <a:r>
              <a:rPr lang="en">
                <a:solidFill>
                  <a:srgbClr val="1F3A93"/>
                </a:solidFill>
                <a:latin typeface="Roboto"/>
                <a:ea typeface="Roboto"/>
                <a:cs typeface="Roboto"/>
                <a:sym typeface="Roboto"/>
              </a:rPr>
              <a:t>After 10 minutes, we will share out!</a:t>
            </a:r>
            <a:endParaRPr>
              <a:solidFill>
                <a:srgbClr val="1F3A93"/>
              </a:solidFill>
              <a:latin typeface="Roboto"/>
              <a:ea typeface="Roboto"/>
              <a:cs typeface="Roboto"/>
              <a:sym typeface="Roboto"/>
            </a:endParaRPr>
          </a:p>
        </p:txBody>
      </p:sp>
      <p:cxnSp>
        <p:nvCxnSpPr>
          <p:cNvPr id="598" name="Google Shape;598;p6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99" name="Google Shape;599;p62"/>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pic>
        <p:nvPicPr>
          <p:cNvPr id="600" name="Google Shape;600;p62"/>
          <p:cNvPicPr preferRelativeResize="0"/>
          <p:nvPr/>
        </p:nvPicPr>
        <p:blipFill>
          <a:blip r:embed="rId5">
            <a:alphaModFix/>
          </a:blip>
          <a:stretch>
            <a:fillRect/>
          </a:stretch>
        </p:blipFill>
        <p:spPr>
          <a:xfrm>
            <a:off x="6657500" y="2926425"/>
            <a:ext cx="2849751" cy="28497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98" name="Google Shape;98;p1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9" name="Google Shape;99;p18"/>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100" name="Google Shape;100;p18"/>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101" name="Google Shape;101;p18"/>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rgbClr val="00B2A9"/>
                </a:solidFill>
                <a:latin typeface="Roboto"/>
                <a:ea typeface="Roboto"/>
                <a:cs typeface="Roboto"/>
                <a:sym typeface="Roboto"/>
              </a:rPr>
              <a:t>Students will be able to:</a:t>
            </a:r>
            <a:endParaRPr sz="2200">
              <a:solidFill>
                <a:srgbClr val="00B2A9"/>
              </a:solidFill>
              <a:latin typeface="Roboto"/>
              <a:ea typeface="Roboto"/>
              <a:cs typeface="Roboto"/>
              <a:sym typeface="Roboto"/>
            </a:endParaRPr>
          </a:p>
          <a:p>
            <a:pPr indent="-368300" lvl="0" marL="457200" rtl="0" algn="l">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Understand the purpose of this poetry unit and what we will be learning throughout it</a:t>
            </a:r>
            <a:endParaRPr sz="2200">
              <a:solidFill>
                <a:srgbClr val="00B2A9"/>
              </a:solidFill>
              <a:latin typeface="Roboto"/>
              <a:ea typeface="Roboto"/>
              <a:cs typeface="Roboto"/>
              <a:sym typeface="Roboto"/>
            </a:endParaRPr>
          </a:p>
          <a:p>
            <a:pPr indent="-368300" lvl="0" marL="457200" rtl="0" algn="l">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Participate in small group literature circles to analyze different poems in order to answer the question, “What is poetry?” </a:t>
            </a:r>
            <a:endParaRPr sz="2200">
              <a:solidFill>
                <a:srgbClr val="00B2A9"/>
              </a:solidFill>
              <a:latin typeface="Roboto"/>
              <a:ea typeface="Roboto"/>
              <a:cs typeface="Roboto"/>
              <a:sym typeface="Roboto"/>
            </a:endParaRPr>
          </a:p>
          <a:p>
            <a:pPr indent="-368300" lvl="0" marL="457200" rtl="0" algn="l">
              <a:spcBef>
                <a:spcPts val="0"/>
              </a:spcBef>
              <a:spcAft>
                <a:spcPts val="0"/>
              </a:spcAft>
              <a:buClr>
                <a:srgbClr val="00B2A9"/>
              </a:buClr>
              <a:buSzPts val="2200"/>
              <a:buFont typeface="Roboto"/>
              <a:buChar char="●"/>
            </a:pPr>
            <a:r>
              <a:rPr lang="en" sz="2200">
                <a:solidFill>
                  <a:srgbClr val="00B2A9"/>
                </a:solidFill>
                <a:latin typeface="Roboto"/>
                <a:ea typeface="Roboto"/>
                <a:cs typeface="Roboto"/>
                <a:sym typeface="Roboto"/>
              </a:rPr>
              <a:t>Synthesize information from readings in literature circles and create posters to present findings from their texts and analysis to the class.</a:t>
            </a:r>
            <a:endParaRPr sz="22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1800">
              <a:solidFill>
                <a:srgbClr val="00B2A9"/>
              </a:solidFill>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6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606" name="Google Shape;606;p6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07" name="Google Shape;607;p63"/>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608" name="Google Shape;608;p63"/>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609" name="Google Shape;609;p63"/>
          <p:cNvGraphicFramePr/>
          <p:nvPr/>
        </p:nvGraphicFramePr>
        <p:xfrm>
          <a:off x="1433400" y="1383350"/>
          <a:ext cx="3000000" cy="3000000"/>
        </p:xfrm>
        <a:graphic>
          <a:graphicData uri="http://schemas.openxmlformats.org/drawingml/2006/table">
            <a:tbl>
              <a:tblPr>
                <a:noFill/>
                <a:tableStyleId>{8D818494-4725-4AC3-A197-84483B21A1AE}</a:tableStyleId>
              </a:tblPr>
              <a:tblGrid>
                <a:gridCol w="6277175"/>
              </a:tblGrid>
              <a:tr h="3226600">
                <a:tc>
                  <a:txBody>
                    <a:bodyPr/>
                    <a:lstStyle/>
                    <a:p>
                      <a:pPr indent="0" lvl="0" marL="0" rtl="0" algn="l">
                        <a:spcBef>
                          <a:spcPts val="0"/>
                        </a:spcBef>
                        <a:spcAft>
                          <a:spcPts val="0"/>
                        </a:spcAft>
                        <a:buClr>
                          <a:schemeClr val="dk1"/>
                        </a:buClr>
                        <a:buSzPts val="1100"/>
                        <a:buFont typeface="Arial"/>
                        <a:buNone/>
                      </a:pPr>
                      <a:r>
                        <a:rPr lang="en" sz="2500">
                          <a:solidFill>
                            <a:srgbClr val="1F3A93"/>
                          </a:solidFill>
                          <a:latin typeface="Roboto"/>
                          <a:ea typeface="Roboto"/>
                          <a:cs typeface="Roboto"/>
                          <a:sym typeface="Roboto"/>
                        </a:rPr>
                        <a:t>1. What is the effect of personification? </a:t>
                      </a:r>
                      <a:endParaRPr sz="2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25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2500">
                          <a:solidFill>
                            <a:srgbClr val="1F3A93"/>
                          </a:solidFill>
                          <a:latin typeface="Roboto"/>
                          <a:ea typeface="Roboto"/>
                          <a:cs typeface="Roboto"/>
                          <a:sym typeface="Roboto"/>
                        </a:rPr>
                        <a:t>2. Why might a poet use personification? </a:t>
                      </a:r>
                      <a:endParaRPr sz="25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610" name="Google Shape;610;p63"/>
          <p:cNvSpPr txBox="1"/>
          <p:nvPr/>
        </p:nvSpPr>
        <p:spPr>
          <a:xfrm>
            <a:off x="5263875" y="4782350"/>
            <a:ext cx="3880200" cy="361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1F3A92"/>
                </a:solidFill>
                <a:latin typeface="Roboto"/>
                <a:ea typeface="Roboto"/>
                <a:cs typeface="Roboto"/>
                <a:sym typeface="Roboto"/>
              </a:rPr>
              <a:t>*Don’t forget to fill in your Daily Learning Log</a:t>
            </a:r>
            <a:endParaRPr>
              <a:solidFill>
                <a:srgbClr val="1F3A92"/>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614" name="Shape 614"/>
        <p:cNvGrpSpPr/>
        <p:nvPr/>
      </p:nvGrpSpPr>
      <p:grpSpPr>
        <a:xfrm>
          <a:off x="0" y="0"/>
          <a:ext cx="0" cy="0"/>
          <a:chOff x="0" y="0"/>
          <a:chExt cx="0" cy="0"/>
        </a:xfrm>
      </p:grpSpPr>
      <p:pic>
        <p:nvPicPr>
          <p:cNvPr id="615" name="Google Shape;615;p64"/>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616" name="Google Shape;616;p64"/>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4</a:t>
            </a:r>
            <a:endParaRPr b="1" sz="4800">
              <a:solidFill>
                <a:schemeClr val="lt1"/>
              </a:solidFill>
              <a:latin typeface="Roboto Condensed"/>
              <a:ea typeface="Roboto Condensed"/>
              <a:cs typeface="Roboto Condensed"/>
              <a:sym typeface="Roboto Condensed"/>
            </a:endParaRPr>
          </a:p>
        </p:txBody>
      </p:sp>
      <p:sp>
        <p:nvSpPr>
          <p:cNvPr id="617" name="Google Shape;617;p64"/>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Alliteration &amp; Symbolism</a:t>
            </a:r>
            <a:endParaRPr sz="2600">
              <a:solidFill>
                <a:schemeClr val="lt1"/>
              </a:solidFill>
              <a:latin typeface="Raleway Medium"/>
              <a:ea typeface="Raleway Medium"/>
              <a:cs typeface="Raleway Medium"/>
              <a:sym typeface="Raleway Medium"/>
            </a:endParaRPr>
          </a:p>
        </p:txBody>
      </p:sp>
      <p:cxnSp>
        <p:nvCxnSpPr>
          <p:cNvPr id="618" name="Google Shape;618;p6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19" name="Google Shape;619;p64"/>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620" name="Google Shape;620;p64"/>
          <p:cNvPicPr preferRelativeResize="0"/>
          <p:nvPr/>
        </p:nvPicPr>
        <p:blipFill>
          <a:blip r:embed="rId5">
            <a:alphaModFix/>
          </a:blip>
          <a:stretch>
            <a:fillRect/>
          </a:stretch>
        </p:blipFill>
        <p:spPr>
          <a:xfrm>
            <a:off x="5239475" y="828175"/>
            <a:ext cx="3828200" cy="38282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65"/>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626" name="Google Shape;626;p6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27" name="Google Shape;627;p65"/>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628" name="Google Shape;628;p65"/>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sp>
        <p:nvSpPr>
          <p:cNvPr id="629" name="Google Shape;629;p65"/>
          <p:cNvSpPr txBox="1"/>
          <p:nvPr/>
        </p:nvSpPr>
        <p:spPr>
          <a:xfrm>
            <a:off x="782100" y="2597325"/>
            <a:ext cx="2904000" cy="685200"/>
          </a:xfrm>
          <a:prstGeom prst="rect">
            <a:avLst/>
          </a:prstGeom>
          <a:noFill/>
          <a:ln cap="flat" cmpd="sng" w="38100">
            <a:solidFill>
              <a:srgbClr val="00B2A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1F3A93"/>
                </a:solidFill>
                <a:latin typeface="Roboto"/>
                <a:ea typeface="Roboto"/>
                <a:cs typeface="Roboto"/>
                <a:sym typeface="Roboto"/>
              </a:rPr>
              <a:t>What does this object mean?</a:t>
            </a:r>
            <a:endParaRPr sz="1600">
              <a:solidFill>
                <a:srgbClr val="1F3A93"/>
              </a:solidFill>
              <a:latin typeface="Roboto"/>
              <a:ea typeface="Roboto"/>
              <a:cs typeface="Roboto"/>
              <a:sym typeface="Roboto"/>
            </a:endParaRPr>
          </a:p>
        </p:txBody>
      </p:sp>
      <p:sp>
        <p:nvSpPr>
          <p:cNvPr id="630" name="Google Shape;630;p65"/>
          <p:cNvSpPr txBox="1"/>
          <p:nvPr/>
        </p:nvSpPr>
        <p:spPr>
          <a:xfrm>
            <a:off x="5269750" y="2559090"/>
            <a:ext cx="2904000" cy="685200"/>
          </a:xfrm>
          <a:prstGeom prst="rect">
            <a:avLst/>
          </a:prstGeom>
          <a:noFill/>
          <a:ln cap="flat" cmpd="sng" w="38100">
            <a:solidFill>
              <a:srgbClr val="00B2A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1F3A93"/>
                </a:solidFill>
                <a:latin typeface="Roboto"/>
                <a:ea typeface="Roboto"/>
                <a:cs typeface="Roboto"/>
                <a:sym typeface="Roboto"/>
              </a:rPr>
              <a:t>What does this object mean?</a:t>
            </a:r>
            <a:endParaRPr sz="1600">
              <a:solidFill>
                <a:srgbClr val="1F3A93"/>
              </a:solidFill>
              <a:latin typeface="Roboto"/>
              <a:ea typeface="Roboto"/>
              <a:cs typeface="Roboto"/>
              <a:sym typeface="Roboto"/>
            </a:endParaRPr>
          </a:p>
        </p:txBody>
      </p:sp>
      <p:sp>
        <p:nvSpPr>
          <p:cNvPr id="631" name="Google Shape;631;p65"/>
          <p:cNvSpPr txBox="1"/>
          <p:nvPr/>
        </p:nvSpPr>
        <p:spPr>
          <a:xfrm>
            <a:off x="782100" y="4245860"/>
            <a:ext cx="2904000" cy="685200"/>
          </a:xfrm>
          <a:prstGeom prst="rect">
            <a:avLst/>
          </a:prstGeom>
          <a:noFill/>
          <a:ln cap="flat" cmpd="sng" w="38100">
            <a:solidFill>
              <a:srgbClr val="00B2A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1F3A93"/>
                </a:solidFill>
                <a:latin typeface="Roboto"/>
                <a:ea typeface="Roboto"/>
                <a:cs typeface="Roboto"/>
                <a:sym typeface="Roboto"/>
              </a:rPr>
              <a:t>What does this object mean?</a:t>
            </a:r>
            <a:endParaRPr sz="1600">
              <a:solidFill>
                <a:srgbClr val="1F3A93"/>
              </a:solidFill>
              <a:latin typeface="Roboto"/>
              <a:ea typeface="Roboto"/>
              <a:cs typeface="Roboto"/>
              <a:sym typeface="Roboto"/>
            </a:endParaRPr>
          </a:p>
        </p:txBody>
      </p:sp>
      <p:sp>
        <p:nvSpPr>
          <p:cNvPr id="632" name="Google Shape;632;p65"/>
          <p:cNvSpPr txBox="1"/>
          <p:nvPr/>
        </p:nvSpPr>
        <p:spPr>
          <a:xfrm>
            <a:off x="5415475" y="4266229"/>
            <a:ext cx="2904000" cy="685200"/>
          </a:xfrm>
          <a:prstGeom prst="rect">
            <a:avLst/>
          </a:prstGeom>
          <a:noFill/>
          <a:ln cap="flat" cmpd="sng" w="38100">
            <a:solidFill>
              <a:srgbClr val="00B2A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1F3A93"/>
                </a:solidFill>
                <a:latin typeface="Roboto"/>
                <a:ea typeface="Roboto"/>
                <a:cs typeface="Roboto"/>
                <a:sym typeface="Roboto"/>
              </a:rPr>
              <a:t>What does this object mean?</a:t>
            </a:r>
            <a:endParaRPr sz="1600">
              <a:solidFill>
                <a:srgbClr val="1F3A93"/>
              </a:solidFill>
              <a:latin typeface="Roboto"/>
              <a:ea typeface="Roboto"/>
              <a:cs typeface="Roboto"/>
              <a:sym typeface="Roboto"/>
            </a:endParaRPr>
          </a:p>
        </p:txBody>
      </p:sp>
      <p:sp>
        <p:nvSpPr>
          <p:cNvPr id="633" name="Google Shape;633;p65"/>
          <p:cNvSpPr txBox="1"/>
          <p:nvPr>
            <p:ph idx="1" type="body"/>
          </p:nvPr>
        </p:nvSpPr>
        <p:spPr>
          <a:xfrm>
            <a:off x="311700" y="1152475"/>
            <a:ext cx="8520600" cy="7167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Identify what the objects mean and write what they mean to you in the box below the image.</a:t>
            </a:r>
            <a:endParaRPr>
              <a:solidFill>
                <a:srgbClr val="1F3A93"/>
              </a:solidFill>
              <a:latin typeface="Roboto"/>
              <a:ea typeface="Roboto"/>
              <a:cs typeface="Roboto"/>
              <a:sym typeface="Roboto"/>
            </a:endParaRPr>
          </a:p>
        </p:txBody>
      </p:sp>
      <p:pic>
        <p:nvPicPr>
          <p:cNvPr id="634" name="Google Shape;634;p65"/>
          <p:cNvPicPr preferRelativeResize="0"/>
          <p:nvPr/>
        </p:nvPicPr>
        <p:blipFill rotWithShape="1">
          <a:blip r:embed="rId5">
            <a:alphaModFix/>
          </a:blip>
          <a:srcRect b="0" l="0" r="0" t="0"/>
          <a:stretch/>
        </p:blipFill>
        <p:spPr>
          <a:xfrm>
            <a:off x="1734422" y="1705873"/>
            <a:ext cx="804966" cy="870750"/>
          </a:xfrm>
          <a:prstGeom prst="rect">
            <a:avLst/>
          </a:prstGeom>
          <a:noFill/>
          <a:ln>
            <a:noFill/>
          </a:ln>
        </p:spPr>
      </p:pic>
      <p:pic>
        <p:nvPicPr>
          <p:cNvPr id="635" name="Google Shape;635;p65"/>
          <p:cNvPicPr preferRelativeResize="0"/>
          <p:nvPr/>
        </p:nvPicPr>
        <p:blipFill rotWithShape="1">
          <a:blip r:embed="rId6">
            <a:alphaModFix/>
          </a:blip>
          <a:srcRect b="0" l="0" r="0" t="0"/>
          <a:stretch/>
        </p:blipFill>
        <p:spPr>
          <a:xfrm>
            <a:off x="6380174" y="1645500"/>
            <a:ext cx="719493" cy="870750"/>
          </a:xfrm>
          <a:prstGeom prst="rect">
            <a:avLst/>
          </a:prstGeom>
          <a:noFill/>
          <a:ln>
            <a:noFill/>
          </a:ln>
        </p:spPr>
      </p:pic>
      <p:pic>
        <p:nvPicPr>
          <p:cNvPr id="636" name="Google Shape;636;p65"/>
          <p:cNvPicPr preferRelativeResize="0"/>
          <p:nvPr/>
        </p:nvPicPr>
        <p:blipFill rotWithShape="1">
          <a:blip r:embed="rId7">
            <a:alphaModFix/>
          </a:blip>
          <a:srcRect b="10930" l="0" r="0" t="-10930"/>
          <a:stretch/>
        </p:blipFill>
        <p:spPr>
          <a:xfrm>
            <a:off x="1884650" y="3464550"/>
            <a:ext cx="719500" cy="716700"/>
          </a:xfrm>
          <a:prstGeom prst="rect">
            <a:avLst/>
          </a:prstGeom>
          <a:noFill/>
          <a:ln>
            <a:noFill/>
          </a:ln>
        </p:spPr>
      </p:pic>
      <p:pic>
        <p:nvPicPr>
          <p:cNvPr id="637" name="Google Shape;637;p65"/>
          <p:cNvPicPr preferRelativeResize="0"/>
          <p:nvPr/>
        </p:nvPicPr>
        <p:blipFill rotWithShape="1">
          <a:blip r:embed="rId8">
            <a:alphaModFix/>
          </a:blip>
          <a:srcRect b="0" l="0" r="0" t="0"/>
          <a:stretch/>
        </p:blipFill>
        <p:spPr>
          <a:xfrm>
            <a:off x="6512573" y="3534223"/>
            <a:ext cx="804975" cy="68520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id="642" name="Google Shape;642;p66"/>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643" name="Google Shape;643;p6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644" name="Google Shape;644;p6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45" name="Google Shape;645;p66"/>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646" name="Google Shape;646;p66"/>
          <p:cNvSpPr txBox="1"/>
          <p:nvPr/>
        </p:nvSpPr>
        <p:spPr>
          <a:xfrm>
            <a:off x="409575" y="1163500"/>
            <a:ext cx="8520600" cy="31230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What do these images mean? </a:t>
            </a:r>
            <a:endParaRPr b="1" sz="2400">
              <a:solidFill>
                <a:srgbClr val="00B2A9"/>
              </a:solidFill>
              <a:latin typeface="Roboto"/>
              <a:ea typeface="Roboto"/>
              <a:cs typeface="Roboto"/>
              <a:sym typeface="Roboto"/>
            </a:endParaRPr>
          </a:p>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Alliteration &amp; Symbolism  </a:t>
            </a:r>
            <a:endParaRPr b="1" sz="2400">
              <a:solidFill>
                <a:srgbClr val="00B2A9"/>
              </a:solidFill>
              <a:latin typeface="Roboto"/>
              <a:ea typeface="Roboto"/>
              <a:cs typeface="Roboto"/>
              <a:sym typeface="Roboto"/>
            </a:endParaRPr>
          </a:p>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Glossary: Alliteration &amp; Symbolism   </a:t>
            </a:r>
            <a:endParaRPr b="1" sz="2400">
              <a:solidFill>
                <a:srgbClr val="00B2A9"/>
              </a:solidFill>
              <a:latin typeface="Roboto"/>
              <a:ea typeface="Roboto"/>
              <a:cs typeface="Roboto"/>
              <a:sym typeface="Roboto"/>
            </a:endParaRPr>
          </a:p>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Identify and analyze poems </a:t>
            </a:r>
            <a:endParaRPr b="1" sz="2400">
              <a:solidFill>
                <a:srgbClr val="00B2A9"/>
              </a:solidFill>
              <a:latin typeface="Roboto"/>
              <a:ea typeface="Roboto"/>
              <a:cs typeface="Roboto"/>
              <a:sym typeface="Roboto"/>
            </a:endParaRPr>
          </a:p>
          <a:p>
            <a:pPr indent="-381000" lvl="0" marL="457200" rtl="0" algn="l">
              <a:lnSpc>
                <a:spcPct val="115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Write your own poem!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pic>
        <p:nvPicPr>
          <p:cNvPr id="647" name="Google Shape;647;p66"/>
          <p:cNvPicPr preferRelativeResize="0"/>
          <p:nvPr/>
        </p:nvPicPr>
        <p:blipFill rotWithShape="1">
          <a:blip r:embed="rId5">
            <a:alphaModFix/>
          </a:blip>
          <a:srcRect b="45887" l="0" r="0" t="0"/>
          <a:stretch/>
        </p:blipFill>
        <p:spPr>
          <a:xfrm>
            <a:off x="1710625" y="4098025"/>
            <a:ext cx="5675200" cy="9328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6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653" name="Google Shape;653;p6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54" name="Google Shape;654;p67"/>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655" name="Google Shape;655;p67"/>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656" name="Google Shape;656;p67"/>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Define, identify, and  analyze alliteration and symbolism is poetry. </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Create an original poem using alliteration and symbolism. </a:t>
            </a:r>
            <a:endParaRPr sz="2800">
              <a:solidFill>
                <a:srgbClr val="414143"/>
              </a:solidFill>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6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Before We Begin</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662" name="Google Shape;662;p68"/>
          <p:cNvSpPr txBox="1"/>
          <p:nvPr>
            <p:ph idx="1" type="body"/>
          </p:nvPr>
        </p:nvSpPr>
        <p:spPr>
          <a:xfrm>
            <a:off x="311700" y="1152475"/>
            <a:ext cx="8520600" cy="4070700"/>
          </a:xfrm>
          <a:prstGeom prst="rect">
            <a:avLst/>
          </a:prstGeom>
        </p:spPr>
        <p:txBody>
          <a:bodyPr anchorCtr="0" anchor="t" bIns="91425" lIns="91425" spcFirstLastPara="1" rIns="91425" wrap="square" tIns="91425">
            <a:normAutofit fontScale="85000" lnSpcReduction="20000"/>
          </a:bodyPr>
          <a:lstStyle/>
          <a:p>
            <a:pPr indent="0" lvl="0" marL="0" rtl="0" algn="l">
              <a:lnSpc>
                <a:spcPct val="100000"/>
              </a:lnSpc>
              <a:spcBef>
                <a:spcPts val="640"/>
              </a:spcBef>
              <a:spcAft>
                <a:spcPts val="0"/>
              </a:spcAft>
              <a:buClr>
                <a:schemeClr val="dk1"/>
              </a:buClr>
              <a:buSzPct val="47162"/>
              <a:buFont typeface="Arial"/>
              <a:buNone/>
            </a:pPr>
            <a:r>
              <a:rPr lang="en" sz="2332">
                <a:solidFill>
                  <a:srgbClr val="1F3A93"/>
                </a:solidFill>
                <a:latin typeface="Roboto"/>
                <a:ea typeface="Roboto"/>
                <a:cs typeface="Roboto"/>
                <a:sym typeface="Roboto"/>
              </a:rPr>
              <a:t>Read the following poem excerpts, pair with a partner and share your answers to the questions.</a:t>
            </a:r>
            <a:endParaRPr sz="2332">
              <a:solidFill>
                <a:srgbClr val="1F3A93"/>
              </a:solidFill>
              <a:latin typeface="Roboto"/>
              <a:ea typeface="Roboto"/>
              <a:cs typeface="Roboto"/>
              <a:sym typeface="Roboto"/>
            </a:endParaRPr>
          </a:p>
          <a:p>
            <a:pPr indent="0" lvl="0" marL="0" rtl="0" algn="l">
              <a:lnSpc>
                <a:spcPct val="100000"/>
              </a:lnSpc>
              <a:spcBef>
                <a:spcPts val="1000"/>
              </a:spcBef>
              <a:spcAft>
                <a:spcPts val="0"/>
              </a:spcAft>
              <a:buClr>
                <a:schemeClr val="dk1"/>
              </a:buClr>
              <a:buFont typeface="Arial"/>
              <a:buNone/>
            </a:pPr>
            <a:r>
              <a:t/>
            </a:r>
            <a:endParaRPr sz="2500">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ct val="55000"/>
              <a:buFont typeface="Arial"/>
              <a:buNone/>
            </a:pPr>
            <a:r>
              <a:rPr lang="en" sz="2000">
                <a:solidFill>
                  <a:srgbClr val="1F3A93"/>
                </a:solidFill>
                <a:latin typeface="Roboto"/>
                <a:ea typeface="Roboto"/>
                <a:cs typeface="Roboto"/>
                <a:sym typeface="Roboto"/>
              </a:rPr>
              <a:t>While I nodded, nearly napping, suddenly there came a tapping,</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ct val="55000"/>
              <a:buFont typeface="Arial"/>
              <a:buNone/>
            </a:pPr>
            <a:r>
              <a:rPr lang="en" sz="2000">
                <a:solidFill>
                  <a:srgbClr val="1F3A93"/>
                </a:solidFill>
                <a:latin typeface="Roboto"/>
                <a:ea typeface="Roboto"/>
                <a:cs typeface="Roboto"/>
                <a:sym typeface="Roboto"/>
              </a:rPr>
              <a:t>As of someone gently rapping, rapping at my chamber door.</a:t>
            </a:r>
            <a:endParaRPr sz="2000">
              <a:solidFill>
                <a:srgbClr val="1F3A93"/>
              </a:solidFill>
              <a:latin typeface="Roboto"/>
              <a:ea typeface="Roboto"/>
              <a:cs typeface="Roboto"/>
              <a:sym typeface="Roboto"/>
            </a:endParaRPr>
          </a:p>
          <a:p>
            <a:pPr indent="0" lvl="0" marL="0" rtl="0" algn="ctr">
              <a:lnSpc>
                <a:spcPct val="100000"/>
              </a:lnSpc>
              <a:spcBef>
                <a:spcPts val="0"/>
              </a:spcBef>
              <a:spcAft>
                <a:spcPts val="0"/>
              </a:spcAft>
              <a:buClr>
                <a:schemeClr val="dk1"/>
              </a:buClr>
              <a:buSzPct val="78571"/>
              <a:buFont typeface="Arial"/>
              <a:buNone/>
            </a:pPr>
            <a:r>
              <a:rPr lang="en">
                <a:solidFill>
                  <a:srgbClr val="1F3A93"/>
                </a:solidFill>
                <a:latin typeface="Roboto"/>
                <a:ea typeface="Roboto"/>
                <a:cs typeface="Roboto"/>
                <a:sym typeface="Roboto"/>
              </a:rPr>
              <a:t>… from </a:t>
            </a:r>
            <a:r>
              <a:rPr i="1" lang="en">
                <a:solidFill>
                  <a:srgbClr val="1F3A93"/>
                </a:solidFill>
                <a:latin typeface="Roboto"/>
                <a:ea typeface="Roboto"/>
                <a:cs typeface="Roboto"/>
                <a:sym typeface="Roboto"/>
              </a:rPr>
              <a:t>The Raven </a:t>
            </a:r>
            <a:r>
              <a:rPr lang="en">
                <a:solidFill>
                  <a:srgbClr val="1F3A93"/>
                </a:solidFill>
                <a:latin typeface="Roboto"/>
                <a:ea typeface="Roboto"/>
                <a:cs typeface="Roboto"/>
                <a:sym typeface="Roboto"/>
              </a:rPr>
              <a:t>by Edgar Allan Poe</a:t>
            </a:r>
            <a:endParaRPr sz="1400">
              <a:solidFill>
                <a:srgbClr val="1F3A93"/>
              </a:solidFill>
              <a:latin typeface="Roboto"/>
              <a:ea typeface="Roboto"/>
              <a:cs typeface="Roboto"/>
              <a:sym typeface="Roboto"/>
            </a:endParaRPr>
          </a:p>
          <a:p>
            <a:pPr indent="0" lvl="0" marL="0" rtl="0" algn="ctr">
              <a:lnSpc>
                <a:spcPct val="100000"/>
              </a:lnSpc>
              <a:spcBef>
                <a:spcPts val="0"/>
              </a:spcBef>
              <a:spcAft>
                <a:spcPts val="0"/>
              </a:spcAft>
              <a:buClr>
                <a:schemeClr val="dk1"/>
              </a:buClr>
              <a:buSzPct val="61111"/>
              <a:buFont typeface="Arial"/>
              <a:buNone/>
            </a:pPr>
            <a:r>
              <a:t/>
            </a:r>
            <a:endParaRPr>
              <a:solidFill>
                <a:srgbClr val="1F3A93"/>
              </a:solidFill>
              <a:latin typeface="Roboto"/>
              <a:ea typeface="Roboto"/>
              <a:cs typeface="Roboto"/>
              <a:sym typeface="Roboto"/>
            </a:endParaRPr>
          </a:p>
          <a:p>
            <a:pPr indent="0" lvl="0" marL="0" rtl="0" algn="ctr">
              <a:lnSpc>
                <a:spcPct val="100000"/>
              </a:lnSpc>
              <a:spcBef>
                <a:spcPts val="0"/>
              </a:spcBef>
              <a:spcAft>
                <a:spcPts val="0"/>
              </a:spcAft>
              <a:buClr>
                <a:schemeClr val="dk1"/>
              </a:buClr>
              <a:buSzPct val="61111"/>
              <a:buFont typeface="Arial"/>
              <a:buNone/>
            </a:pPr>
            <a:r>
              <a:rPr b="1" lang="en">
                <a:solidFill>
                  <a:srgbClr val="1F3A93"/>
                </a:solidFill>
                <a:latin typeface="Roboto"/>
                <a:ea typeface="Roboto"/>
                <a:cs typeface="Roboto"/>
                <a:sym typeface="Roboto"/>
              </a:rPr>
              <a:t>What do you notice about how Edgar Allen Poe creates the sound in these lines? </a:t>
            </a:r>
            <a:endParaRPr b="1">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ct val="55000"/>
              <a:buFont typeface="Arial"/>
              <a:buNone/>
            </a:pPr>
            <a:r>
              <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ct val="55000"/>
              <a:buFont typeface="Arial"/>
              <a:buNone/>
            </a:pPr>
            <a:r>
              <a:rPr lang="en" sz="2000">
                <a:solidFill>
                  <a:srgbClr val="1F3A93"/>
                </a:solidFill>
                <a:latin typeface="Roboto"/>
                <a:ea typeface="Roboto"/>
                <a:cs typeface="Roboto"/>
                <a:sym typeface="Roboto"/>
              </a:rPr>
              <a:t>Two roads diverged in a yellow wood,</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ct val="55000"/>
              <a:buFont typeface="Arial"/>
              <a:buNone/>
            </a:pPr>
            <a:r>
              <a:rPr lang="en" sz="2000">
                <a:solidFill>
                  <a:srgbClr val="1F3A93"/>
                </a:solidFill>
                <a:latin typeface="Roboto"/>
                <a:ea typeface="Roboto"/>
                <a:cs typeface="Roboto"/>
                <a:sym typeface="Roboto"/>
              </a:rPr>
              <a:t>And sorry I could not travel both</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ct val="55000"/>
              <a:buFont typeface="Arial"/>
              <a:buNone/>
            </a:pPr>
            <a:r>
              <a:rPr lang="en" sz="2000">
                <a:solidFill>
                  <a:srgbClr val="1F3A93"/>
                </a:solidFill>
                <a:latin typeface="Roboto"/>
                <a:ea typeface="Roboto"/>
                <a:cs typeface="Roboto"/>
                <a:sym typeface="Roboto"/>
              </a:rPr>
              <a:t>And be one traveler, long I stood</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ct val="55000"/>
              <a:buFont typeface="Arial"/>
              <a:buNone/>
            </a:pPr>
            <a:r>
              <a:rPr lang="en" sz="2000">
                <a:solidFill>
                  <a:srgbClr val="1F3A93"/>
                </a:solidFill>
                <a:latin typeface="Roboto"/>
                <a:ea typeface="Roboto"/>
                <a:cs typeface="Roboto"/>
                <a:sym typeface="Roboto"/>
              </a:rPr>
              <a:t>And looked down one as far as I could</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ct val="55000"/>
              <a:buFont typeface="Arial"/>
              <a:buNone/>
            </a:pPr>
            <a:r>
              <a:rPr lang="en" sz="2000">
                <a:solidFill>
                  <a:srgbClr val="1F3A93"/>
                </a:solidFill>
                <a:latin typeface="Roboto"/>
                <a:ea typeface="Roboto"/>
                <a:cs typeface="Roboto"/>
                <a:sym typeface="Roboto"/>
              </a:rPr>
              <a:t>To where it bent in the undergrowth;</a:t>
            </a:r>
            <a:endParaRPr sz="2000">
              <a:solidFill>
                <a:srgbClr val="1F3A93"/>
              </a:solidFill>
              <a:latin typeface="Roboto"/>
              <a:ea typeface="Roboto"/>
              <a:cs typeface="Roboto"/>
              <a:sym typeface="Roboto"/>
            </a:endParaRPr>
          </a:p>
          <a:p>
            <a:pPr indent="0" lvl="0" marL="0" rtl="0" algn="ctr">
              <a:lnSpc>
                <a:spcPct val="100000"/>
              </a:lnSpc>
              <a:spcBef>
                <a:spcPts val="0"/>
              </a:spcBef>
              <a:spcAft>
                <a:spcPts val="0"/>
              </a:spcAft>
              <a:buClr>
                <a:schemeClr val="dk1"/>
              </a:buClr>
              <a:buSzPct val="78571"/>
              <a:buFont typeface="Arial"/>
              <a:buNone/>
            </a:pPr>
            <a:r>
              <a:rPr lang="en">
                <a:solidFill>
                  <a:srgbClr val="1F3A93"/>
                </a:solidFill>
                <a:latin typeface="Roboto"/>
                <a:ea typeface="Roboto"/>
                <a:cs typeface="Roboto"/>
                <a:sym typeface="Roboto"/>
              </a:rPr>
              <a:t>… from </a:t>
            </a:r>
            <a:r>
              <a:rPr i="1" lang="en">
                <a:solidFill>
                  <a:srgbClr val="1F3A93"/>
                </a:solidFill>
                <a:latin typeface="Roboto"/>
                <a:ea typeface="Roboto"/>
                <a:cs typeface="Roboto"/>
                <a:sym typeface="Roboto"/>
              </a:rPr>
              <a:t>The Road not Taken </a:t>
            </a:r>
            <a:r>
              <a:rPr lang="en">
                <a:solidFill>
                  <a:srgbClr val="1F3A93"/>
                </a:solidFill>
                <a:latin typeface="Roboto"/>
                <a:ea typeface="Roboto"/>
                <a:cs typeface="Roboto"/>
                <a:sym typeface="Roboto"/>
              </a:rPr>
              <a:t>by Robert Frost</a:t>
            </a:r>
            <a:endParaRPr sz="1400">
              <a:solidFill>
                <a:srgbClr val="1F3A93"/>
              </a:solidFill>
              <a:latin typeface="Roboto"/>
              <a:ea typeface="Roboto"/>
              <a:cs typeface="Roboto"/>
              <a:sym typeface="Roboto"/>
            </a:endParaRPr>
          </a:p>
          <a:p>
            <a:pPr indent="0" lvl="0" marL="0" rtl="0" algn="ctr">
              <a:lnSpc>
                <a:spcPct val="100000"/>
              </a:lnSpc>
              <a:spcBef>
                <a:spcPts val="0"/>
              </a:spcBef>
              <a:spcAft>
                <a:spcPts val="0"/>
              </a:spcAft>
              <a:buClr>
                <a:schemeClr val="dk1"/>
              </a:buClr>
              <a:buSzPct val="61111"/>
              <a:buFont typeface="Arial"/>
              <a:buNone/>
            </a:pPr>
            <a:r>
              <a:t/>
            </a:r>
            <a:endParaRPr>
              <a:solidFill>
                <a:srgbClr val="1F3A93"/>
              </a:solidFill>
              <a:latin typeface="Roboto"/>
              <a:ea typeface="Roboto"/>
              <a:cs typeface="Roboto"/>
              <a:sym typeface="Roboto"/>
            </a:endParaRPr>
          </a:p>
          <a:p>
            <a:pPr indent="0" lvl="0" marL="0" rtl="0" algn="ctr">
              <a:lnSpc>
                <a:spcPct val="100000"/>
              </a:lnSpc>
              <a:spcBef>
                <a:spcPts val="0"/>
              </a:spcBef>
              <a:spcAft>
                <a:spcPts val="0"/>
              </a:spcAft>
              <a:buClr>
                <a:schemeClr val="dk1"/>
              </a:buClr>
              <a:buSzPct val="61111"/>
              <a:buFont typeface="Arial"/>
              <a:buNone/>
            </a:pPr>
            <a:r>
              <a:rPr b="1" lang="en">
                <a:solidFill>
                  <a:srgbClr val="1F3A93"/>
                </a:solidFill>
                <a:latin typeface="Roboto"/>
                <a:ea typeface="Roboto"/>
                <a:cs typeface="Roboto"/>
                <a:sym typeface="Roboto"/>
              </a:rPr>
              <a:t>What do you think the “roads” represent?</a:t>
            </a:r>
            <a:endParaRPr>
              <a:solidFill>
                <a:srgbClr val="1F3A93"/>
              </a:solidFill>
              <a:latin typeface="Roboto"/>
              <a:ea typeface="Roboto"/>
              <a:cs typeface="Roboto"/>
              <a:sym typeface="Roboto"/>
            </a:endParaRPr>
          </a:p>
        </p:txBody>
      </p:sp>
      <p:cxnSp>
        <p:nvCxnSpPr>
          <p:cNvPr id="663" name="Google Shape;663;p6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64" name="Google Shape;664;p68"/>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665" name="Google Shape;665;p68"/>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69"/>
          <p:cNvPicPr preferRelativeResize="0"/>
          <p:nvPr/>
        </p:nvPicPr>
        <p:blipFill>
          <a:blip r:embed="rId3">
            <a:alphaModFix/>
          </a:blip>
          <a:stretch>
            <a:fillRect/>
          </a:stretch>
        </p:blipFill>
        <p:spPr>
          <a:xfrm>
            <a:off x="7921275" y="72725"/>
            <a:ext cx="803225" cy="803225"/>
          </a:xfrm>
          <a:prstGeom prst="rect">
            <a:avLst/>
          </a:prstGeom>
          <a:noFill/>
          <a:ln>
            <a:noFill/>
          </a:ln>
        </p:spPr>
      </p:pic>
      <p:sp>
        <p:nvSpPr>
          <p:cNvPr id="671" name="Google Shape;671;p6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Cornell Notes</a:t>
            </a:r>
            <a:endParaRPr b="1">
              <a:solidFill>
                <a:srgbClr val="1F3A93"/>
              </a:solidFill>
              <a:latin typeface="Roboto Condensed"/>
              <a:ea typeface="Roboto Condensed"/>
              <a:cs typeface="Roboto Condensed"/>
              <a:sym typeface="Roboto Condensed"/>
            </a:endParaRPr>
          </a:p>
        </p:txBody>
      </p:sp>
      <p:cxnSp>
        <p:nvCxnSpPr>
          <p:cNvPr id="672" name="Google Shape;672;p6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673" name="Google Shape;673;p69"/>
          <p:cNvSpPr txBox="1"/>
          <p:nvPr/>
        </p:nvSpPr>
        <p:spPr>
          <a:xfrm>
            <a:off x="358450" y="1105250"/>
            <a:ext cx="2598000" cy="54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24242"/>
                </a:solidFill>
                <a:latin typeface="Roboto"/>
                <a:ea typeface="Roboto"/>
                <a:cs typeface="Roboto"/>
                <a:sym typeface="Roboto"/>
              </a:rPr>
              <a:t>Key Words &amp; Questions</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674" name="Google Shape;674;p69"/>
          <p:cNvCxnSpPr/>
          <p:nvPr/>
        </p:nvCxnSpPr>
        <p:spPr>
          <a:xfrm>
            <a:off x="3717225" y="1188350"/>
            <a:ext cx="0" cy="3871200"/>
          </a:xfrm>
          <a:prstGeom prst="straightConnector1">
            <a:avLst/>
          </a:prstGeom>
          <a:noFill/>
          <a:ln cap="flat" cmpd="sng" w="19050">
            <a:solidFill>
              <a:srgbClr val="1F3A92"/>
            </a:solidFill>
            <a:prstDash val="solid"/>
            <a:round/>
            <a:headEnd len="med" w="med" type="none"/>
            <a:tailEnd len="med" w="med" type="none"/>
          </a:ln>
        </p:spPr>
      </p:cxnSp>
      <p:sp>
        <p:nvSpPr>
          <p:cNvPr id="675" name="Google Shape;675;p69"/>
          <p:cNvSpPr txBox="1"/>
          <p:nvPr/>
        </p:nvSpPr>
        <p:spPr>
          <a:xfrm>
            <a:off x="4114800" y="1105250"/>
            <a:ext cx="4717500" cy="54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424242"/>
                </a:solidFill>
                <a:latin typeface="Roboto"/>
                <a:ea typeface="Roboto"/>
                <a:cs typeface="Roboto"/>
                <a:sym typeface="Roboto"/>
              </a:rPr>
              <a:t>Details</a:t>
            </a:r>
            <a:endParaRPr b="1" sz="1800">
              <a:solidFill>
                <a:srgbClr val="424242"/>
              </a:solidFill>
              <a:latin typeface="Roboto"/>
              <a:ea typeface="Roboto"/>
              <a:cs typeface="Roboto"/>
              <a:sym typeface="Roboto"/>
            </a:endParaRPr>
          </a:p>
          <a:p>
            <a:pPr indent="0" lvl="0" marL="0" rtl="0" algn="l">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676" name="Google Shape;676;p69"/>
          <p:cNvCxnSpPr/>
          <p:nvPr/>
        </p:nvCxnSpPr>
        <p:spPr>
          <a:xfrm rot="10800000">
            <a:off x="106650" y="1645550"/>
            <a:ext cx="8930700" cy="0"/>
          </a:xfrm>
          <a:prstGeom prst="straightConnector1">
            <a:avLst/>
          </a:prstGeom>
          <a:noFill/>
          <a:ln cap="flat" cmpd="sng" w="19050">
            <a:solidFill>
              <a:srgbClr val="1F3A92"/>
            </a:solidFill>
            <a:prstDash val="solid"/>
            <a:round/>
            <a:headEnd len="med" w="med" type="none"/>
            <a:tailEnd len="med" w="med" type="none"/>
          </a:ln>
        </p:spPr>
      </p:cxnSp>
      <p:pic>
        <p:nvPicPr>
          <p:cNvPr id="677" name="Google Shape;677;p69"/>
          <p:cNvPicPr preferRelativeResize="0"/>
          <p:nvPr/>
        </p:nvPicPr>
        <p:blipFill rotWithShape="1">
          <a:blip r:embed="rId4">
            <a:alphaModFix/>
          </a:blip>
          <a:srcRect b="0" l="17791" r="-8" t="21923"/>
          <a:stretch/>
        </p:blipFill>
        <p:spPr>
          <a:xfrm>
            <a:off x="8018825" y="148925"/>
            <a:ext cx="1018521" cy="967302"/>
          </a:xfrm>
          <a:prstGeom prst="rect">
            <a:avLst/>
          </a:prstGeom>
          <a:noFill/>
          <a:ln>
            <a:noFill/>
          </a:ln>
        </p:spPr>
      </p:pic>
      <p:sp>
        <p:nvSpPr>
          <p:cNvPr id="678" name="Google Shape;678;p69"/>
          <p:cNvSpPr txBox="1"/>
          <p:nvPr/>
        </p:nvSpPr>
        <p:spPr>
          <a:xfrm>
            <a:off x="205750" y="1828800"/>
            <a:ext cx="33948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What is alliteration?</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Where is alliteration used in these lines?</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Create a line of poetry that uses alliteration: </a:t>
            </a:r>
            <a:endParaRPr>
              <a:solidFill>
                <a:srgbClr val="1F3A93"/>
              </a:solidFill>
              <a:latin typeface="Roboto"/>
              <a:ea typeface="Roboto"/>
              <a:cs typeface="Roboto"/>
              <a:sym typeface="Roboto"/>
            </a:endParaRPr>
          </a:p>
        </p:txBody>
      </p:sp>
      <p:sp>
        <p:nvSpPr>
          <p:cNvPr id="679" name="Google Shape;679;p69"/>
          <p:cNvSpPr txBox="1"/>
          <p:nvPr/>
        </p:nvSpPr>
        <p:spPr>
          <a:xfrm>
            <a:off x="3717225" y="1828800"/>
            <a:ext cx="5426700" cy="2447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Alliteration is the repetition of a certain sound at the beginning of a set of words in the same line. </a:t>
            </a:r>
            <a:endParaRPr sz="1700">
              <a:solidFill>
                <a:srgbClr val="1F3A93"/>
              </a:solidFill>
              <a:latin typeface="Roboto"/>
              <a:ea typeface="Roboto"/>
              <a:cs typeface="Roboto"/>
              <a:sym typeface="Roboto"/>
            </a:endParaRPr>
          </a:p>
          <a:p>
            <a:pPr indent="0" lvl="0" marL="0" rtl="0" algn="l">
              <a:spcBef>
                <a:spcPts val="0"/>
              </a:spcBef>
              <a:spcAft>
                <a:spcPts val="0"/>
              </a:spcAft>
              <a:buNone/>
            </a:pPr>
            <a:r>
              <a:t/>
            </a:r>
            <a:endParaRPr sz="1700">
              <a:solidFill>
                <a:srgbClr val="1F3A93"/>
              </a:solidFill>
              <a:latin typeface="Roboto"/>
              <a:ea typeface="Roboto"/>
              <a:cs typeface="Roboto"/>
              <a:sym typeface="Roboto"/>
            </a:endParaRPr>
          </a:p>
          <a:p>
            <a:pPr indent="0" lvl="0" marL="0" rtl="0" algn="l">
              <a:spcBef>
                <a:spcPts val="0"/>
              </a:spcBef>
              <a:spcAft>
                <a:spcPts val="0"/>
              </a:spcAft>
              <a:buNone/>
            </a:pPr>
            <a:r>
              <a:t/>
            </a:r>
            <a:endParaRPr sz="17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I’m trying to live it to the limit and love it a lot.</a:t>
            </a:r>
            <a:endParaRPr sz="1700">
              <a:solidFill>
                <a:srgbClr val="1F3A93"/>
              </a:solidFill>
              <a:latin typeface="Roboto"/>
              <a:ea typeface="Roboto"/>
              <a:cs typeface="Roboto"/>
              <a:sym typeface="Roboto"/>
            </a:endParaRPr>
          </a:p>
          <a:p>
            <a:pPr indent="-336550" lvl="1" marL="9144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Where is the alliteration? </a:t>
            </a:r>
            <a:endParaRPr sz="17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Peter piper picked a pickled pepper.</a:t>
            </a:r>
            <a:endParaRPr sz="1700">
              <a:solidFill>
                <a:srgbClr val="1F3A93"/>
              </a:solidFill>
              <a:latin typeface="Roboto"/>
              <a:ea typeface="Roboto"/>
              <a:cs typeface="Roboto"/>
              <a:sym typeface="Roboto"/>
            </a:endParaRPr>
          </a:p>
          <a:p>
            <a:pPr indent="-336550" lvl="1" marL="9144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Where is the alliteration? </a:t>
            </a:r>
            <a:endParaRPr sz="1100">
              <a:solidFill>
                <a:srgbClr val="1F3A93"/>
              </a:solidFill>
              <a:latin typeface="Roboto"/>
              <a:ea typeface="Roboto"/>
              <a:cs typeface="Roboto"/>
              <a:sym typeface="Roboto"/>
            </a:endParaRPr>
          </a:p>
          <a:p>
            <a:pPr indent="0" lvl="0" marL="0" rtl="0" algn="l">
              <a:spcBef>
                <a:spcPts val="0"/>
              </a:spcBef>
              <a:spcAft>
                <a:spcPts val="0"/>
              </a:spcAft>
              <a:buNone/>
            </a:pPr>
            <a:r>
              <a:t/>
            </a:r>
            <a:endParaRPr sz="1100">
              <a:solidFill>
                <a:srgbClr val="1F3A93"/>
              </a:solidFill>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pic>
        <p:nvPicPr>
          <p:cNvPr id="684" name="Google Shape;684;p70"/>
          <p:cNvPicPr preferRelativeResize="0"/>
          <p:nvPr/>
        </p:nvPicPr>
        <p:blipFill>
          <a:blip r:embed="rId3">
            <a:alphaModFix/>
          </a:blip>
          <a:stretch>
            <a:fillRect/>
          </a:stretch>
        </p:blipFill>
        <p:spPr>
          <a:xfrm>
            <a:off x="7921275" y="72725"/>
            <a:ext cx="803225" cy="803225"/>
          </a:xfrm>
          <a:prstGeom prst="rect">
            <a:avLst/>
          </a:prstGeom>
          <a:noFill/>
          <a:ln>
            <a:noFill/>
          </a:ln>
        </p:spPr>
      </p:pic>
      <p:sp>
        <p:nvSpPr>
          <p:cNvPr id="685" name="Google Shape;685;p7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Cornell Notes</a:t>
            </a:r>
            <a:endParaRPr b="1">
              <a:solidFill>
                <a:srgbClr val="1F3A93"/>
              </a:solidFill>
              <a:latin typeface="Roboto Condensed"/>
              <a:ea typeface="Roboto Condensed"/>
              <a:cs typeface="Roboto Condensed"/>
              <a:sym typeface="Roboto Condensed"/>
            </a:endParaRPr>
          </a:p>
        </p:txBody>
      </p:sp>
      <p:cxnSp>
        <p:nvCxnSpPr>
          <p:cNvPr id="686" name="Google Shape;686;p7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687" name="Google Shape;687;p70"/>
          <p:cNvSpPr txBox="1"/>
          <p:nvPr/>
        </p:nvSpPr>
        <p:spPr>
          <a:xfrm>
            <a:off x="358450" y="1105250"/>
            <a:ext cx="2598000" cy="54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24242"/>
                </a:solidFill>
                <a:latin typeface="Roboto"/>
                <a:ea typeface="Roboto"/>
                <a:cs typeface="Roboto"/>
                <a:sym typeface="Roboto"/>
              </a:rPr>
              <a:t>Key Words &amp; Questions</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688" name="Google Shape;688;p70"/>
          <p:cNvCxnSpPr/>
          <p:nvPr/>
        </p:nvCxnSpPr>
        <p:spPr>
          <a:xfrm>
            <a:off x="3717225" y="1188350"/>
            <a:ext cx="0" cy="3871200"/>
          </a:xfrm>
          <a:prstGeom prst="straightConnector1">
            <a:avLst/>
          </a:prstGeom>
          <a:noFill/>
          <a:ln cap="flat" cmpd="sng" w="19050">
            <a:solidFill>
              <a:srgbClr val="1F3A92"/>
            </a:solidFill>
            <a:prstDash val="solid"/>
            <a:round/>
            <a:headEnd len="med" w="med" type="none"/>
            <a:tailEnd len="med" w="med" type="none"/>
          </a:ln>
        </p:spPr>
      </p:cxnSp>
      <p:sp>
        <p:nvSpPr>
          <p:cNvPr id="689" name="Google Shape;689;p70"/>
          <p:cNvSpPr txBox="1"/>
          <p:nvPr/>
        </p:nvSpPr>
        <p:spPr>
          <a:xfrm>
            <a:off x="4114800" y="1105250"/>
            <a:ext cx="4717500" cy="54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424242"/>
                </a:solidFill>
                <a:latin typeface="Roboto"/>
                <a:ea typeface="Roboto"/>
                <a:cs typeface="Roboto"/>
                <a:sym typeface="Roboto"/>
              </a:rPr>
              <a:t>Details</a:t>
            </a:r>
            <a:endParaRPr b="1" sz="1800">
              <a:solidFill>
                <a:srgbClr val="424242"/>
              </a:solidFill>
              <a:latin typeface="Roboto"/>
              <a:ea typeface="Roboto"/>
              <a:cs typeface="Roboto"/>
              <a:sym typeface="Roboto"/>
            </a:endParaRPr>
          </a:p>
          <a:p>
            <a:pPr indent="0" lvl="0" marL="0" rtl="0" algn="l">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690" name="Google Shape;690;p70"/>
          <p:cNvCxnSpPr/>
          <p:nvPr/>
        </p:nvCxnSpPr>
        <p:spPr>
          <a:xfrm rot="10800000">
            <a:off x="106650" y="1645550"/>
            <a:ext cx="8930700" cy="0"/>
          </a:xfrm>
          <a:prstGeom prst="straightConnector1">
            <a:avLst/>
          </a:prstGeom>
          <a:noFill/>
          <a:ln cap="flat" cmpd="sng" w="19050">
            <a:solidFill>
              <a:srgbClr val="1F3A92"/>
            </a:solidFill>
            <a:prstDash val="solid"/>
            <a:round/>
            <a:headEnd len="med" w="med" type="none"/>
            <a:tailEnd len="med" w="med" type="none"/>
          </a:ln>
        </p:spPr>
      </p:cxnSp>
      <p:pic>
        <p:nvPicPr>
          <p:cNvPr id="691" name="Google Shape;691;p70"/>
          <p:cNvPicPr preferRelativeResize="0"/>
          <p:nvPr/>
        </p:nvPicPr>
        <p:blipFill rotWithShape="1">
          <a:blip r:embed="rId4">
            <a:alphaModFix/>
          </a:blip>
          <a:srcRect b="0" l="17791" r="-8" t="21923"/>
          <a:stretch/>
        </p:blipFill>
        <p:spPr>
          <a:xfrm>
            <a:off x="8018825" y="148925"/>
            <a:ext cx="1018521" cy="967302"/>
          </a:xfrm>
          <a:prstGeom prst="rect">
            <a:avLst/>
          </a:prstGeom>
          <a:noFill/>
          <a:ln>
            <a:noFill/>
          </a:ln>
        </p:spPr>
      </p:pic>
      <p:sp>
        <p:nvSpPr>
          <p:cNvPr id="692" name="Google Shape;692;p70"/>
          <p:cNvSpPr txBox="1"/>
          <p:nvPr/>
        </p:nvSpPr>
        <p:spPr>
          <a:xfrm>
            <a:off x="205750" y="1828800"/>
            <a:ext cx="35115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What is </a:t>
            </a:r>
            <a:r>
              <a:rPr b="1" lang="en">
                <a:solidFill>
                  <a:srgbClr val="1F3A93"/>
                </a:solidFill>
                <a:latin typeface="Roboto"/>
                <a:ea typeface="Roboto"/>
                <a:cs typeface="Roboto"/>
                <a:sym typeface="Roboto"/>
              </a:rPr>
              <a:t>symbolism</a:t>
            </a:r>
            <a:r>
              <a:rPr lang="en">
                <a:solidFill>
                  <a:srgbClr val="1F3A93"/>
                </a:solidFill>
                <a:latin typeface="Roboto"/>
                <a:ea typeface="Roboto"/>
                <a:cs typeface="Roboto"/>
                <a:sym typeface="Roboto"/>
              </a:rPr>
              <a:t>? </a:t>
            </a:r>
            <a:endParaRPr>
              <a:solidFill>
                <a:srgbClr val="1F3A93"/>
              </a:solidFill>
              <a:latin typeface="Roboto"/>
              <a:ea typeface="Roboto"/>
              <a:cs typeface="Roboto"/>
              <a:sym typeface="Roboto"/>
            </a:endParaRPr>
          </a:p>
          <a:p>
            <a:pPr indent="0" lvl="0" marL="0" rtl="0" algn="l">
              <a:spcBef>
                <a:spcPts val="1000"/>
              </a:spcBef>
              <a:spcAft>
                <a:spcPts val="0"/>
              </a:spcAft>
              <a:buNone/>
            </a:pPr>
            <a:r>
              <a:t/>
            </a:r>
            <a:endParaRPr>
              <a:solidFill>
                <a:srgbClr val="1F3A93"/>
              </a:solidFill>
              <a:latin typeface="Roboto"/>
              <a:ea typeface="Roboto"/>
              <a:cs typeface="Roboto"/>
              <a:sym typeface="Roboto"/>
            </a:endParaRPr>
          </a:p>
          <a:p>
            <a:pPr indent="0" lvl="0" marL="0" rtl="0" algn="l">
              <a:spcBef>
                <a:spcPts val="1000"/>
              </a:spcBef>
              <a:spcAft>
                <a:spcPts val="0"/>
              </a:spcAft>
              <a:buNone/>
            </a:pPr>
            <a:r>
              <a:t/>
            </a:r>
            <a:endParaRPr>
              <a:solidFill>
                <a:srgbClr val="1F3A93"/>
              </a:solidFill>
              <a:latin typeface="Roboto"/>
              <a:ea typeface="Roboto"/>
              <a:cs typeface="Roboto"/>
              <a:sym typeface="Roboto"/>
            </a:endParaRPr>
          </a:p>
          <a:p>
            <a:pPr indent="0" lvl="0" marL="0" rtl="0" algn="l">
              <a:spcBef>
                <a:spcPts val="1000"/>
              </a:spcBef>
              <a:spcAft>
                <a:spcPts val="0"/>
              </a:spcAft>
              <a:buNone/>
            </a:pPr>
            <a:r>
              <a:rPr lang="en">
                <a:solidFill>
                  <a:srgbClr val="1F3A93"/>
                </a:solidFill>
                <a:latin typeface="Roboto"/>
                <a:ea typeface="Roboto"/>
                <a:cs typeface="Roboto"/>
                <a:sym typeface="Roboto"/>
              </a:rPr>
              <a:t>What are some examples of symbols?</a:t>
            </a:r>
            <a:endParaRPr>
              <a:solidFill>
                <a:srgbClr val="1F3A93"/>
              </a:solidFill>
              <a:latin typeface="Roboto"/>
              <a:ea typeface="Roboto"/>
              <a:cs typeface="Roboto"/>
              <a:sym typeface="Roboto"/>
            </a:endParaRPr>
          </a:p>
          <a:p>
            <a:pPr indent="0" lvl="0" marL="0" rtl="0" algn="l">
              <a:spcBef>
                <a:spcPts val="1000"/>
              </a:spcBef>
              <a:spcAft>
                <a:spcPts val="0"/>
              </a:spcAft>
              <a:buNone/>
            </a:pPr>
            <a:r>
              <a:t/>
            </a:r>
            <a:endParaRPr>
              <a:solidFill>
                <a:srgbClr val="1F3A93"/>
              </a:solidFill>
              <a:latin typeface="Roboto"/>
              <a:ea typeface="Roboto"/>
              <a:cs typeface="Roboto"/>
              <a:sym typeface="Roboto"/>
            </a:endParaRPr>
          </a:p>
          <a:p>
            <a:pPr indent="0" lvl="0" marL="0" rtl="0" algn="l">
              <a:spcBef>
                <a:spcPts val="1000"/>
              </a:spcBef>
              <a:spcAft>
                <a:spcPts val="0"/>
              </a:spcAft>
              <a:buNone/>
            </a:pPr>
            <a:r>
              <a:t/>
            </a:r>
            <a:endParaRPr>
              <a:solidFill>
                <a:srgbClr val="1F3A93"/>
              </a:solidFill>
              <a:latin typeface="Roboto"/>
              <a:ea typeface="Roboto"/>
              <a:cs typeface="Roboto"/>
              <a:sym typeface="Roboto"/>
            </a:endParaRPr>
          </a:p>
          <a:p>
            <a:pPr indent="0" lvl="0" marL="0" rtl="0" algn="l">
              <a:spcBef>
                <a:spcPts val="1000"/>
              </a:spcBef>
              <a:spcAft>
                <a:spcPts val="1000"/>
              </a:spcAft>
              <a:buNone/>
            </a:pPr>
            <a:r>
              <a:rPr lang="en">
                <a:solidFill>
                  <a:srgbClr val="1F3A93"/>
                </a:solidFill>
                <a:latin typeface="Roboto"/>
                <a:ea typeface="Roboto"/>
                <a:cs typeface="Roboto"/>
                <a:sym typeface="Roboto"/>
              </a:rPr>
              <a:t>Why do you think a poet might incorporate alliteration and/or symbolism into his or her poem?</a:t>
            </a:r>
            <a:endParaRPr>
              <a:solidFill>
                <a:srgbClr val="1F3A93"/>
              </a:solidFill>
              <a:latin typeface="Roboto"/>
              <a:ea typeface="Roboto"/>
              <a:cs typeface="Roboto"/>
              <a:sym typeface="Roboto"/>
            </a:endParaRPr>
          </a:p>
        </p:txBody>
      </p:sp>
      <p:sp>
        <p:nvSpPr>
          <p:cNvPr id="693" name="Google Shape;693;p70"/>
          <p:cNvSpPr txBox="1"/>
          <p:nvPr/>
        </p:nvSpPr>
        <p:spPr>
          <a:xfrm>
            <a:off x="3833900" y="1828800"/>
            <a:ext cx="52035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Symbolism is an object or image that represents something other than its literal meaning. </a:t>
            </a:r>
            <a:endParaRPr>
              <a:solidFill>
                <a:srgbClr val="1F3A93"/>
              </a:solidFill>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71"/>
          <p:cNvSpPr txBox="1"/>
          <p:nvPr>
            <p:ph type="title"/>
          </p:nvPr>
        </p:nvSpPr>
        <p:spPr>
          <a:xfrm>
            <a:off x="311700" y="321200"/>
            <a:ext cx="7244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Glossary: Let’s add to it</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699" name="Google Shape;699;p7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700" name="Google Shape;700;p71"/>
          <p:cNvGraphicFramePr/>
          <p:nvPr/>
        </p:nvGraphicFramePr>
        <p:xfrm>
          <a:off x="433435" y="1368288"/>
          <a:ext cx="3000000" cy="3000000"/>
        </p:xfrm>
        <a:graphic>
          <a:graphicData uri="http://schemas.openxmlformats.org/drawingml/2006/table">
            <a:tbl>
              <a:tblPr bandRow="1" firstRow="1">
                <a:noFill/>
                <a:tableStyleId>{6F8621C6-4E6B-408B-878C-F165F1059383}</a:tableStyleId>
              </a:tblPr>
              <a:tblGrid>
                <a:gridCol w="8229600"/>
              </a:tblGrid>
              <a:tr h="1226800">
                <a:tc>
                  <a:txBody>
                    <a:bodyPr/>
                    <a:lstStyle/>
                    <a:p>
                      <a:pPr indent="0" lvl="0" marL="0" marR="0" rtl="0" algn="l">
                        <a:spcBef>
                          <a:spcPts val="0"/>
                        </a:spcBef>
                        <a:spcAft>
                          <a:spcPts val="0"/>
                        </a:spcAft>
                        <a:buNone/>
                      </a:pPr>
                      <a:r>
                        <a:rPr b="1" lang="en" sz="1300">
                          <a:solidFill>
                            <a:srgbClr val="00B2A9"/>
                          </a:solidFill>
                          <a:latin typeface="Roboto"/>
                          <a:ea typeface="Roboto"/>
                          <a:cs typeface="Roboto"/>
                          <a:sym typeface="Roboto"/>
                        </a:rPr>
                        <a:t>Alliteration</a:t>
                      </a:r>
                      <a:endParaRPr sz="900">
                        <a:solidFill>
                          <a:srgbClr val="00B2A9"/>
                        </a:solidFill>
                        <a:latin typeface="Roboto"/>
                        <a:ea typeface="Roboto"/>
                        <a:cs typeface="Roboto"/>
                        <a:sym typeface="Roboto"/>
                      </a:endParaRPr>
                    </a:p>
                    <a:p>
                      <a:pPr indent="0" lvl="0" marL="0" marR="0" rtl="0" algn="l">
                        <a:spcBef>
                          <a:spcPts val="0"/>
                        </a:spcBef>
                        <a:spcAft>
                          <a:spcPts val="0"/>
                        </a:spcAft>
                        <a:buNone/>
                      </a:pPr>
                      <a:r>
                        <a:t/>
                      </a:r>
                      <a:endParaRPr sz="1300">
                        <a:latin typeface="Roboto"/>
                        <a:ea typeface="Roboto"/>
                        <a:cs typeface="Roboto"/>
                        <a:sym typeface="Roboto"/>
                      </a:endParaRPr>
                    </a:p>
                    <a:p>
                      <a:pPr indent="0" lvl="0" marL="0" marR="0" rtl="0" algn="l">
                        <a:spcBef>
                          <a:spcPts val="0"/>
                        </a:spcBef>
                        <a:spcAft>
                          <a:spcPts val="0"/>
                        </a:spcAft>
                        <a:buNone/>
                      </a:pPr>
                      <a:r>
                        <a:rPr lang="en" sz="1300">
                          <a:latin typeface="Roboto"/>
                          <a:ea typeface="Roboto"/>
                          <a:cs typeface="Roboto"/>
                          <a:sym typeface="Roboto"/>
                        </a:rPr>
                        <a:t>Definition: _____________________________________________________________</a:t>
                      </a:r>
                      <a:endParaRPr sz="900">
                        <a:latin typeface="Roboto"/>
                        <a:ea typeface="Roboto"/>
                        <a:cs typeface="Roboto"/>
                        <a:sym typeface="Roboto"/>
                      </a:endParaRPr>
                    </a:p>
                    <a:p>
                      <a:pPr indent="0" lvl="0" marL="0" marR="0" rtl="0" algn="l">
                        <a:spcBef>
                          <a:spcPts val="0"/>
                        </a:spcBef>
                        <a:spcAft>
                          <a:spcPts val="0"/>
                        </a:spcAft>
                        <a:buNone/>
                      </a:pPr>
                      <a:r>
                        <a:t/>
                      </a:r>
                      <a:endParaRPr sz="1300">
                        <a:latin typeface="Roboto"/>
                        <a:ea typeface="Roboto"/>
                        <a:cs typeface="Roboto"/>
                        <a:sym typeface="Roboto"/>
                      </a:endParaRPr>
                    </a:p>
                    <a:p>
                      <a:pPr indent="0" lvl="0" marL="0" marR="0" rtl="0" algn="l">
                        <a:spcBef>
                          <a:spcPts val="0"/>
                        </a:spcBef>
                        <a:spcAft>
                          <a:spcPts val="0"/>
                        </a:spcAft>
                        <a:buNone/>
                      </a:pPr>
                      <a:r>
                        <a:rPr lang="en" sz="1300">
                          <a:latin typeface="Roboto"/>
                          <a:ea typeface="Roboto"/>
                          <a:cs typeface="Roboto"/>
                          <a:sym typeface="Roboto"/>
                        </a:rPr>
                        <a:t>Example(s):</a:t>
                      </a:r>
                      <a:endParaRPr sz="1800">
                        <a:latin typeface="Roboto"/>
                        <a:ea typeface="Roboto"/>
                        <a:cs typeface="Roboto"/>
                        <a:sym typeface="Roboto"/>
                      </a:endParaRPr>
                    </a:p>
                  </a:txBody>
                  <a:tcPr marT="45725" marB="45725" marR="91450" marL="91450"/>
                </a:tc>
              </a:tr>
            </a:tbl>
          </a:graphicData>
        </a:graphic>
      </p:graphicFrame>
      <p:graphicFrame>
        <p:nvGraphicFramePr>
          <p:cNvPr id="701" name="Google Shape;701;p71"/>
          <p:cNvGraphicFramePr/>
          <p:nvPr/>
        </p:nvGraphicFramePr>
        <p:xfrm>
          <a:off x="433421" y="3087419"/>
          <a:ext cx="3000000" cy="3000000"/>
        </p:xfrm>
        <a:graphic>
          <a:graphicData uri="http://schemas.openxmlformats.org/drawingml/2006/table">
            <a:tbl>
              <a:tblPr bandRow="1" firstRow="1">
                <a:noFill/>
                <a:tableStyleId>{6F8621C6-4E6B-408B-878C-F165F1059383}</a:tableStyleId>
              </a:tblPr>
              <a:tblGrid>
                <a:gridCol w="8229600"/>
              </a:tblGrid>
              <a:tr h="370850">
                <a:tc>
                  <a:txBody>
                    <a:bodyPr/>
                    <a:lstStyle/>
                    <a:p>
                      <a:pPr indent="0" lvl="0" marL="0" marR="0" rtl="0" algn="l">
                        <a:spcBef>
                          <a:spcPts val="0"/>
                        </a:spcBef>
                        <a:spcAft>
                          <a:spcPts val="0"/>
                        </a:spcAft>
                        <a:buNone/>
                      </a:pPr>
                      <a:r>
                        <a:rPr b="1" lang="en" sz="1300">
                          <a:solidFill>
                            <a:srgbClr val="00B2A9"/>
                          </a:solidFill>
                          <a:latin typeface="Roboto"/>
                          <a:ea typeface="Roboto"/>
                          <a:cs typeface="Roboto"/>
                          <a:sym typeface="Roboto"/>
                        </a:rPr>
                        <a:t>Symbolism</a:t>
                      </a:r>
                      <a:endParaRPr sz="900">
                        <a:solidFill>
                          <a:srgbClr val="00B2A9"/>
                        </a:solidFill>
                        <a:latin typeface="Roboto"/>
                        <a:ea typeface="Roboto"/>
                        <a:cs typeface="Roboto"/>
                        <a:sym typeface="Roboto"/>
                      </a:endParaRPr>
                    </a:p>
                    <a:p>
                      <a:pPr indent="0" lvl="0" marL="0" marR="0" rtl="0" algn="l">
                        <a:spcBef>
                          <a:spcPts val="0"/>
                        </a:spcBef>
                        <a:spcAft>
                          <a:spcPts val="0"/>
                        </a:spcAft>
                        <a:buNone/>
                      </a:pPr>
                      <a:r>
                        <a:t/>
                      </a:r>
                      <a:endParaRPr sz="1300">
                        <a:latin typeface="Roboto"/>
                        <a:ea typeface="Roboto"/>
                        <a:cs typeface="Roboto"/>
                        <a:sym typeface="Roboto"/>
                      </a:endParaRPr>
                    </a:p>
                    <a:p>
                      <a:pPr indent="0" lvl="0" marL="0" marR="0" rtl="0" algn="l">
                        <a:spcBef>
                          <a:spcPts val="0"/>
                        </a:spcBef>
                        <a:spcAft>
                          <a:spcPts val="0"/>
                        </a:spcAft>
                        <a:buNone/>
                      </a:pPr>
                      <a:r>
                        <a:rPr lang="en" sz="1300">
                          <a:latin typeface="Roboto"/>
                          <a:ea typeface="Roboto"/>
                          <a:cs typeface="Roboto"/>
                          <a:sym typeface="Roboto"/>
                        </a:rPr>
                        <a:t>Definition: _____________________________________________________________</a:t>
                      </a:r>
                      <a:endParaRPr sz="900">
                        <a:latin typeface="Roboto"/>
                        <a:ea typeface="Roboto"/>
                        <a:cs typeface="Roboto"/>
                        <a:sym typeface="Roboto"/>
                      </a:endParaRPr>
                    </a:p>
                    <a:p>
                      <a:pPr indent="0" lvl="0" marL="0" marR="0" rtl="0" algn="l">
                        <a:spcBef>
                          <a:spcPts val="0"/>
                        </a:spcBef>
                        <a:spcAft>
                          <a:spcPts val="0"/>
                        </a:spcAft>
                        <a:buNone/>
                      </a:pPr>
                      <a:r>
                        <a:t/>
                      </a:r>
                      <a:endParaRPr sz="1300">
                        <a:latin typeface="Roboto"/>
                        <a:ea typeface="Roboto"/>
                        <a:cs typeface="Roboto"/>
                        <a:sym typeface="Roboto"/>
                      </a:endParaRPr>
                    </a:p>
                    <a:p>
                      <a:pPr indent="0" lvl="0" marL="0" marR="0" rtl="0" algn="l">
                        <a:spcBef>
                          <a:spcPts val="0"/>
                        </a:spcBef>
                        <a:spcAft>
                          <a:spcPts val="0"/>
                        </a:spcAft>
                        <a:buNone/>
                      </a:pPr>
                      <a:r>
                        <a:rPr lang="en" sz="1300">
                          <a:latin typeface="Roboto"/>
                          <a:ea typeface="Roboto"/>
                          <a:cs typeface="Roboto"/>
                          <a:sym typeface="Roboto"/>
                        </a:rPr>
                        <a:t>Example(s):</a:t>
                      </a:r>
                      <a:endParaRPr sz="1300">
                        <a:latin typeface="Roboto"/>
                        <a:ea typeface="Roboto"/>
                        <a:cs typeface="Roboto"/>
                        <a:sym typeface="Roboto"/>
                      </a:endParaRPr>
                    </a:p>
                  </a:txBody>
                  <a:tcPr marT="45725" marB="45725" marR="91450" marL="91450"/>
                </a:tc>
              </a:tr>
            </a:tbl>
          </a:graphicData>
        </a:graphic>
      </p:graphicFrame>
      <p:pic>
        <p:nvPicPr>
          <p:cNvPr id="702" name="Google Shape;702;p71"/>
          <p:cNvPicPr preferRelativeResize="0"/>
          <p:nvPr/>
        </p:nvPicPr>
        <p:blipFill>
          <a:blip r:embed="rId3">
            <a:alphaModFix/>
          </a:blip>
          <a:stretch>
            <a:fillRect/>
          </a:stretch>
        </p:blipFill>
        <p:spPr>
          <a:xfrm>
            <a:off x="7921275" y="72725"/>
            <a:ext cx="803225" cy="803225"/>
          </a:xfrm>
          <a:prstGeom prst="rect">
            <a:avLst/>
          </a:prstGeom>
          <a:noFill/>
          <a:ln>
            <a:noFill/>
          </a:ln>
        </p:spPr>
      </p:pic>
      <p:pic>
        <p:nvPicPr>
          <p:cNvPr id="703" name="Google Shape;703;p71"/>
          <p:cNvPicPr preferRelativeResize="0"/>
          <p:nvPr/>
        </p:nvPicPr>
        <p:blipFill rotWithShape="1">
          <a:blip r:embed="rId4">
            <a:alphaModFix/>
          </a:blip>
          <a:srcRect b="0" l="17791" r="-8" t="21923"/>
          <a:stretch/>
        </p:blipFill>
        <p:spPr>
          <a:xfrm>
            <a:off x="8018825" y="148925"/>
            <a:ext cx="1018521" cy="96730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id="708" name="Google Shape;708;p72"/>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709" name="Google Shape;709;p7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Analysis: Group practice</a:t>
            </a:r>
            <a:endParaRPr b="1">
              <a:solidFill>
                <a:srgbClr val="1F3A93"/>
              </a:solidFill>
              <a:latin typeface="Roboto Condensed"/>
              <a:ea typeface="Roboto Condensed"/>
              <a:cs typeface="Roboto Condensed"/>
              <a:sym typeface="Roboto Condensed"/>
            </a:endParaRPr>
          </a:p>
        </p:txBody>
      </p:sp>
      <p:cxnSp>
        <p:nvCxnSpPr>
          <p:cNvPr id="710" name="Google Shape;710;p7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11" name="Google Shape;711;p72"/>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712" name="Google Shape;712;p72"/>
          <p:cNvSpPr txBox="1"/>
          <p:nvPr>
            <p:ph idx="1" type="body"/>
          </p:nvPr>
        </p:nvSpPr>
        <p:spPr>
          <a:xfrm>
            <a:off x="311700" y="1152475"/>
            <a:ext cx="8520600" cy="3900900"/>
          </a:xfrm>
          <a:prstGeom prst="rect">
            <a:avLst/>
          </a:prstGeom>
        </p:spPr>
        <p:txBody>
          <a:bodyPr anchorCtr="0" anchor="t" bIns="91425" lIns="91425" spcFirstLastPara="1" rIns="91425" wrap="square" tIns="91425">
            <a:normAutofit fontScale="77500" lnSpcReduction="20000"/>
          </a:bodyPr>
          <a:lstStyle/>
          <a:p>
            <a:pPr indent="0" lvl="0" marL="0" rtl="0" algn="l">
              <a:lnSpc>
                <a:spcPct val="100000"/>
              </a:lnSpc>
              <a:spcBef>
                <a:spcPts val="0"/>
              </a:spcBef>
              <a:spcAft>
                <a:spcPts val="0"/>
              </a:spcAft>
              <a:buNone/>
            </a:pPr>
            <a:r>
              <a:rPr lang="en" sz="2300">
                <a:solidFill>
                  <a:srgbClr val="1F3A93"/>
                </a:solidFill>
                <a:latin typeface="Roboto"/>
                <a:ea typeface="Roboto"/>
                <a:cs typeface="Roboto"/>
                <a:sym typeface="Roboto"/>
              </a:rPr>
              <a:t>Let’s read the poem and answer the questions about the use of alliteration and/or symbolism by the poet.</a:t>
            </a:r>
            <a:endParaRPr sz="23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i="1">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b="1" lang="en" sz="1915">
                <a:solidFill>
                  <a:srgbClr val="1F3A93"/>
                </a:solidFill>
                <a:latin typeface="Roboto"/>
                <a:ea typeface="Roboto"/>
                <a:cs typeface="Roboto"/>
                <a:sym typeface="Roboto"/>
              </a:rPr>
              <a:t>Untitled</a:t>
            </a:r>
            <a:r>
              <a:rPr lang="en" sz="1915">
                <a:solidFill>
                  <a:srgbClr val="1F3A93"/>
                </a:solidFill>
                <a:latin typeface="Roboto"/>
                <a:ea typeface="Roboto"/>
                <a:cs typeface="Roboto"/>
                <a:sym typeface="Roboto"/>
              </a:rPr>
              <a:t>  </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915">
                <a:solidFill>
                  <a:srgbClr val="1F3A93"/>
                </a:solidFill>
                <a:latin typeface="Roboto"/>
                <a:ea typeface="Roboto"/>
                <a:cs typeface="Roboto"/>
                <a:sym typeface="Roboto"/>
              </a:rPr>
              <a:t>by Daniel S.</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915">
                <a:solidFill>
                  <a:srgbClr val="1F3A93"/>
                </a:solidFill>
                <a:latin typeface="Roboto"/>
                <a:ea typeface="Roboto"/>
                <a:cs typeface="Roboto"/>
                <a:sym typeface="Roboto"/>
              </a:rPr>
              <a:t>As I live in this life </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915">
                <a:solidFill>
                  <a:srgbClr val="1F3A93"/>
                </a:solidFill>
                <a:latin typeface="Roboto"/>
                <a:ea typeface="Roboto"/>
                <a:cs typeface="Roboto"/>
                <a:sym typeface="Roboto"/>
              </a:rPr>
              <a:t>Loving the long-lasting days </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915">
                <a:solidFill>
                  <a:srgbClr val="1F3A93"/>
                </a:solidFill>
                <a:latin typeface="Roboto"/>
                <a:ea typeface="Roboto"/>
                <a:cs typeface="Roboto"/>
                <a:sym typeface="Roboto"/>
              </a:rPr>
              <a:t>Looking in the sky at the sun’s amazing rays </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915">
                <a:solidFill>
                  <a:srgbClr val="1F3A93"/>
                </a:solidFill>
                <a:latin typeface="Roboto"/>
                <a:ea typeface="Roboto"/>
                <a:cs typeface="Roboto"/>
                <a:sym typeface="Roboto"/>
              </a:rPr>
              <a:t>Every moment, every minute, every month </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915">
                <a:solidFill>
                  <a:srgbClr val="1F3A93"/>
                </a:solidFill>
                <a:latin typeface="Roboto"/>
                <a:ea typeface="Roboto"/>
                <a:cs typeface="Roboto"/>
                <a:sym typeface="Roboto"/>
              </a:rPr>
              <a:t>must be a memory thought</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915">
                <a:solidFill>
                  <a:srgbClr val="1F3A93"/>
                </a:solidFill>
                <a:latin typeface="Roboto"/>
                <a:ea typeface="Roboto"/>
                <a:cs typeface="Roboto"/>
                <a:sym typeface="Roboto"/>
              </a:rPr>
              <a:t>that walks through the thin and thick </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915">
                <a:solidFill>
                  <a:srgbClr val="1F3A93"/>
                </a:solidFill>
                <a:latin typeface="Roboto"/>
                <a:ea typeface="Roboto"/>
                <a:cs typeface="Roboto"/>
                <a:sym typeface="Roboto"/>
              </a:rPr>
              <a:t>Two-sided path in your head.  </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915">
                <a:solidFill>
                  <a:srgbClr val="1F3A93"/>
                </a:solidFill>
                <a:latin typeface="Roboto"/>
                <a:ea typeface="Roboto"/>
                <a:cs typeface="Roboto"/>
                <a:sym typeface="Roboto"/>
              </a:rPr>
              <a:t>My life has been reordered and </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915">
                <a:solidFill>
                  <a:srgbClr val="1F3A93"/>
                </a:solidFill>
                <a:latin typeface="Roboto"/>
                <a:ea typeface="Roboto"/>
                <a:cs typeface="Roboto"/>
                <a:sym typeface="Roboto"/>
              </a:rPr>
              <a:t>remembered by the recipients -</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915">
                <a:solidFill>
                  <a:srgbClr val="1F3A93"/>
                </a:solidFill>
                <a:latin typeface="Roboto"/>
                <a:ea typeface="Roboto"/>
                <a:cs typeface="Roboto"/>
                <a:sym typeface="Roboto"/>
              </a:rPr>
              <a:t>That remorse on the river of long-lasting pain</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915">
                <a:solidFill>
                  <a:srgbClr val="1F3A93"/>
                </a:solidFill>
                <a:latin typeface="Roboto"/>
                <a:ea typeface="Roboto"/>
                <a:cs typeface="Roboto"/>
                <a:sym typeface="Roboto"/>
              </a:rPr>
              <a:t>I’m like a grain of sand</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915">
                <a:solidFill>
                  <a:srgbClr val="1F3A93"/>
                </a:solidFill>
                <a:latin typeface="Roboto"/>
                <a:ea typeface="Roboto"/>
                <a:cs typeface="Roboto"/>
                <a:sym typeface="Roboto"/>
              </a:rPr>
              <a:t>There’s many like me </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915">
                <a:solidFill>
                  <a:srgbClr val="1F3A93"/>
                </a:solidFill>
                <a:latin typeface="Roboto"/>
                <a:ea typeface="Roboto"/>
                <a:cs typeface="Roboto"/>
                <a:sym typeface="Roboto"/>
              </a:rPr>
              <a:t>But my grain</a:t>
            </a:r>
            <a:endParaRPr sz="1915">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915">
                <a:solidFill>
                  <a:srgbClr val="1F3A93"/>
                </a:solidFill>
                <a:latin typeface="Roboto"/>
                <a:ea typeface="Roboto"/>
                <a:cs typeface="Roboto"/>
                <a:sym typeface="Roboto"/>
              </a:rPr>
              <a:t>Is mine. </a:t>
            </a:r>
            <a:endParaRPr sz="1915">
              <a:solidFill>
                <a:srgbClr val="1F3A93"/>
              </a:solidFill>
              <a:latin typeface="Roboto"/>
              <a:ea typeface="Roboto"/>
              <a:cs typeface="Roboto"/>
              <a:sym typeface="Roboto"/>
            </a:endParaRPr>
          </a:p>
        </p:txBody>
      </p:sp>
      <p:sp>
        <p:nvSpPr>
          <p:cNvPr id="713" name="Google Shape;713;p72"/>
          <p:cNvSpPr txBox="1"/>
          <p:nvPr>
            <p:ph idx="1" type="body"/>
          </p:nvPr>
        </p:nvSpPr>
        <p:spPr>
          <a:xfrm>
            <a:off x="4812625" y="1524000"/>
            <a:ext cx="4172100" cy="3529500"/>
          </a:xfrm>
          <a:prstGeom prst="rect">
            <a:avLst/>
          </a:prstGeom>
          <a:ln cap="flat" cmpd="sng" w="9525">
            <a:solidFill>
              <a:srgbClr val="1F3A93"/>
            </a:solidFill>
            <a:prstDash val="solid"/>
            <a:round/>
            <a:headEnd len="sm" w="sm" type="none"/>
            <a:tailEnd len="sm" w="sm" type="none"/>
          </a:ln>
        </p:spPr>
        <p:txBody>
          <a:bodyPr anchorCtr="0" anchor="t" bIns="91425" lIns="91425" spcFirstLastPara="1" rIns="91425" wrap="square" tIns="91425">
            <a:normAutofit lnSpcReduction="10000"/>
          </a:bodyPr>
          <a:lstStyle/>
          <a:p>
            <a:pPr indent="-342900" lvl="0" marL="457200" rtl="0" algn="l">
              <a:lnSpc>
                <a:spcPct val="100000"/>
              </a:lnSpc>
              <a:spcBef>
                <a:spcPts val="0"/>
              </a:spcBef>
              <a:spcAft>
                <a:spcPts val="0"/>
              </a:spcAft>
              <a:buClr>
                <a:srgbClr val="1F3A93"/>
              </a:buClr>
              <a:buSzPts val="1800"/>
              <a:buFont typeface="Roboto"/>
              <a:buAutoNum type="arabicPeriod"/>
            </a:pPr>
            <a:r>
              <a:rPr lang="en">
                <a:solidFill>
                  <a:srgbClr val="1F3A93"/>
                </a:solidFill>
                <a:latin typeface="Roboto"/>
                <a:ea typeface="Roboto"/>
                <a:cs typeface="Roboto"/>
                <a:sym typeface="Roboto"/>
              </a:rPr>
              <a:t>Underline places where the poet uses alliteration. </a:t>
            </a:r>
            <a:endParaRPr>
              <a:solidFill>
                <a:srgbClr val="1F3A93"/>
              </a:solidFill>
              <a:latin typeface="Roboto"/>
              <a:ea typeface="Roboto"/>
              <a:cs typeface="Roboto"/>
              <a:sym typeface="Roboto"/>
            </a:endParaRPr>
          </a:p>
          <a:p>
            <a:pPr indent="-342900" lvl="0" marL="457200" rtl="0" algn="l">
              <a:lnSpc>
                <a:spcPct val="100000"/>
              </a:lnSpc>
              <a:spcBef>
                <a:spcPts val="1000"/>
              </a:spcBef>
              <a:spcAft>
                <a:spcPts val="0"/>
              </a:spcAft>
              <a:buClr>
                <a:srgbClr val="1F3A93"/>
              </a:buClr>
              <a:buSzPts val="1800"/>
              <a:buFont typeface="Roboto"/>
              <a:buAutoNum type="arabicPeriod"/>
            </a:pPr>
            <a:r>
              <a:rPr lang="en">
                <a:solidFill>
                  <a:srgbClr val="1F3A93"/>
                </a:solidFill>
                <a:latin typeface="Roboto"/>
                <a:ea typeface="Roboto"/>
                <a:cs typeface="Roboto"/>
                <a:sym typeface="Roboto"/>
              </a:rPr>
              <a:t>What does the alliteration do to this poem? </a:t>
            </a:r>
            <a:endParaRPr>
              <a:solidFill>
                <a:srgbClr val="1F3A93"/>
              </a:solidFill>
              <a:latin typeface="Roboto"/>
              <a:ea typeface="Roboto"/>
              <a:cs typeface="Roboto"/>
              <a:sym typeface="Roboto"/>
            </a:endParaRPr>
          </a:p>
          <a:p>
            <a:pPr indent="-342900" lvl="0" marL="457200" rtl="0" algn="l">
              <a:lnSpc>
                <a:spcPct val="100000"/>
              </a:lnSpc>
              <a:spcBef>
                <a:spcPts val="1000"/>
              </a:spcBef>
              <a:spcAft>
                <a:spcPts val="0"/>
              </a:spcAft>
              <a:buClr>
                <a:srgbClr val="1F3A93"/>
              </a:buClr>
              <a:buSzPts val="1800"/>
              <a:buFont typeface="Roboto"/>
              <a:buAutoNum type="arabicPeriod"/>
            </a:pPr>
            <a:r>
              <a:rPr lang="en">
                <a:solidFill>
                  <a:srgbClr val="1F3A93"/>
                </a:solidFill>
                <a:latin typeface="Roboto"/>
                <a:ea typeface="Roboto"/>
                <a:cs typeface="Roboto"/>
                <a:sym typeface="Roboto"/>
              </a:rPr>
              <a:t>The following line is an example of which poetic device? </a:t>
            </a:r>
            <a:endParaRPr>
              <a:solidFill>
                <a:srgbClr val="1F3A93"/>
              </a:solidFill>
              <a:latin typeface="Roboto"/>
              <a:ea typeface="Roboto"/>
              <a:cs typeface="Roboto"/>
              <a:sym typeface="Roboto"/>
            </a:endParaRPr>
          </a:p>
          <a:p>
            <a:pPr indent="-317500" lvl="1" marL="914400" rtl="0" algn="l">
              <a:lnSpc>
                <a:spcPct val="100000"/>
              </a:lnSpc>
              <a:spcBef>
                <a:spcPts val="1000"/>
              </a:spcBef>
              <a:spcAft>
                <a:spcPts val="0"/>
              </a:spcAft>
              <a:buClr>
                <a:srgbClr val="1F3A93"/>
              </a:buClr>
              <a:buSzPts val="1400"/>
              <a:buFont typeface="Roboto"/>
              <a:buAutoNum type="alphaLcPeriod"/>
            </a:pPr>
            <a:r>
              <a:rPr lang="en">
                <a:solidFill>
                  <a:srgbClr val="1F3A93"/>
                </a:solidFill>
                <a:latin typeface="Roboto"/>
                <a:ea typeface="Roboto"/>
                <a:cs typeface="Roboto"/>
                <a:sym typeface="Roboto"/>
              </a:rPr>
              <a:t>I’m like a grain of sand</a:t>
            </a:r>
            <a:endParaRPr>
              <a:solidFill>
                <a:srgbClr val="1F3A93"/>
              </a:solidFill>
              <a:latin typeface="Roboto"/>
              <a:ea typeface="Roboto"/>
              <a:cs typeface="Roboto"/>
              <a:sym typeface="Roboto"/>
            </a:endParaRPr>
          </a:p>
          <a:p>
            <a:pPr indent="-342900" lvl="0" marL="457200" rtl="0" algn="l">
              <a:lnSpc>
                <a:spcPct val="100000"/>
              </a:lnSpc>
              <a:spcBef>
                <a:spcPts val="1000"/>
              </a:spcBef>
              <a:spcAft>
                <a:spcPts val="0"/>
              </a:spcAft>
              <a:buClr>
                <a:srgbClr val="1F3A93"/>
              </a:buClr>
              <a:buSzPts val="1800"/>
              <a:buFont typeface="Roboto"/>
              <a:buAutoNum type="arabicPeriod"/>
            </a:pPr>
            <a:r>
              <a:rPr lang="en">
                <a:solidFill>
                  <a:srgbClr val="1F3A93"/>
                </a:solidFill>
                <a:latin typeface="Roboto"/>
                <a:ea typeface="Roboto"/>
                <a:cs typeface="Roboto"/>
                <a:sym typeface="Roboto"/>
              </a:rPr>
              <a:t>What does the sand represent to the poet? </a:t>
            </a:r>
            <a:endParaRPr>
              <a:solidFill>
                <a:srgbClr val="1F3A93"/>
              </a:solidFill>
              <a:latin typeface="Roboto"/>
              <a:ea typeface="Roboto"/>
              <a:cs typeface="Roboto"/>
              <a:sym typeface="Roboto"/>
            </a:endParaRPr>
          </a:p>
          <a:p>
            <a:pPr indent="-342900" lvl="0" marL="457200" rtl="0" algn="l">
              <a:lnSpc>
                <a:spcPct val="100000"/>
              </a:lnSpc>
              <a:spcBef>
                <a:spcPts val="1000"/>
              </a:spcBef>
              <a:spcAft>
                <a:spcPts val="1000"/>
              </a:spcAft>
              <a:buClr>
                <a:srgbClr val="1F3A93"/>
              </a:buClr>
              <a:buSzPts val="1800"/>
              <a:buFont typeface="Roboto"/>
              <a:buAutoNum type="arabicPeriod"/>
            </a:pPr>
            <a:r>
              <a:rPr lang="en">
                <a:solidFill>
                  <a:srgbClr val="1F3A93"/>
                </a:solidFill>
                <a:latin typeface="Roboto"/>
                <a:ea typeface="Roboto"/>
                <a:cs typeface="Roboto"/>
                <a:sym typeface="Roboto"/>
              </a:rPr>
              <a:t>What is this poem about? What is the meaning of this poem? </a:t>
            </a:r>
            <a:endParaRPr>
              <a:solidFill>
                <a:srgbClr val="1F3A93"/>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Introduction: What is Words Unlocked?</a:t>
            </a:r>
            <a:endParaRPr b="1">
              <a:solidFill>
                <a:srgbClr val="1F3A93"/>
              </a:solidFill>
              <a:latin typeface="Roboto Condensed"/>
              <a:ea typeface="Roboto Condensed"/>
              <a:cs typeface="Roboto Condensed"/>
              <a:sym typeface="Roboto Condensed"/>
            </a:endParaRPr>
          </a:p>
        </p:txBody>
      </p:sp>
      <p:sp>
        <p:nvSpPr>
          <p:cNvPr id="107" name="Google Shape;107;p19"/>
          <p:cNvSpPr txBox="1"/>
          <p:nvPr>
            <p:ph idx="1" type="body"/>
          </p:nvPr>
        </p:nvSpPr>
        <p:spPr>
          <a:xfrm>
            <a:off x="4748400" y="1700475"/>
            <a:ext cx="4083900" cy="25761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i="1" lang="en" sz="2000">
                <a:solidFill>
                  <a:srgbClr val="1F3A93"/>
                </a:solidFill>
                <a:latin typeface="Roboto"/>
                <a:ea typeface="Roboto"/>
                <a:cs typeface="Roboto"/>
                <a:sym typeface="Roboto"/>
              </a:rPr>
              <a:t>Throughout this month, we will be exploring the world of poetry.  We will see how poetry can be used to communicate important messages and share important truths.</a:t>
            </a:r>
            <a:endParaRPr i="1" sz="2000">
              <a:solidFill>
                <a:srgbClr val="1F3A93"/>
              </a:solidFill>
              <a:latin typeface="Roboto"/>
              <a:ea typeface="Roboto"/>
              <a:cs typeface="Roboto"/>
              <a:sym typeface="Roboto"/>
            </a:endParaRPr>
          </a:p>
        </p:txBody>
      </p:sp>
      <p:cxnSp>
        <p:nvCxnSpPr>
          <p:cNvPr id="108" name="Google Shape;108;p1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9" name="Google Shape;109;p19"/>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110" name="Google Shape;110;p19"/>
          <p:cNvPicPr preferRelativeResize="0"/>
          <p:nvPr/>
        </p:nvPicPr>
        <p:blipFill>
          <a:blip r:embed="rId4">
            <a:alphaModFix/>
          </a:blip>
          <a:stretch>
            <a:fillRect/>
          </a:stretch>
        </p:blipFill>
        <p:spPr>
          <a:xfrm>
            <a:off x="7797174" y="-46400"/>
            <a:ext cx="1197252" cy="1151298"/>
          </a:xfrm>
          <a:prstGeom prst="rect">
            <a:avLst/>
          </a:prstGeom>
          <a:noFill/>
          <a:ln>
            <a:noFill/>
          </a:ln>
        </p:spPr>
      </p:pic>
      <p:pic>
        <p:nvPicPr>
          <p:cNvPr id="111" name="Google Shape;111;p19"/>
          <p:cNvPicPr preferRelativeResize="0"/>
          <p:nvPr/>
        </p:nvPicPr>
        <p:blipFill>
          <a:blip r:embed="rId5">
            <a:alphaModFix/>
          </a:blip>
          <a:stretch>
            <a:fillRect/>
          </a:stretch>
        </p:blipFill>
        <p:spPr>
          <a:xfrm>
            <a:off x="496750" y="1444676"/>
            <a:ext cx="3826450" cy="2832001"/>
          </a:xfrm>
          <a:prstGeom prst="rect">
            <a:avLst/>
          </a:prstGeom>
          <a:noFill/>
          <a:ln>
            <a:noFill/>
          </a:ln>
        </p:spPr>
      </p:pic>
      <p:sp>
        <p:nvSpPr>
          <p:cNvPr id="112" name="Google Shape;112;p19"/>
          <p:cNvSpPr/>
          <p:nvPr/>
        </p:nvSpPr>
        <p:spPr>
          <a:xfrm>
            <a:off x="6211550" y="3682450"/>
            <a:ext cx="2705100" cy="1279800"/>
          </a:xfrm>
          <a:prstGeom prst="wedgeEllipseCallout">
            <a:avLst>
              <a:gd fmla="val -32664" name="adj1"/>
              <a:gd fmla="val 63914" name="adj2"/>
            </a:avLst>
          </a:prstGeom>
          <a:no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600">
                <a:latin typeface="Roboto"/>
                <a:ea typeface="Roboto"/>
                <a:cs typeface="Roboto"/>
                <a:sym typeface="Roboto"/>
              </a:rPr>
              <a:t>Don’t forget, there’s a competition too!</a:t>
            </a:r>
            <a:endParaRPr i="1" sz="1600">
              <a:latin typeface="Roboto"/>
              <a:ea typeface="Roboto"/>
              <a:cs typeface="Roboto"/>
              <a:sym typeface="Roboto"/>
            </a:endParaRPr>
          </a:p>
        </p:txBody>
      </p:sp>
      <p:grpSp>
        <p:nvGrpSpPr>
          <p:cNvPr id="113" name="Google Shape;113;p19"/>
          <p:cNvGrpSpPr/>
          <p:nvPr/>
        </p:nvGrpSpPr>
        <p:grpSpPr>
          <a:xfrm flipH="1" rot="-1818">
            <a:off x="5013038" y="3846761"/>
            <a:ext cx="893737" cy="610535"/>
            <a:chOff x="3104742" y="3437775"/>
            <a:chExt cx="1575700" cy="1076781"/>
          </a:xfrm>
        </p:grpSpPr>
        <p:sp>
          <p:nvSpPr>
            <p:cNvPr id="114" name="Google Shape;114;p19"/>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5" name="Google Shape;115;p19"/>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6" name="Google Shape;116;p19"/>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7" name="Google Shape;117;p19"/>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8" name="Google Shape;118;p19"/>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9" name="Google Shape;119;p19"/>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0" name="Google Shape;120;p19"/>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1" name="Google Shape;121;p19"/>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2" name="Google Shape;122;p19"/>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3" name="Google Shape;123;p19"/>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id="718" name="Google Shape;718;p73"/>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719" name="Google Shape;719;p7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Analysis: Group practice</a:t>
            </a:r>
            <a:endParaRPr b="1">
              <a:solidFill>
                <a:srgbClr val="1F3A93"/>
              </a:solidFill>
              <a:latin typeface="Roboto Condensed"/>
              <a:ea typeface="Roboto Condensed"/>
              <a:cs typeface="Roboto Condensed"/>
              <a:sym typeface="Roboto Condensed"/>
            </a:endParaRPr>
          </a:p>
        </p:txBody>
      </p:sp>
      <p:cxnSp>
        <p:nvCxnSpPr>
          <p:cNvPr id="720" name="Google Shape;720;p7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21" name="Google Shape;721;p73"/>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722" name="Google Shape;722;p73"/>
          <p:cNvSpPr txBox="1"/>
          <p:nvPr>
            <p:ph idx="1" type="body"/>
          </p:nvPr>
        </p:nvSpPr>
        <p:spPr>
          <a:xfrm>
            <a:off x="311700" y="981125"/>
            <a:ext cx="8520600" cy="4148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400">
                <a:solidFill>
                  <a:srgbClr val="1F3A92"/>
                </a:solidFill>
                <a:latin typeface="Roboto"/>
                <a:ea typeface="Roboto"/>
                <a:cs typeface="Roboto"/>
                <a:sym typeface="Roboto"/>
              </a:rPr>
              <a:t>Got to Stop the Rain  </a:t>
            </a:r>
            <a:endParaRPr b="1" sz="1400">
              <a:solidFill>
                <a:srgbClr val="1F3A92"/>
              </a:solidFill>
              <a:latin typeface="Roboto"/>
              <a:ea typeface="Roboto"/>
              <a:cs typeface="Roboto"/>
              <a:sym typeface="Roboto"/>
            </a:endParaRPr>
          </a:p>
          <a:p>
            <a:pPr indent="0" lvl="0" marL="0" rtl="0" algn="l">
              <a:lnSpc>
                <a:spcPct val="100000"/>
              </a:lnSpc>
              <a:spcBef>
                <a:spcPts val="0"/>
              </a:spcBef>
              <a:spcAft>
                <a:spcPts val="0"/>
              </a:spcAft>
              <a:buNone/>
            </a:pPr>
            <a:r>
              <a:rPr lang="en" sz="1400">
                <a:solidFill>
                  <a:srgbClr val="1F3A92"/>
                </a:solidFill>
                <a:latin typeface="Roboto"/>
                <a:ea typeface="Roboto"/>
                <a:cs typeface="Roboto"/>
                <a:sym typeface="Roboto"/>
              </a:rPr>
              <a:t>by Daniel H. </a:t>
            </a:r>
            <a:endParaRPr sz="1400">
              <a:solidFill>
                <a:srgbClr val="1F3A92"/>
              </a:solidFill>
              <a:latin typeface="Roboto"/>
              <a:ea typeface="Roboto"/>
              <a:cs typeface="Roboto"/>
              <a:sym typeface="Roboto"/>
            </a:endParaRPr>
          </a:p>
          <a:p>
            <a:pPr indent="0" lvl="0" marL="0" rtl="0" algn="l">
              <a:lnSpc>
                <a:spcPct val="100000"/>
              </a:lnSpc>
              <a:spcBef>
                <a:spcPts val="0"/>
              </a:spcBef>
              <a:spcAft>
                <a:spcPts val="0"/>
              </a:spcAft>
              <a:buNone/>
            </a:pPr>
            <a:r>
              <a:t/>
            </a:r>
            <a:endParaRPr sz="10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I need to change so it won’t rain</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If I’m doing the wrong th</a:t>
            </a:r>
            <a:r>
              <a:rPr lang="en" sz="1350">
                <a:solidFill>
                  <a:srgbClr val="1F3A93"/>
                </a:solidFill>
                <a:latin typeface="Roboto"/>
                <a:ea typeface="Roboto"/>
                <a:cs typeface="Roboto"/>
                <a:sym typeface="Roboto"/>
              </a:rPr>
              <a:t>i</a:t>
            </a:r>
            <a:r>
              <a:rPr lang="en" sz="1350">
                <a:solidFill>
                  <a:srgbClr val="1F3A93"/>
                </a:solidFill>
                <a:latin typeface="Roboto"/>
                <a:ea typeface="Roboto"/>
                <a:cs typeface="Roboto"/>
                <a:sym typeface="Roboto"/>
              </a:rPr>
              <a:t>ng it’s going to rain.</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I don’t mean to do what I do, but it’s </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In my brain. Mother asks me everyday to </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Change ‘cause if I don’t it’s going to rain.</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I don’t like the rain because it wants me to</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Change. I am human but don’t like the rain.</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When I’m ready to change that’s when it’s </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Going to stop raining. Mother keeps telling</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Me I’m making it rain but I don’t know</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How, ‘cause I’m still the same. Little did</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I know, I never saw the rain. Every time</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She says it’s raining, I never saw it. Then</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One day I walked in my house and saw</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It raining. What I saw was my mother </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Crying because I didn’t change but when</a:t>
            </a:r>
            <a:endParaRPr sz="135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350">
                <a:solidFill>
                  <a:srgbClr val="1F3A93"/>
                </a:solidFill>
                <a:latin typeface="Roboto"/>
                <a:ea typeface="Roboto"/>
                <a:cs typeface="Roboto"/>
                <a:sym typeface="Roboto"/>
              </a:rPr>
              <a:t>I changed it stopped raining. </a:t>
            </a:r>
            <a:endParaRPr sz="1350">
              <a:solidFill>
                <a:srgbClr val="1F3A93"/>
              </a:solidFill>
              <a:latin typeface="Roboto"/>
              <a:ea typeface="Roboto"/>
              <a:cs typeface="Roboto"/>
              <a:sym typeface="Roboto"/>
            </a:endParaRPr>
          </a:p>
        </p:txBody>
      </p:sp>
      <p:sp>
        <p:nvSpPr>
          <p:cNvPr id="723" name="Google Shape;723;p73"/>
          <p:cNvSpPr txBox="1"/>
          <p:nvPr>
            <p:ph idx="1" type="body"/>
          </p:nvPr>
        </p:nvSpPr>
        <p:spPr>
          <a:xfrm>
            <a:off x="4812625" y="1524000"/>
            <a:ext cx="4172100" cy="2631000"/>
          </a:xfrm>
          <a:prstGeom prst="rect">
            <a:avLst/>
          </a:prstGeom>
          <a:ln cap="flat" cmpd="sng" w="9525">
            <a:solidFill>
              <a:srgbClr val="1F3A93"/>
            </a:solidFill>
            <a:prstDash val="solid"/>
            <a:round/>
            <a:headEnd len="sm" w="sm" type="none"/>
            <a:tailEnd len="sm" w="sm" type="none"/>
          </a:ln>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Clr>
                <a:srgbClr val="1F3A93"/>
              </a:buClr>
              <a:buSzPts val="1800"/>
              <a:buFont typeface="Roboto"/>
              <a:buAutoNum type="arabicPeriod"/>
            </a:pPr>
            <a:r>
              <a:rPr lang="en">
                <a:solidFill>
                  <a:srgbClr val="1F3A93"/>
                </a:solidFill>
                <a:latin typeface="Roboto"/>
                <a:ea typeface="Roboto"/>
                <a:cs typeface="Roboto"/>
                <a:sym typeface="Roboto"/>
              </a:rPr>
              <a:t>Does the poet use alliteration in the poem?  Yes/No</a:t>
            </a:r>
            <a:endParaRPr>
              <a:solidFill>
                <a:srgbClr val="1F3A93"/>
              </a:solidFill>
              <a:latin typeface="Roboto"/>
              <a:ea typeface="Roboto"/>
              <a:cs typeface="Roboto"/>
              <a:sym typeface="Roboto"/>
            </a:endParaRPr>
          </a:p>
          <a:p>
            <a:pPr indent="-342900" lvl="0" marL="457200" rtl="0" algn="l">
              <a:lnSpc>
                <a:spcPct val="100000"/>
              </a:lnSpc>
              <a:spcBef>
                <a:spcPts val="1000"/>
              </a:spcBef>
              <a:spcAft>
                <a:spcPts val="0"/>
              </a:spcAft>
              <a:buClr>
                <a:srgbClr val="1F3A93"/>
              </a:buClr>
              <a:buSzPts val="1800"/>
              <a:buFont typeface="Roboto"/>
              <a:buAutoNum type="arabicPeriod"/>
            </a:pPr>
            <a:r>
              <a:rPr lang="en">
                <a:solidFill>
                  <a:srgbClr val="1F3A93"/>
                </a:solidFill>
                <a:latin typeface="Roboto"/>
                <a:ea typeface="Roboto"/>
                <a:cs typeface="Roboto"/>
                <a:sym typeface="Roboto"/>
              </a:rPr>
              <a:t>The “rain” is an example of which poetic device? </a:t>
            </a:r>
            <a:endParaRPr>
              <a:solidFill>
                <a:srgbClr val="1F3A93"/>
              </a:solidFill>
              <a:latin typeface="Roboto"/>
              <a:ea typeface="Roboto"/>
              <a:cs typeface="Roboto"/>
              <a:sym typeface="Roboto"/>
            </a:endParaRPr>
          </a:p>
          <a:p>
            <a:pPr indent="-342900" lvl="0" marL="457200" rtl="0" algn="l">
              <a:lnSpc>
                <a:spcPct val="100000"/>
              </a:lnSpc>
              <a:spcBef>
                <a:spcPts val="1000"/>
              </a:spcBef>
              <a:spcAft>
                <a:spcPts val="0"/>
              </a:spcAft>
              <a:buClr>
                <a:srgbClr val="1F3A93"/>
              </a:buClr>
              <a:buSzPts val="1800"/>
              <a:buFont typeface="Roboto"/>
              <a:buAutoNum type="arabicPeriod"/>
            </a:pPr>
            <a:r>
              <a:rPr lang="en">
                <a:solidFill>
                  <a:srgbClr val="1F3A93"/>
                </a:solidFill>
                <a:latin typeface="Roboto"/>
                <a:ea typeface="Roboto"/>
                <a:cs typeface="Roboto"/>
                <a:sym typeface="Roboto"/>
              </a:rPr>
              <a:t>What does the rain represent? </a:t>
            </a:r>
            <a:endParaRPr>
              <a:solidFill>
                <a:srgbClr val="1F3A93"/>
              </a:solidFill>
              <a:latin typeface="Roboto"/>
              <a:ea typeface="Roboto"/>
              <a:cs typeface="Roboto"/>
              <a:sym typeface="Roboto"/>
            </a:endParaRPr>
          </a:p>
          <a:p>
            <a:pPr indent="-342900" lvl="0" marL="457200" rtl="0" algn="l">
              <a:lnSpc>
                <a:spcPct val="100000"/>
              </a:lnSpc>
              <a:spcBef>
                <a:spcPts val="1000"/>
              </a:spcBef>
              <a:spcAft>
                <a:spcPts val="1000"/>
              </a:spcAft>
              <a:buClr>
                <a:srgbClr val="1F3A93"/>
              </a:buClr>
              <a:buSzPts val="1800"/>
              <a:buFont typeface="Roboto"/>
              <a:buAutoNum type="arabicPeriod"/>
            </a:pPr>
            <a:r>
              <a:rPr lang="en">
                <a:solidFill>
                  <a:srgbClr val="1F3A93"/>
                </a:solidFill>
                <a:latin typeface="Roboto"/>
                <a:ea typeface="Roboto"/>
                <a:cs typeface="Roboto"/>
                <a:sym typeface="Roboto"/>
              </a:rPr>
              <a:t>What is this poem about? What is the meaning of this poem? </a:t>
            </a:r>
            <a:endParaRPr>
              <a:solidFill>
                <a:srgbClr val="1F3A93"/>
              </a:solidFill>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pic>
        <p:nvPicPr>
          <p:cNvPr id="728" name="Google Shape;728;p74"/>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729" name="Google Shape;729;p74"/>
          <p:cNvSpPr txBox="1"/>
          <p:nvPr>
            <p:ph type="title"/>
          </p:nvPr>
        </p:nvSpPr>
        <p:spPr>
          <a:xfrm>
            <a:off x="311700" y="321200"/>
            <a:ext cx="7305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Analysis: Independent Practice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730" name="Google Shape;730;p7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1F3A93"/>
                </a:solidFill>
                <a:latin typeface="Roboto"/>
                <a:ea typeface="Roboto"/>
                <a:cs typeface="Roboto"/>
                <a:sym typeface="Roboto"/>
              </a:rPr>
              <a:t>Read the poem “Caged Bird” and answer the questions about the use of alliteration and/or symbolism by the poet.</a:t>
            </a:r>
            <a:endParaRPr>
              <a:solidFill>
                <a:srgbClr val="1F3A93"/>
              </a:solidFill>
              <a:latin typeface="Roboto"/>
              <a:ea typeface="Roboto"/>
              <a:cs typeface="Roboto"/>
              <a:sym typeface="Roboto"/>
            </a:endParaRPr>
          </a:p>
        </p:txBody>
      </p:sp>
      <p:cxnSp>
        <p:nvCxnSpPr>
          <p:cNvPr id="731" name="Google Shape;731;p7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32" name="Google Shape;732;p74"/>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pic>
        <p:nvPicPr>
          <p:cNvPr id="733" name="Google Shape;733;p74"/>
          <p:cNvPicPr preferRelativeResize="0"/>
          <p:nvPr/>
        </p:nvPicPr>
        <p:blipFill>
          <a:blip r:embed="rId5">
            <a:alphaModFix/>
          </a:blip>
          <a:stretch>
            <a:fillRect/>
          </a:stretch>
        </p:blipFill>
        <p:spPr>
          <a:xfrm>
            <a:off x="3622995" y="1995050"/>
            <a:ext cx="1898000" cy="3023350"/>
          </a:xfrm>
          <a:prstGeom prst="rect">
            <a:avLst/>
          </a:prstGeom>
          <a:noFill/>
          <a:ln>
            <a:noFill/>
          </a:ln>
        </p:spPr>
      </p:pic>
      <p:pic>
        <p:nvPicPr>
          <p:cNvPr id="734" name="Google Shape;734;p74"/>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75"/>
          <p:cNvSpPr txBox="1"/>
          <p:nvPr>
            <p:ph type="title"/>
          </p:nvPr>
        </p:nvSpPr>
        <p:spPr>
          <a:xfrm>
            <a:off x="311700" y="321200"/>
            <a:ext cx="7124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Write Your Own Poem</a:t>
            </a:r>
            <a:endParaRPr b="1">
              <a:solidFill>
                <a:srgbClr val="1F3A93"/>
              </a:solidFill>
              <a:latin typeface="Roboto Condensed"/>
              <a:ea typeface="Roboto Condensed"/>
              <a:cs typeface="Roboto Condensed"/>
              <a:sym typeface="Roboto Condensed"/>
            </a:endParaRPr>
          </a:p>
        </p:txBody>
      </p:sp>
      <p:sp>
        <p:nvSpPr>
          <p:cNvPr id="740" name="Google Shape;740;p7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lang="en" sz="2400">
                <a:solidFill>
                  <a:srgbClr val="1F3A93"/>
                </a:solidFill>
                <a:latin typeface="Roboto"/>
                <a:ea typeface="Roboto"/>
                <a:cs typeface="Roboto"/>
                <a:sym typeface="Roboto"/>
              </a:rPr>
              <a:t>Create your own poem of at least 8 lines, using both alliteration and symbolism.  The topic of today’s poem is YOU!</a:t>
            </a:r>
            <a:endParaRPr sz="2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i="1" sz="2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400">
              <a:solidFill>
                <a:srgbClr val="1F3A93"/>
              </a:solidFill>
              <a:latin typeface="Roboto"/>
              <a:ea typeface="Roboto"/>
              <a:cs typeface="Roboto"/>
              <a:sym typeface="Roboto"/>
            </a:endParaRPr>
          </a:p>
          <a:p>
            <a:pPr indent="-346710" lvl="0" marL="914400" rtl="0" algn="l">
              <a:lnSpc>
                <a:spcPct val="100000"/>
              </a:lnSpc>
              <a:spcBef>
                <a:spcPts val="0"/>
              </a:spcBef>
              <a:spcAft>
                <a:spcPts val="0"/>
              </a:spcAft>
              <a:buClr>
                <a:srgbClr val="1F3A93"/>
              </a:buClr>
              <a:buSzPct val="100000"/>
              <a:buFont typeface="Noto Sans Symbols"/>
              <a:buChar char="●"/>
            </a:pPr>
            <a:r>
              <a:rPr lang="en" sz="2400">
                <a:solidFill>
                  <a:srgbClr val="1F3A93"/>
                </a:solidFill>
                <a:latin typeface="Roboto"/>
                <a:ea typeface="Roboto"/>
                <a:cs typeface="Roboto"/>
                <a:sym typeface="Roboto"/>
              </a:rPr>
              <a:t>The theme of your poem is, </a:t>
            </a:r>
            <a:r>
              <a:rPr b="1" i="1" lang="en" sz="2400">
                <a:solidFill>
                  <a:srgbClr val="1F3A93"/>
                </a:solidFill>
                <a:latin typeface="Roboto"/>
                <a:ea typeface="Roboto"/>
                <a:cs typeface="Roboto"/>
                <a:sym typeface="Roboto"/>
              </a:rPr>
              <a:t>you</a:t>
            </a:r>
            <a:endParaRPr sz="2400">
              <a:solidFill>
                <a:srgbClr val="1F3A93"/>
              </a:solidFill>
              <a:latin typeface="Roboto"/>
              <a:ea typeface="Roboto"/>
              <a:cs typeface="Roboto"/>
              <a:sym typeface="Roboto"/>
            </a:endParaRPr>
          </a:p>
          <a:p>
            <a:pPr indent="-346710" lvl="0" marL="914400" rtl="0" algn="l">
              <a:lnSpc>
                <a:spcPct val="100000"/>
              </a:lnSpc>
              <a:spcBef>
                <a:spcPts val="400"/>
              </a:spcBef>
              <a:spcAft>
                <a:spcPts val="0"/>
              </a:spcAft>
              <a:buClr>
                <a:srgbClr val="1F3A93"/>
              </a:buClr>
              <a:buSzPct val="100000"/>
              <a:buFont typeface="Roboto"/>
              <a:buChar char="●"/>
            </a:pPr>
            <a:r>
              <a:rPr lang="en" sz="2400">
                <a:solidFill>
                  <a:srgbClr val="1F3A93"/>
                </a:solidFill>
                <a:latin typeface="Roboto"/>
                <a:ea typeface="Roboto"/>
                <a:cs typeface="Roboto"/>
                <a:sym typeface="Roboto"/>
              </a:rPr>
              <a:t>You must use at least </a:t>
            </a:r>
            <a:r>
              <a:rPr b="1" lang="en" sz="2400">
                <a:solidFill>
                  <a:srgbClr val="1F3A93"/>
                </a:solidFill>
                <a:latin typeface="Roboto"/>
                <a:ea typeface="Roboto"/>
                <a:cs typeface="Roboto"/>
                <a:sym typeface="Roboto"/>
              </a:rPr>
              <a:t>1 example of alliteration</a:t>
            </a:r>
            <a:r>
              <a:rPr lang="en" sz="2400">
                <a:solidFill>
                  <a:srgbClr val="1F3A93"/>
                </a:solidFill>
                <a:latin typeface="Roboto"/>
                <a:ea typeface="Roboto"/>
                <a:cs typeface="Roboto"/>
                <a:sym typeface="Roboto"/>
              </a:rPr>
              <a:t> and at least </a:t>
            </a:r>
            <a:r>
              <a:rPr b="1" lang="en" sz="2400">
                <a:solidFill>
                  <a:srgbClr val="1F3A93"/>
                </a:solidFill>
                <a:latin typeface="Roboto"/>
                <a:ea typeface="Roboto"/>
                <a:cs typeface="Roboto"/>
                <a:sym typeface="Roboto"/>
              </a:rPr>
              <a:t>1 symbol</a:t>
            </a:r>
            <a:endParaRPr sz="2400">
              <a:solidFill>
                <a:srgbClr val="1F3A93"/>
              </a:solidFill>
              <a:latin typeface="Roboto"/>
              <a:ea typeface="Roboto"/>
              <a:cs typeface="Roboto"/>
              <a:sym typeface="Roboto"/>
            </a:endParaRPr>
          </a:p>
          <a:p>
            <a:pPr indent="-346710" lvl="0" marL="914400" rtl="0" algn="l">
              <a:lnSpc>
                <a:spcPct val="100000"/>
              </a:lnSpc>
              <a:spcBef>
                <a:spcPts val="400"/>
              </a:spcBef>
              <a:spcAft>
                <a:spcPts val="0"/>
              </a:spcAft>
              <a:buClr>
                <a:srgbClr val="1F3A93"/>
              </a:buClr>
              <a:buSzPct val="100000"/>
              <a:buFont typeface="Roboto"/>
              <a:buChar char="●"/>
            </a:pPr>
            <a:r>
              <a:rPr lang="en" sz="2400">
                <a:solidFill>
                  <a:srgbClr val="1F3A93"/>
                </a:solidFill>
                <a:latin typeface="Roboto"/>
                <a:ea typeface="Roboto"/>
                <a:cs typeface="Roboto"/>
                <a:sym typeface="Roboto"/>
              </a:rPr>
              <a:t>Your poem must be at least </a:t>
            </a:r>
            <a:r>
              <a:rPr b="1" lang="en" sz="2400">
                <a:solidFill>
                  <a:srgbClr val="1F3A93"/>
                </a:solidFill>
                <a:latin typeface="Roboto"/>
                <a:ea typeface="Roboto"/>
                <a:cs typeface="Roboto"/>
                <a:sym typeface="Roboto"/>
              </a:rPr>
              <a:t>8 lines</a:t>
            </a:r>
            <a:r>
              <a:rPr lang="en" sz="2400">
                <a:solidFill>
                  <a:srgbClr val="1F3A93"/>
                </a:solidFill>
                <a:latin typeface="Roboto"/>
                <a:ea typeface="Roboto"/>
                <a:cs typeface="Roboto"/>
                <a:sym typeface="Roboto"/>
              </a:rPr>
              <a:t> long</a:t>
            </a:r>
            <a:endParaRPr sz="2400">
              <a:solidFill>
                <a:srgbClr val="1F3A93"/>
              </a:solidFill>
              <a:latin typeface="Roboto"/>
              <a:ea typeface="Roboto"/>
              <a:cs typeface="Roboto"/>
              <a:sym typeface="Roboto"/>
            </a:endParaRPr>
          </a:p>
          <a:p>
            <a:pPr indent="-346710" lvl="0" marL="914400" rtl="0" algn="l">
              <a:lnSpc>
                <a:spcPct val="100000"/>
              </a:lnSpc>
              <a:spcBef>
                <a:spcPts val="400"/>
              </a:spcBef>
              <a:spcAft>
                <a:spcPts val="0"/>
              </a:spcAft>
              <a:buClr>
                <a:srgbClr val="1F3A93"/>
              </a:buClr>
              <a:buSzPct val="100000"/>
              <a:buFont typeface="Roboto"/>
              <a:buChar char="●"/>
            </a:pPr>
            <a:r>
              <a:rPr lang="en" sz="2400">
                <a:solidFill>
                  <a:srgbClr val="1F3A93"/>
                </a:solidFill>
                <a:latin typeface="Roboto"/>
                <a:ea typeface="Roboto"/>
                <a:cs typeface="Roboto"/>
                <a:sym typeface="Roboto"/>
              </a:rPr>
              <a:t>Remember, you can always use other poetic devices too!</a:t>
            </a:r>
            <a:endParaRPr sz="2400">
              <a:solidFill>
                <a:srgbClr val="1F3A93"/>
              </a:solidFill>
              <a:latin typeface="Roboto"/>
              <a:ea typeface="Roboto"/>
              <a:cs typeface="Roboto"/>
              <a:sym typeface="Roboto"/>
            </a:endParaRPr>
          </a:p>
          <a:p>
            <a:pPr indent="0" lvl="0" marL="0" rtl="0" algn="l">
              <a:lnSpc>
                <a:spcPct val="100000"/>
              </a:lnSpc>
              <a:spcBef>
                <a:spcPts val="400"/>
              </a:spcBef>
              <a:spcAft>
                <a:spcPts val="0"/>
              </a:spcAft>
              <a:buNone/>
            </a:pPr>
            <a:r>
              <a:t/>
            </a:r>
            <a:endParaRPr sz="2400">
              <a:solidFill>
                <a:srgbClr val="1F3A93"/>
              </a:solidFill>
              <a:latin typeface="Roboto"/>
              <a:ea typeface="Roboto"/>
              <a:cs typeface="Roboto"/>
              <a:sym typeface="Roboto"/>
            </a:endParaRPr>
          </a:p>
          <a:p>
            <a:pPr indent="0" lvl="0" marL="0" rtl="0" algn="ctr">
              <a:lnSpc>
                <a:spcPct val="100000"/>
              </a:lnSpc>
              <a:spcBef>
                <a:spcPts val="0"/>
              </a:spcBef>
              <a:spcAft>
                <a:spcPts val="0"/>
              </a:spcAft>
              <a:buNone/>
            </a:pPr>
            <a:r>
              <a:rPr lang="en" sz="2400">
                <a:solidFill>
                  <a:srgbClr val="1F3A93"/>
                </a:solidFill>
                <a:latin typeface="Roboto"/>
                <a:ea typeface="Roboto"/>
                <a:cs typeface="Roboto"/>
                <a:sym typeface="Roboto"/>
              </a:rPr>
              <a:t>After 10 minutes, we will share out!</a:t>
            </a:r>
            <a:endParaRPr sz="2400">
              <a:solidFill>
                <a:srgbClr val="1F3A93"/>
              </a:solidFill>
              <a:latin typeface="Roboto"/>
              <a:ea typeface="Roboto"/>
              <a:cs typeface="Roboto"/>
              <a:sym typeface="Roboto"/>
            </a:endParaRPr>
          </a:p>
          <a:p>
            <a:pPr indent="0" lvl="0" marL="0" rtl="0" algn="ctr">
              <a:lnSpc>
                <a:spcPct val="100000"/>
              </a:lnSpc>
              <a:spcBef>
                <a:spcPts val="0"/>
              </a:spcBef>
              <a:spcAft>
                <a:spcPts val="0"/>
              </a:spcAft>
              <a:buNone/>
            </a:pPr>
            <a:r>
              <a:t/>
            </a:r>
            <a:endParaRPr i="1" sz="2400">
              <a:solidFill>
                <a:srgbClr val="1F3A93"/>
              </a:solidFill>
              <a:latin typeface="Roboto"/>
              <a:ea typeface="Roboto"/>
              <a:cs typeface="Roboto"/>
              <a:sym typeface="Roboto"/>
            </a:endParaRPr>
          </a:p>
        </p:txBody>
      </p:sp>
      <p:cxnSp>
        <p:nvCxnSpPr>
          <p:cNvPr id="741" name="Google Shape;741;p7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42" name="Google Shape;742;p75"/>
          <p:cNvPicPr preferRelativeResize="0"/>
          <p:nvPr/>
        </p:nvPicPr>
        <p:blipFill>
          <a:blip r:embed="rId3">
            <a:alphaModFix/>
          </a:blip>
          <a:stretch>
            <a:fillRect/>
          </a:stretch>
        </p:blipFill>
        <p:spPr>
          <a:xfrm>
            <a:off x="6657500" y="2926425"/>
            <a:ext cx="2849751" cy="2849751"/>
          </a:xfrm>
          <a:prstGeom prst="rect">
            <a:avLst/>
          </a:prstGeom>
          <a:noFill/>
          <a:ln>
            <a:noFill/>
          </a:ln>
        </p:spPr>
      </p:pic>
      <p:pic>
        <p:nvPicPr>
          <p:cNvPr id="743" name="Google Shape;743;p75"/>
          <p:cNvPicPr preferRelativeResize="0"/>
          <p:nvPr/>
        </p:nvPicPr>
        <p:blipFill>
          <a:blip r:embed="rId4">
            <a:alphaModFix/>
          </a:blip>
          <a:stretch>
            <a:fillRect/>
          </a:stretch>
        </p:blipFill>
        <p:spPr>
          <a:xfrm>
            <a:off x="8130863" y="165475"/>
            <a:ext cx="739450" cy="739450"/>
          </a:xfrm>
          <a:prstGeom prst="rect">
            <a:avLst/>
          </a:prstGeom>
          <a:noFill/>
          <a:ln>
            <a:noFill/>
          </a:ln>
        </p:spPr>
      </p:pic>
      <p:pic>
        <p:nvPicPr>
          <p:cNvPr id="744" name="Google Shape;744;p75"/>
          <p:cNvPicPr preferRelativeResize="0"/>
          <p:nvPr/>
        </p:nvPicPr>
        <p:blipFill rotWithShape="1">
          <a:blip r:embed="rId5">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7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750" name="Google Shape;750;p7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51" name="Google Shape;751;p76"/>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752" name="Google Shape;752;p76"/>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753" name="Google Shape;753;p76"/>
          <p:cNvGraphicFramePr/>
          <p:nvPr/>
        </p:nvGraphicFramePr>
        <p:xfrm>
          <a:off x="2446588" y="1383350"/>
          <a:ext cx="3000000" cy="3000000"/>
        </p:xfrm>
        <a:graphic>
          <a:graphicData uri="http://schemas.openxmlformats.org/drawingml/2006/table">
            <a:tbl>
              <a:tblPr>
                <a:noFill/>
                <a:tableStyleId>{8D818494-4725-4AC3-A197-84483B21A1AE}</a:tableStyleId>
              </a:tblPr>
              <a:tblGrid>
                <a:gridCol w="4250825"/>
              </a:tblGrid>
              <a:tr h="3226600">
                <a:tc>
                  <a:txBody>
                    <a:bodyPr/>
                    <a:lstStyle/>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1. What is alliteration? </a:t>
                      </a:r>
                      <a:endParaRPr sz="1800">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1100"/>
                        <a:buFont typeface="Arial"/>
                        <a:buNone/>
                      </a:pPr>
                      <a:r>
                        <a:rPr lang="en" sz="1800">
                          <a:solidFill>
                            <a:srgbClr val="1F3A93"/>
                          </a:solidFill>
                          <a:latin typeface="Roboto"/>
                          <a:ea typeface="Roboto"/>
                          <a:cs typeface="Roboto"/>
                          <a:sym typeface="Roboto"/>
                        </a:rPr>
                        <a:t>2</a:t>
                      </a:r>
                      <a:r>
                        <a:rPr lang="en" sz="1800">
                          <a:solidFill>
                            <a:srgbClr val="1F3A93"/>
                          </a:solidFill>
                          <a:latin typeface="Roboto"/>
                          <a:ea typeface="Roboto"/>
                          <a:cs typeface="Roboto"/>
                          <a:sym typeface="Roboto"/>
                        </a:rPr>
                        <a:t>. Why might a poet use alliteration? </a:t>
                      </a:r>
                      <a:endParaRPr sz="1800">
                        <a:solidFill>
                          <a:srgbClr val="1F3A93"/>
                        </a:solidFill>
                        <a:latin typeface="Roboto"/>
                        <a:ea typeface="Roboto"/>
                        <a:cs typeface="Roboto"/>
                        <a:sym typeface="Roboto"/>
                      </a:endParaRPr>
                    </a:p>
                    <a:p>
                      <a:pPr indent="0" lvl="0" marL="0" rtl="0" algn="l">
                        <a:spcBef>
                          <a:spcPts val="1000"/>
                        </a:spcBef>
                        <a:spcAft>
                          <a:spcPts val="0"/>
                        </a:spcAft>
                        <a:buClr>
                          <a:schemeClr val="dk1"/>
                        </a:buClr>
                        <a:buSzPts val="1100"/>
                        <a:buFont typeface="Arial"/>
                        <a:buNone/>
                      </a:pPr>
                      <a:r>
                        <a:rPr lang="en" sz="1800">
                          <a:solidFill>
                            <a:srgbClr val="1F3A93"/>
                          </a:solidFill>
                          <a:latin typeface="Roboto"/>
                          <a:ea typeface="Roboto"/>
                          <a:cs typeface="Roboto"/>
                          <a:sym typeface="Roboto"/>
                        </a:rPr>
                        <a:t>3. What is symbolism? </a:t>
                      </a:r>
                      <a:endParaRPr sz="1800">
                        <a:solidFill>
                          <a:srgbClr val="1F3A93"/>
                        </a:solidFill>
                        <a:latin typeface="Roboto"/>
                        <a:ea typeface="Roboto"/>
                        <a:cs typeface="Roboto"/>
                        <a:sym typeface="Roboto"/>
                      </a:endParaRPr>
                    </a:p>
                    <a:p>
                      <a:pPr indent="0" lvl="0" marL="0" rtl="0" algn="l">
                        <a:spcBef>
                          <a:spcPts val="1000"/>
                        </a:spcBef>
                        <a:spcAft>
                          <a:spcPts val="1000"/>
                        </a:spcAft>
                        <a:buClr>
                          <a:schemeClr val="dk1"/>
                        </a:buClr>
                        <a:buSzPts val="1100"/>
                        <a:buFont typeface="Arial"/>
                        <a:buNone/>
                      </a:pPr>
                      <a:r>
                        <a:rPr lang="en" sz="1800">
                          <a:solidFill>
                            <a:srgbClr val="1F3A93"/>
                          </a:solidFill>
                          <a:latin typeface="Roboto"/>
                          <a:ea typeface="Roboto"/>
                          <a:cs typeface="Roboto"/>
                          <a:sym typeface="Roboto"/>
                        </a:rPr>
                        <a:t>4. Why might a poet use symbolism?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754" name="Google Shape;754;p76"/>
          <p:cNvSpPr txBox="1"/>
          <p:nvPr/>
        </p:nvSpPr>
        <p:spPr>
          <a:xfrm>
            <a:off x="5263875" y="4782350"/>
            <a:ext cx="3880200" cy="361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1F3A92"/>
                </a:solidFill>
                <a:latin typeface="Roboto"/>
                <a:ea typeface="Roboto"/>
                <a:cs typeface="Roboto"/>
                <a:sym typeface="Roboto"/>
              </a:rPr>
              <a:t>*Don’t forget to fill in your Daily Learning Log</a:t>
            </a:r>
            <a:endParaRPr>
              <a:solidFill>
                <a:srgbClr val="1F3A92"/>
              </a:solidFill>
              <a:latin typeface="Roboto"/>
              <a:ea typeface="Roboto"/>
              <a:cs typeface="Roboto"/>
              <a:sym typeface="Robot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758" name="Shape 758"/>
        <p:cNvGrpSpPr/>
        <p:nvPr/>
      </p:nvGrpSpPr>
      <p:grpSpPr>
        <a:xfrm>
          <a:off x="0" y="0"/>
          <a:ext cx="0" cy="0"/>
          <a:chOff x="0" y="0"/>
          <a:chExt cx="0" cy="0"/>
        </a:xfrm>
      </p:grpSpPr>
      <p:pic>
        <p:nvPicPr>
          <p:cNvPr id="759" name="Google Shape;759;p77"/>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760" name="Google Shape;760;p77"/>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5</a:t>
            </a:r>
            <a:endParaRPr b="1" sz="4800">
              <a:solidFill>
                <a:schemeClr val="lt1"/>
              </a:solidFill>
              <a:latin typeface="Roboto Condensed"/>
              <a:ea typeface="Roboto Condensed"/>
              <a:cs typeface="Roboto Condensed"/>
              <a:sym typeface="Roboto Condensed"/>
            </a:endParaRPr>
          </a:p>
        </p:txBody>
      </p:sp>
      <p:sp>
        <p:nvSpPr>
          <p:cNvPr id="761" name="Google Shape;761;p77"/>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Onomatopoeia and Imagery</a:t>
            </a:r>
            <a:endParaRPr sz="2600">
              <a:solidFill>
                <a:schemeClr val="lt1"/>
              </a:solidFill>
              <a:latin typeface="Raleway Medium"/>
              <a:ea typeface="Raleway Medium"/>
              <a:cs typeface="Raleway Medium"/>
              <a:sym typeface="Raleway Medium"/>
            </a:endParaRPr>
          </a:p>
        </p:txBody>
      </p:sp>
      <p:cxnSp>
        <p:nvCxnSpPr>
          <p:cNvPr id="762" name="Google Shape;762;p77"/>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763" name="Google Shape;763;p77"/>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764" name="Google Shape;764;p77"/>
          <p:cNvPicPr preferRelativeResize="0"/>
          <p:nvPr/>
        </p:nvPicPr>
        <p:blipFill>
          <a:blip r:embed="rId5">
            <a:alphaModFix/>
          </a:blip>
          <a:stretch>
            <a:fillRect/>
          </a:stretch>
        </p:blipFill>
        <p:spPr>
          <a:xfrm>
            <a:off x="5239475" y="828175"/>
            <a:ext cx="3828200" cy="38282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78"/>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770" name="Google Shape;770;p7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71" name="Google Shape;771;p78"/>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772" name="Google Shape;772;p78"/>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graphicFrame>
        <p:nvGraphicFramePr>
          <p:cNvPr id="773" name="Google Shape;773;p78"/>
          <p:cNvGraphicFramePr/>
          <p:nvPr/>
        </p:nvGraphicFramePr>
        <p:xfrm>
          <a:off x="369375" y="1140025"/>
          <a:ext cx="3000000" cy="3000000"/>
        </p:xfrm>
        <a:graphic>
          <a:graphicData uri="http://schemas.openxmlformats.org/drawingml/2006/table">
            <a:tbl>
              <a:tblPr>
                <a:noFill/>
                <a:tableStyleId>{8D818494-4725-4AC3-A197-84483B21A1AE}</a:tableStyleId>
              </a:tblPr>
              <a:tblGrid>
                <a:gridCol w="8277300"/>
              </a:tblGrid>
              <a:tr h="1085750">
                <a:tc>
                  <a:txBody>
                    <a:bodyPr/>
                    <a:lstStyle/>
                    <a:p>
                      <a:pPr indent="0" lvl="0" marL="0" rtl="0" algn="ctr">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Pick an image and imagine that you were standing in the middle of it. Describe the scene to someone who wasn’t there and include any sounds that you hear, things you see, and what you are thinking.</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774" name="Google Shape;774;p78"/>
          <p:cNvPicPr preferRelativeResize="0"/>
          <p:nvPr/>
        </p:nvPicPr>
        <p:blipFill>
          <a:blip r:embed="rId5">
            <a:alphaModFix/>
          </a:blip>
          <a:stretch>
            <a:fillRect/>
          </a:stretch>
        </p:blipFill>
        <p:spPr>
          <a:xfrm>
            <a:off x="532775" y="2343575"/>
            <a:ext cx="3795374" cy="2530250"/>
          </a:xfrm>
          <a:prstGeom prst="rect">
            <a:avLst/>
          </a:prstGeom>
          <a:noFill/>
          <a:ln>
            <a:noFill/>
          </a:ln>
        </p:spPr>
      </p:pic>
      <p:sp>
        <p:nvSpPr>
          <p:cNvPr id="775" name="Google Shape;775;p78"/>
          <p:cNvSpPr txBox="1"/>
          <p:nvPr/>
        </p:nvSpPr>
        <p:spPr>
          <a:xfrm>
            <a:off x="363850" y="4835750"/>
            <a:ext cx="4208100" cy="3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6"/>
              </a:rPr>
              <a:t>Source</a:t>
            </a:r>
            <a:r>
              <a:rPr lang="en" sz="1200">
                <a:solidFill>
                  <a:schemeClr val="dk2"/>
                </a:solidFill>
              </a:rPr>
              <a:t>: Wikimedia Commons</a:t>
            </a:r>
            <a:endParaRPr sz="1200">
              <a:solidFill>
                <a:schemeClr val="dk2"/>
              </a:solidFill>
            </a:endParaRPr>
          </a:p>
        </p:txBody>
      </p:sp>
      <p:pic>
        <p:nvPicPr>
          <p:cNvPr id="776" name="Google Shape;776;p78"/>
          <p:cNvPicPr preferRelativeResize="0"/>
          <p:nvPr/>
        </p:nvPicPr>
        <p:blipFill rotWithShape="1">
          <a:blip r:embed="rId7">
            <a:alphaModFix/>
          </a:blip>
          <a:srcRect b="10625" l="8759" r="8369" t="12154"/>
          <a:stretch/>
        </p:blipFill>
        <p:spPr>
          <a:xfrm>
            <a:off x="4752075" y="2335525"/>
            <a:ext cx="3795374" cy="2530251"/>
          </a:xfrm>
          <a:prstGeom prst="rect">
            <a:avLst/>
          </a:prstGeom>
          <a:noFill/>
          <a:ln>
            <a:noFill/>
          </a:ln>
        </p:spPr>
      </p:pic>
      <p:sp>
        <p:nvSpPr>
          <p:cNvPr id="777" name="Google Shape;777;p78"/>
          <p:cNvSpPr txBox="1"/>
          <p:nvPr/>
        </p:nvSpPr>
        <p:spPr>
          <a:xfrm>
            <a:off x="4693425" y="4835750"/>
            <a:ext cx="4208100" cy="3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8"/>
              </a:rPr>
              <a:t>Source</a:t>
            </a:r>
            <a:r>
              <a:rPr lang="en" sz="1200">
                <a:solidFill>
                  <a:schemeClr val="dk2"/>
                </a:solidFill>
              </a:rPr>
              <a:t>: Wikimedia Commons</a:t>
            </a:r>
            <a:endParaRPr sz="1200">
              <a:solidFill>
                <a:schemeClr val="dk2"/>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id="782" name="Google Shape;782;p79"/>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783" name="Google Shape;783;p7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784" name="Google Shape;784;p7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85" name="Google Shape;785;p79"/>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786" name="Google Shape;786;p79"/>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Describe a scene</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onomatopoeia &amp; imagery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Glossary: onomatopoeia &amp; imagery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Identify and analyze poems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Write your own poem!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a:p>
            <a:pPr indent="0" lvl="0" marL="457200" rtl="0" algn="l">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pic>
        <p:nvPicPr>
          <p:cNvPr id="787" name="Google Shape;787;p79"/>
          <p:cNvPicPr preferRelativeResize="0"/>
          <p:nvPr/>
        </p:nvPicPr>
        <p:blipFill rotWithShape="1">
          <a:blip r:embed="rId5">
            <a:alphaModFix/>
          </a:blip>
          <a:srcRect b="45887" l="0" r="0" t="0"/>
          <a:stretch/>
        </p:blipFill>
        <p:spPr>
          <a:xfrm>
            <a:off x="1710625" y="4098025"/>
            <a:ext cx="5675200" cy="9328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8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793" name="Google Shape;793;p8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94" name="Google Shape;794;p80"/>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795" name="Google Shape;795;p80"/>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796" name="Google Shape;796;p80"/>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Define, identify, and analyze onomatopoeia and imagery in poetry. </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Write original poems using poetic devices, specifically onomatopoeia and imagery</a:t>
            </a:r>
            <a:endParaRPr sz="2800">
              <a:solidFill>
                <a:srgbClr val="00B2A9"/>
              </a:solidFill>
              <a:latin typeface="Roboto"/>
              <a:ea typeface="Roboto"/>
              <a:cs typeface="Roboto"/>
              <a:sym typeface="Roboto"/>
            </a:endParaRPr>
          </a:p>
          <a:p>
            <a:pPr indent="0" lvl="0" marL="457200" rtl="0" algn="l">
              <a:spcBef>
                <a:spcPts val="0"/>
              </a:spcBef>
              <a:spcAft>
                <a:spcPts val="0"/>
              </a:spcAft>
              <a:buNone/>
            </a:pPr>
            <a:r>
              <a:t/>
            </a:r>
            <a:endParaRPr sz="28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1800">
              <a:solidFill>
                <a:srgbClr val="414143"/>
              </a:solidFill>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8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Thoughts to start the day</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802" name="Google Shape;802;p8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03" name="Google Shape;803;p81"/>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804" name="Google Shape;804;p81"/>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805" name="Google Shape;805;p81"/>
          <p:cNvSpPr txBox="1"/>
          <p:nvPr>
            <p:ph idx="1" type="body"/>
          </p:nvPr>
        </p:nvSpPr>
        <p:spPr>
          <a:xfrm>
            <a:off x="311700" y="1152475"/>
            <a:ext cx="8520600" cy="767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a:solidFill>
                  <a:srgbClr val="1F3A93"/>
                </a:solidFill>
                <a:latin typeface="Roboto"/>
                <a:ea typeface="Roboto"/>
                <a:cs typeface="Roboto"/>
                <a:sym typeface="Roboto"/>
              </a:rPr>
              <a:t>Name that poetic device! Read the lines of poetry  and decide which poetic device is being used!</a:t>
            </a:r>
            <a:endParaRPr>
              <a:solidFill>
                <a:srgbClr val="1F3A93"/>
              </a:solidFill>
              <a:latin typeface="Roboto"/>
              <a:ea typeface="Roboto"/>
              <a:cs typeface="Roboto"/>
              <a:sym typeface="Roboto"/>
            </a:endParaRPr>
          </a:p>
        </p:txBody>
      </p:sp>
      <p:sp>
        <p:nvSpPr>
          <p:cNvPr id="806" name="Google Shape;806;p81"/>
          <p:cNvSpPr/>
          <p:nvPr/>
        </p:nvSpPr>
        <p:spPr>
          <a:xfrm>
            <a:off x="6915150" y="1759425"/>
            <a:ext cx="2229000" cy="1263600"/>
          </a:xfrm>
          <a:prstGeom prst="cloudCallout">
            <a:avLst>
              <a:gd fmla="val 20755" name="adj1"/>
              <a:gd fmla="val 87830" name="adj2"/>
            </a:avLst>
          </a:prstGeom>
          <a:noFill/>
          <a:ln cap="flat" cmpd="sng" w="2857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171450" lvl="0" marL="0" marR="0" rtl="0" algn="ctr">
              <a:spcBef>
                <a:spcPts val="0"/>
              </a:spcBef>
              <a:spcAft>
                <a:spcPts val="0"/>
              </a:spcAft>
              <a:buNone/>
            </a:pPr>
            <a:r>
              <a:rPr lang="en" sz="2000">
                <a:solidFill>
                  <a:srgbClr val="00B2A9"/>
                </a:solidFill>
                <a:latin typeface="Roboto"/>
                <a:ea typeface="Roboto"/>
                <a:cs typeface="Roboto"/>
                <a:sym typeface="Roboto"/>
              </a:rPr>
              <a:t>Personification</a:t>
            </a:r>
            <a:endParaRPr sz="2000">
              <a:solidFill>
                <a:srgbClr val="00B2A9"/>
              </a:solidFill>
              <a:latin typeface="Roboto"/>
              <a:ea typeface="Roboto"/>
              <a:cs typeface="Roboto"/>
              <a:sym typeface="Roboto"/>
            </a:endParaRPr>
          </a:p>
        </p:txBody>
      </p:sp>
      <p:sp>
        <p:nvSpPr>
          <p:cNvPr id="807" name="Google Shape;807;p81"/>
          <p:cNvSpPr/>
          <p:nvPr/>
        </p:nvSpPr>
        <p:spPr>
          <a:xfrm>
            <a:off x="188150" y="2045325"/>
            <a:ext cx="2026500" cy="1263600"/>
          </a:xfrm>
          <a:prstGeom prst="cloudCallout">
            <a:avLst>
              <a:gd fmla="val 50279" name="adj1"/>
              <a:gd fmla="val 52044" name="adj2"/>
            </a:avLst>
          </a:prstGeom>
          <a:noFill/>
          <a:ln cap="flat" cmpd="sng" w="2857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171450" lvl="0" marL="0" marR="0" rtl="0" algn="ctr">
              <a:spcBef>
                <a:spcPts val="0"/>
              </a:spcBef>
              <a:spcAft>
                <a:spcPts val="0"/>
              </a:spcAft>
              <a:buNone/>
            </a:pPr>
            <a:r>
              <a:rPr lang="en" sz="2000">
                <a:solidFill>
                  <a:srgbClr val="00B2A9"/>
                </a:solidFill>
                <a:latin typeface="Roboto"/>
                <a:ea typeface="Roboto"/>
                <a:cs typeface="Roboto"/>
                <a:sym typeface="Roboto"/>
              </a:rPr>
              <a:t>Metaphor</a:t>
            </a:r>
            <a:endParaRPr sz="2000">
              <a:solidFill>
                <a:srgbClr val="00B2A9"/>
              </a:solidFill>
              <a:latin typeface="Roboto"/>
              <a:ea typeface="Roboto"/>
              <a:cs typeface="Roboto"/>
              <a:sym typeface="Roboto"/>
            </a:endParaRPr>
          </a:p>
        </p:txBody>
      </p:sp>
      <p:sp>
        <p:nvSpPr>
          <p:cNvPr id="808" name="Google Shape;808;p81"/>
          <p:cNvSpPr/>
          <p:nvPr/>
        </p:nvSpPr>
        <p:spPr>
          <a:xfrm>
            <a:off x="188150" y="3434075"/>
            <a:ext cx="2388600" cy="1480500"/>
          </a:xfrm>
          <a:prstGeom prst="cloudCallout">
            <a:avLst>
              <a:gd fmla="val 39494" name="adj1"/>
              <a:gd fmla="val 58755" name="adj2"/>
            </a:avLst>
          </a:prstGeom>
          <a:noFill/>
          <a:ln cap="flat" cmpd="sng" w="2857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171450" lvl="0" marL="0" marR="0" rtl="0" algn="ctr">
              <a:spcBef>
                <a:spcPts val="0"/>
              </a:spcBef>
              <a:spcAft>
                <a:spcPts val="0"/>
              </a:spcAft>
              <a:buNone/>
            </a:pPr>
            <a:r>
              <a:rPr lang="en" sz="2000">
                <a:solidFill>
                  <a:srgbClr val="00B2A9"/>
                </a:solidFill>
                <a:latin typeface="Roboto"/>
                <a:ea typeface="Roboto"/>
                <a:cs typeface="Roboto"/>
                <a:sym typeface="Roboto"/>
              </a:rPr>
              <a:t>Alliteration</a:t>
            </a:r>
            <a:endParaRPr sz="2000">
              <a:solidFill>
                <a:srgbClr val="00B2A9"/>
              </a:solidFill>
              <a:latin typeface="Roboto"/>
              <a:ea typeface="Roboto"/>
              <a:cs typeface="Roboto"/>
              <a:sym typeface="Roboto"/>
            </a:endParaRPr>
          </a:p>
        </p:txBody>
      </p:sp>
      <p:sp>
        <p:nvSpPr>
          <p:cNvPr id="809" name="Google Shape;809;p81"/>
          <p:cNvSpPr/>
          <p:nvPr/>
        </p:nvSpPr>
        <p:spPr>
          <a:xfrm>
            <a:off x="4214075" y="4024175"/>
            <a:ext cx="1665000" cy="1001700"/>
          </a:xfrm>
          <a:prstGeom prst="cloudCallout">
            <a:avLst>
              <a:gd fmla="val -68691" name="adj1"/>
              <a:gd fmla="val 48744" name="adj2"/>
            </a:avLst>
          </a:prstGeom>
          <a:noFill/>
          <a:ln cap="flat" cmpd="sng" w="2857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171450" lvl="0" marL="0" marR="0" rtl="0" algn="ctr">
              <a:spcBef>
                <a:spcPts val="0"/>
              </a:spcBef>
              <a:spcAft>
                <a:spcPts val="0"/>
              </a:spcAft>
              <a:buNone/>
            </a:pPr>
            <a:r>
              <a:rPr lang="en" sz="2400">
                <a:solidFill>
                  <a:srgbClr val="00B2A9"/>
                </a:solidFill>
                <a:latin typeface="Roboto"/>
                <a:ea typeface="Roboto"/>
                <a:cs typeface="Roboto"/>
                <a:sym typeface="Roboto"/>
              </a:rPr>
              <a:t>Simile </a:t>
            </a:r>
            <a:endParaRPr sz="2400">
              <a:solidFill>
                <a:srgbClr val="00B2A9"/>
              </a:solidFill>
              <a:latin typeface="Roboto"/>
              <a:ea typeface="Roboto"/>
              <a:cs typeface="Roboto"/>
              <a:sym typeface="Roboto"/>
            </a:endParaRPr>
          </a:p>
        </p:txBody>
      </p:sp>
      <p:sp>
        <p:nvSpPr>
          <p:cNvPr id="810" name="Google Shape;810;p81"/>
          <p:cNvSpPr/>
          <p:nvPr/>
        </p:nvSpPr>
        <p:spPr>
          <a:xfrm>
            <a:off x="6686550" y="3677550"/>
            <a:ext cx="2388600" cy="1263600"/>
          </a:xfrm>
          <a:prstGeom prst="cloudCallout">
            <a:avLst>
              <a:gd fmla="val 44993" name="adj1"/>
              <a:gd fmla="val 53541" name="adj2"/>
            </a:avLst>
          </a:prstGeom>
          <a:noFill/>
          <a:ln cap="flat" cmpd="sng" w="2857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171450" lvl="0" marL="0" marR="0" rtl="0" algn="ctr">
              <a:spcBef>
                <a:spcPts val="0"/>
              </a:spcBef>
              <a:spcAft>
                <a:spcPts val="0"/>
              </a:spcAft>
              <a:buNone/>
            </a:pPr>
            <a:r>
              <a:rPr lang="en" sz="2000">
                <a:solidFill>
                  <a:srgbClr val="00B2A9"/>
                </a:solidFill>
                <a:latin typeface="Roboto"/>
                <a:ea typeface="Roboto"/>
                <a:cs typeface="Roboto"/>
                <a:sym typeface="Roboto"/>
              </a:rPr>
              <a:t>Symbolism</a:t>
            </a:r>
            <a:endParaRPr sz="2000">
              <a:solidFill>
                <a:srgbClr val="00B2A9"/>
              </a:solidFill>
              <a:latin typeface="Roboto"/>
              <a:ea typeface="Roboto"/>
              <a:cs typeface="Roboto"/>
              <a:sym typeface="Roboto"/>
            </a:endParaRPr>
          </a:p>
        </p:txBody>
      </p:sp>
      <p:sp>
        <p:nvSpPr>
          <p:cNvPr id="811" name="Google Shape;811;p81"/>
          <p:cNvSpPr txBox="1"/>
          <p:nvPr>
            <p:ph idx="1" type="body"/>
          </p:nvPr>
        </p:nvSpPr>
        <p:spPr>
          <a:xfrm>
            <a:off x="2398950" y="1920176"/>
            <a:ext cx="4516200" cy="1918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523"/>
              <a:buNone/>
            </a:pPr>
            <a:r>
              <a:rPr lang="en" sz="2055">
                <a:solidFill>
                  <a:srgbClr val="1F3A93"/>
                </a:solidFill>
                <a:latin typeface="Roboto"/>
                <a:ea typeface="Roboto"/>
                <a:cs typeface="Roboto"/>
                <a:sym typeface="Roboto"/>
              </a:rPr>
              <a:t>1. She is like a diamond. </a:t>
            </a:r>
            <a:endParaRPr sz="2055">
              <a:solidFill>
                <a:srgbClr val="1F3A93"/>
              </a:solidFill>
              <a:latin typeface="Roboto"/>
              <a:ea typeface="Roboto"/>
              <a:cs typeface="Roboto"/>
              <a:sym typeface="Roboto"/>
            </a:endParaRPr>
          </a:p>
          <a:p>
            <a:pPr indent="0" lvl="0" marL="0" rtl="0" algn="l">
              <a:lnSpc>
                <a:spcPct val="115000"/>
              </a:lnSpc>
              <a:spcBef>
                <a:spcPts val="0"/>
              </a:spcBef>
              <a:spcAft>
                <a:spcPts val="0"/>
              </a:spcAft>
              <a:buSzPts val="523"/>
              <a:buNone/>
            </a:pPr>
            <a:r>
              <a:rPr lang="en" sz="2055">
                <a:solidFill>
                  <a:srgbClr val="1F3A93"/>
                </a:solidFill>
                <a:latin typeface="Roboto"/>
                <a:ea typeface="Roboto"/>
                <a:cs typeface="Roboto"/>
                <a:sym typeface="Roboto"/>
              </a:rPr>
              <a:t>2. The streets cry for the youth. </a:t>
            </a:r>
            <a:endParaRPr sz="2055">
              <a:solidFill>
                <a:srgbClr val="1F3A93"/>
              </a:solidFill>
              <a:latin typeface="Roboto"/>
              <a:ea typeface="Roboto"/>
              <a:cs typeface="Roboto"/>
              <a:sym typeface="Roboto"/>
            </a:endParaRPr>
          </a:p>
          <a:p>
            <a:pPr indent="0" lvl="0" marL="0" rtl="0" algn="l">
              <a:lnSpc>
                <a:spcPct val="115000"/>
              </a:lnSpc>
              <a:spcBef>
                <a:spcPts val="0"/>
              </a:spcBef>
              <a:spcAft>
                <a:spcPts val="0"/>
              </a:spcAft>
              <a:buSzPts val="523"/>
              <a:buNone/>
            </a:pPr>
            <a:r>
              <a:rPr lang="en" sz="2055">
                <a:solidFill>
                  <a:srgbClr val="1F3A93"/>
                </a:solidFill>
                <a:latin typeface="Roboto"/>
                <a:ea typeface="Roboto"/>
                <a:cs typeface="Roboto"/>
                <a:sym typeface="Roboto"/>
              </a:rPr>
              <a:t>3. Money makes the world move. </a:t>
            </a:r>
            <a:endParaRPr sz="2055">
              <a:solidFill>
                <a:srgbClr val="1F3A93"/>
              </a:solidFill>
              <a:latin typeface="Roboto"/>
              <a:ea typeface="Roboto"/>
              <a:cs typeface="Roboto"/>
              <a:sym typeface="Roboto"/>
            </a:endParaRPr>
          </a:p>
          <a:p>
            <a:pPr indent="0" lvl="0" marL="0" rtl="0" algn="l">
              <a:lnSpc>
                <a:spcPct val="115000"/>
              </a:lnSpc>
              <a:spcBef>
                <a:spcPts val="0"/>
              </a:spcBef>
              <a:spcAft>
                <a:spcPts val="0"/>
              </a:spcAft>
              <a:buSzPts val="523"/>
              <a:buNone/>
            </a:pPr>
            <a:r>
              <a:rPr lang="en" sz="2055">
                <a:solidFill>
                  <a:srgbClr val="1F3A93"/>
                </a:solidFill>
                <a:latin typeface="Roboto"/>
                <a:ea typeface="Roboto"/>
                <a:cs typeface="Roboto"/>
                <a:sym typeface="Roboto"/>
              </a:rPr>
              <a:t>4. Life is a roller coaster. </a:t>
            </a:r>
            <a:endParaRPr sz="2055">
              <a:solidFill>
                <a:srgbClr val="1F3A93"/>
              </a:solidFill>
              <a:latin typeface="Roboto"/>
              <a:ea typeface="Roboto"/>
              <a:cs typeface="Roboto"/>
              <a:sym typeface="Roboto"/>
            </a:endParaRPr>
          </a:p>
          <a:p>
            <a:pPr indent="0" lvl="0" marL="0" rtl="0" algn="l">
              <a:lnSpc>
                <a:spcPct val="115000"/>
              </a:lnSpc>
              <a:spcBef>
                <a:spcPts val="0"/>
              </a:spcBef>
              <a:spcAft>
                <a:spcPts val="0"/>
              </a:spcAft>
              <a:buSzPts val="523"/>
              <a:buNone/>
            </a:pPr>
            <a:r>
              <a:rPr lang="en" sz="2055">
                <a:solidFill>
                  <a:srgbClr val="1F3A93"/>
                </a:solidFill>
                <a:latin typeface="Roboto"/>
                <a:ea typeface="Roboto"/>
                <a:cs typeface="Roboto"/>
                <a:sym typeface="Roboto"/>
              </a:rPr>
              <a:t>5. The caged bird sings for freedom.</a:t>
            </a:r>
            <a:endParaRPr sz="2055">
              <a:solidFill>
                <a:srgbClr val="1F3A93"/>
              </a:solidFill>
              <a:latin typeface="Roboto"/>
              <a:ea typeface="Roboto"/>
              <a:cs typeface="Roboto"/>
              <a:sym typeface="Roboto"/>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8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Before We Begin</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817" name="Google Shape;817;p8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18" name="Google Shape;818;p82"/>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819" name="Google Shape;819;p82"/>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820" name="Google Shape;820;p82"/>
          <p:cNvSpPr txBox="1"/>
          <p:nvPr>
            <p:ph idx="1" type="body"/>
          </p:nvPr>
        </p:nvSpPr>
        <p:spPr>
          <a:xfrm>
            <a:off x="311700" y="1152475"/>
            <a:ext cx="3859200" cy="3515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Let’s consider the following poem.</a:t>
            </a:r>
            <a:endParaRPr>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i="1">
              <a:solidFill>
                <a:srgbClr val="1F3A93"/>
              </a:solidFill>
              <a:latin typeface="Roboto"/>
              <a:ea typeface="Roboto"/>
              <a:cs typeface="Roboto"/>
              <a:sym typeface="Roboto"/>
            </a:endParaRPr>
          </a:p>
          <a:p>
            <a:pPr indent="-342900" lvl="0" marL="457200" rtl="0" algn="l">
              <a:spcBef>
                <a:spcPts val="1200"/>
              </a:spcBef>
              <a:spcAft>
                <a:spcPts val="0"/>
              </a:spcAft>
              <a:buClr>
                <a:srgbClr val="1F3A93"/>
              </a:buClr>
              <a:buSzPts val="1800"/>
              <a:buFont typeface="Roboto"/>
              <a:buAutoNum type="arabicPeriod"/>
            </a:pPr>
            <a:r>
              <a:rPr lang="en">
                <a:solidFill>
                  <a:srgbClr val="1F3A93"/>
                </a:solidFill>
                <a:latin typeface="Roboto"/>
                <a:ea typeface="Roboto"/>
                <a:cs typeface="Roboto"/>
                <a:sym typeface="Roboto"/>
              </a:rPr>
              <a:t>What sounds are in the poem?</a:t>
            </a:r>
            <a:endParaRPr>
              <a:solidFill>
                <a:srgbClr val="1F3A93"/>
              </a:solidFill>
              <a:latin typeface="Roboto"/>
              <a:ea typeface="Roboto"/>
              <a:cs typeface="Roboto"/>
              <a:sym typeface="Roboto"/>
            </a:endParaRPr>
          </a:p>
          <a:p>
            <a:pPr indent="-342900" lvl="0" marL="457200" rtl="0" algn="l">
              <a:spcBef>
                <a:spcPts val="1000"/>
              </a:spcBef>
              <a:spcAft>
                <a:spcPts val="1000"/>
              </a:spcAft>
              <a:buClr>
                <a:srgbClr val="1F3A93"/>
              </a:buClr>
              <a:buSzPts val="1800"/>
              <a:buFont typeface="Roboto"/>
              <a:buAutoNum type="arabicPeriod"/>
            </a:pPr>
            <a:r>
              <a:rPr lang="en">
                <a:solidFill>
                  <a:srgbClr val="1F3A93"/>
                </a:solidFill>
                <a:latin typeface="Roboto"/>
                <a:ea typeface="Roboto"/>
                <a:cs typeface="Roboto"/>
                <a:sym typeface="Roboto"/>
              </a:rPr>
              <a:t>What image comes to mind?</a:t>
            </a:r>
            <a:endParaRPr>
              <a:solidFill>
                <a:srgbClr val="1F3A93"/>
              </a:solidFill>
              <a:latin typeface="Roboto"/>
              <a:ea typeface="Roboto"/>
              <a:cs typeface="Roboto"/>
              <a:sym typeface="Roboto"/>
            </a:endParaRPr>
          </a:p>
        </p:txBody>
      </p:sp>
      <p:sp>
        <p:nvSpPr>
          <p:cNvPr id="821" name="Google Shape;821;p82"/>
          <p:cNvSpPr txBox="1"/>
          <p:nvPr/>
        </p:nvSpPr>
        <p:spPr>
          <a:xfrm>
            <a:off x="5161400" y="955400"/>
            <a:ext cx="2561400" cy="41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1F3A93"/>
                </a:solidFill>
                <a:latin typeface="Roboto"/>
                <a:ea typeface="Roboto"/>
                <a:cs typeface="Roboto"/>
                <a:sym typeface="Roboto"/>
              </a:rPr>
              <a:t>Crack an Egg</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by </a:t>
            </a:r>
            <a:r>
              <a:rPr i="1" lang="en">
                <a:solidFill>
                  <a:srgbClr val="1F3A93"/>
                </a:solidFill>
                <a:latin typeface="Roboto"/>
                <a:ea typeface="Roboto"/>
                <a:cs typeface="Roboto"/>
                <a:sym typeface="Roboto"/>
              </a:rPr>
              <a:t>Denise Rogers</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Crack an egg.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Stir the butter.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Break the yolk.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Make it flutter.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Stoke the heat.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Here it sizzle.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Shake the salt,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Just a drizzle.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Flip it over,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Just like that.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Press it down.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Squeeze it flat.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Pop the toast.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Spread jam thin.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Say the word, </a:t>
            </a:r>
            <a:endParaRPr>
              <a:solidFill>
                <a:srgbClr val="1F3A93"/>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a:solidFill>
                  <a:srgbClr val="1F3A93"/>
                </a:solidFill>
                <a:latin typeface="Roboto"/>
                <a:ea typeface="Roboto"/>
                <a:cs typeface="Roboto"/>
                <a:sym typeface="Roboto"/>
              </a:rPr>
              <a:t>Breakfast’s in. </a:t>
            </a:r>
            <a:endParaRPr>
              <a:solidFill>
                <a:srgbClr val="1F3A93"/>
              </a:solidFill>
              <a:latin typeface="Roboto"/>
              <a:ea typeface="Roboto"/>
              <a:cs typeface="Roboto"/>
              <a:sym typeface="Roboto"/>
            </a:endParaRPr>
          </a:p>
        </p:txBody>
      </p:sp>
      <p:pic>
        <p:nvPicPr>
          <p:cNvPr id="822" name="Google Shape;822;p82"/>
          <p:cNvPicPr preferRelativeResize="0"/>
          <p:nvPr/>
        </p:nvPicPr>
        <p:blipFill>
          <a:blip r:embed="rId5">
            <a:alphaModFix/>
          </a:blip>
          <a:stretch>
            <a:fillRect/>
          </a:stretch>
        </p:blipFill>
        <p:spPr>
          <a:xfrm>
            <a:off x="7128350" y="3324550"/>
            <a:ext cx="2231400" cy="2231400"/>
          </a:xfrm>
          <a:prstGeom prst="rect">
            <a:avLst/>
          </a:prstGeom>
          <a:noFill/>
          <a:ln>
            <a:noFill/>
          </a:ln>
        </p:spPr>
      </p:pic>
      <p:grpSp>
        <p:nvGrpSpPr>
          <p:cNvPr id="823" name="Google Shape;823;p82"/>
          <p:cNvGrpSpPr/>
          <p:nvPr/>
        </p:nvGrpSpPr>
        <p:grpSpPr>
          <a:xfrm flipH="1" rot="-1818">
            <a:off x="3208588" y="3324786"/>
            <a:ext cx="893737" cy="610535"/>
            <a:chOff x="3104742" y="3437775"/>
            <a:chExt cx="1575700" cy="1076781"/>
          </a:xfrm>
        </p:grpSpPr>
        <p:sp>
          <p:nvSpPr>
            <p:cNvPr id="824" name="Google Shape;824;p82"/>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5" name="Google Shape;825;p82"/>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6" name="Google Shape;826;p82"/>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7" name="Google Shape;827;p82"/>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8" name="Google Shape;828;p82"/>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9" name="Google Shape;829;p82"/>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30" name="Google Shape;830;p82"/>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31" name="Google Shape;831;p82"/>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32" name="Google Shape;832;p82"/>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33" name="Google Shape;833;p82"/>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Introduction: 2025 Words Unlocked Theme</a:t>
            </a:r>
            <a:endParaRPr b="1">
              <a:solidFill>
                <a:srgbClr val="1F3A93"/>
              </a:solidFill>
              <a:latin typeface="Roboto Condensed"/>
              <a:ea typeface="Roboto Condensed"/>
              <a:cs typeface="Roboto Condensed"/>
              <a:sym typeface="Roboto Condensed"/>
            </a:endParaRPr>
          </a:p>
        </p:txBody>
      </p:sp>
      <p:sp>
        <p:nvSpPr>
          <p:cNvPr id="129" name="Google Shape;129;p20"/>
          <p:cNvSpPr txBox="1"/>
          <p:nvPr>
            <p:ph idx="1" type="body"/>
          </p:nvPr>
        </p:nvSpPr>
        <p:spPr>
          <a:xfrm>
            <a:off x="311700" y="1152475"/>
            <a:ext cx="8520600" cy="3642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b="1" lang="en" sz="3850">
                <a:solidFill>
                  <a:srgbClr val="1F3A93"/>
                </a:solidFill>
                <a:latin typeface="Roboto"/>
                <a:ea typeface="Roboto"/>
                <a:cs typeface="Roboto"/>
                <a:sym typeface="Roboto"/>
              </a:rPr>
              <a:t>Explore</a:t>
            </a:r>
            <a:endParaRPr>
              <a:solidFill>
                <a:srgbClr val="1F3A93"/>
              </a:solidFill>
              <a:latin typeface="Roboto"/>
              <a:ea typeface="Roboto"/>
              <a:cs typeface="Roboto"/>
              <a:sym typeface="Roboto"/>
            </a:endParaRPr>
          </a:p>
          <a:p>
            <a:pPr indent="0" lvl="0" marL="0" rtl="0" algn="ctr">
              <a:spcBef>
                <a:spcPts val="1200"/>
              </a:spcBef>
              <a:spcAft>
                <a:spcPts val="0"/>
              </a:spcAft>
              <a:buClr>
                <a:schemeClr val="dk1"/>
              </a:buClr>
              <a:buSzPts val="1100"/>
              <a:buFont typeface="Arial"/>
              <a:buNone/>
            </a:pPr>
            <a:r>
              <a:rPr lang="en" sz="1757">
                <a:solidFill>
                  <a:srgbClr val="1F3A93"/>
                </a:solidFill>
                <a:latin typeface="Roboto"/>
                <a:ea typeface="Roboto"/>
                <a:cs typeface="Roboto"/>
                <a:sym typeface="Roboto"/>
              </a:rPr>
              <a:t>to investigate the unknown, physically, intellectually, emotionally, </a:t>
            </a:r>
            <a:endParaRPr sz="1757">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1757">
                <a:solidFill>
                  <a:srgbClr val="1F3A93"/>
                </a:solidFill>
                <a:latin typeface="Roboto"/>
                <a:ea typeface="Roboto"/>
                <a:cs typeface="Roboto"/>
                <a:sym typeface="Roboto"/>
              </a:rPr>
              <a:t>imaginatively or spiritually</a:t>
            </a:r>
            <a:endParaRPr sz="1757">
              <a:solidFill>
                <a:srgbClr val="1F3A93"/>
              </a:solidFill>
              <a:latin typeface="Roboto"/>
              <a:ea typeface="Roboto"/>
              <a:cs typeface="Roboto"/>
              <a:sym typeface="Roboto"/>
            </a:endParaRPr>
          </a:p>
          <a:p>
            <a:pPr indent="0" lvl="0" marL="0" rtl="0" algn="ctr">
              <a:spcBef>
                <a:spcPts val="1200"/>
              </a:spcBef>
              <a:spcAft>
                <a:spcPts val="0"/>
              </a:spcAft>
              <a:buClr>
                <a:schemeClr val="dk1"/>
              </a:buClr>
              <a:buSzPts val="1100"/>
              <a:buFont typeface="Arial"/>
              <a:buNone/>
            </a:pPr>
            <a:r>
              <a:t/>
            </a:r>
            <a:endParaRPr sz="457">
              <a:solidFill>
                <a:srgbClr val="1F3A93"/>
              </a:solidFill>
              <a:latin typeface="Roboto"/>
              <a:ea typeface="Roboto"/>
              <a:cs typeface="Roboto"/>
              <a:sym typeface="Roboto"/>
            </a:endParaRPr>
          </a:p>
          <a:p>
            <a:pPr indent="0" lvl="0" marL="0" rtl="0" algn="ctr">
              <a:spcBef>
                <a:spcPts val="1200"/>
              </a:spcBef>
              <a:spcAft>
                <a:spcPts val="0"/>
              </a:spcAft>
              <a:buClr>
                <a:schemeClr val="dk1"/>
              </a:buClr>
              <a:buSzPts val="1100"/>
              <a:buFont typeface="Arial"/>
              <a:buNone/>
            </a:pPr>
            <a:r>
              <a:t/>
            </a:r>
            <a:endParaRPr sz="457">
              <a:solidFill>
                <a:srgbClr val="1F3A93"/>
              </a:solidFill>
              <a:latin typeface="Roboto"/>
              <a:ea typeface="Roboto"/>
              <a:cs typeface="Roboto"/>
              <a:sym typeface="Roboto"/>
            </a:endParaRPr>
          </a:p>
          <a:p>
            <a:pPr indent="0" lvl="0" marL="0" rtl="0" algn="ctr">
              <a:spcBef>
                <a:spcPts val="1200"/>
              </a:spcBef>
              <a:spcAft>
                <a:spcPts val="1200"/>
              </a:spcAft>
              <a:buClr>
                <a:schemeClr val="dk1"/>
              </a:buClr>
              <a:buSzPts val="1100"/>
              <a:buFont typeface="Arial"/>
              <a:buNone/>
            </a:pPr>
            <a:r>
              <a:rPr i="1" lang="en" sz="2388">
                <a:solidFill>
                  <a:srgbClr val="00B2A9"/>
                </a:solidFill>
                <a:latin typeface="Roboto"/>
                <a:ea typeface="Roboto"/>
                <a:cs typeface="Roboto"/>
                <a:sym typeface="Roboto"/>
              </a:rPr>
              <a:t>When writing your poetry this month, you are encouraged to share your truths and realities about this theme.</a:t>
            </a:r>
            <a:endParaRPr>
              <a:solidFill>
                <a:srgbClr val="1F3A93"/>
              </a:solidFill>
              <a:latin typeface="Roboto"/>
              <a:ea typeface="Roboto"/>
              <a:cs typeface="Roboto"/>
              <a:sym typeface="Roboto"/>
            </a:endParaRPr>
          </a:p>
        </p:txBody>
      </p:sp>
      <p:cxnSp>
        <p:nvCxnSpPr>
          <p:cNvPr id="130" name="Google Shape;130;p2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31" name="Google Shape;131;p20"/>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132" name="Google Shape;132;p20"/>
          <p:cNvPicPr preferRelativeResize="0"/>
          <p:nvPr/>
        </p:nvPicPr>
        <p:blipFill>
          <a:blip r:embed="rId4">
            <a:alphaModFix/>
          </a:blip>
          <a:stretch>
            <a:fillRect/>
          </a:stretch>
        </p:blipFill>
        <p:spPr>
          <a:xfrm>
            <a:off x="7797174" y="-46400"/>
            <a:ext cx="1197252" cy="1151298"/>
          </a:xfrm>
          <a:prstGeom prst="rect">
            <a:avLst/>
          </a:prstGeom>
          <a:noFill/>
          <a:ln>
            <a:noFill/>
          </a:ln>
        </p:spPr>
      </p:pic>
      <p:cxnSp>
        <p:nvCxnSpPr>
          <p:cNvPr id="133" name="Google Shape;133;p20"/>
          <p:cNvCxnSpPr/>
          <p:nvPr/>
        </p:nvCxnSpPr>
        <p:spPr>
          <a:xfrm>
            <a:off x="2751900" y="3651900"/>
            <a:ext cx="3720900" cy="0"/>
          </a:xfrm>
          <a:prstGeom prst="straightConnector1">
            <a:avLst/>
          </a:prstGeom>
          <a:noFill/>
          <a:ln cap="flat" cmpd="sng" w="28575">
            <a:solidFill>
              <a:srgbClr val="1F3A93"/>
            </a:solidFill>
            <a:prstDash val="dash"/>
            <a:round/>
            <a:headEnd len="med" w="med" type="none"/>
            <a:tailEnd len="med" w="med" type="none"/>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id="838" name="Google Shape;838;p83"/>
          <p:cNvPicPr preferRelativeResize="0"/>
          <p:nvPr/>
        </p:nvPicPr>
        <p:blipFill>
          <a:blip r:embed="rId3">
            <a:alphaModFix/>
          </a:blip>
          <a:stretch>
            <a:fillRect/>
          </a:stretch>
        </p:blipFill>
        <p:spPr>
          <a:xfrm>
            <a:off x="7921275" y="72725"/>
            <a:ext cx="803225" cy="803225"/>
          </a:xfrm>
          <a:prstGeom prst="rect">
            <a:avLst/>
          </a:prstGeom>
          <a:noFill/>
          <a:ln>
            <a:noFill/>
          </a:ln>
        </p:spPr>
      </p:pic>
      <p:sp>
        <p:nvSpPr>
          <p:cNvPr id="839" name="Google Shape;839;p8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Cornell Notes</a:t>
            </a:r>
            <a:endParaRPr b="1">
              <a:solidFill>
                <a:srgbClr val="1F3A93"/>
              </a:solidFill>
              <a:latin typeface="Roboto Condensed"/>
              <a:ea typeface="Roboto Condensed"/>
              <a:cs typeface="Roboto Condensed"/>
              <a:sym typeface="Roboto Condensed"/>
            </a:endParaRPr>
          </a:p>
        </p:txBody>
      </p:sp>
      <p:cxnSp>
        <p:nvCxnSpPr>
          <p:cNvPr id="840" name="Google Shape;840;p8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841" name="Google Shape;841;p83"/>
          <p:cNvSpPr txBox="1"/>
          <p:nvPr/>
        </p:nvSpPr>
        <p:spPr>
          <a:xfrm>
            <a:off x="358450" y="1105250"/>
            <a:ext cx="2598000" cy="54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24242"/>
                </a:solidFill>
                <a:latin typeface="Roboto"/>
                <a:ea typeface="Roboto"/>
                <a:cs typeface="Roboto"/>
                <a:sym typeface="Roboto"/>
              </a:rPr>
              <a:t>Key Words &amp; Questions</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842" name="Google Shape;842;p83"/>
          <p:cNvCxnSpPr/>
          <p:nvPr/>
        </p:nvCxnSpPr>
        <p:spPr>
          <a:xfrm>
            <a:off x="3717225" y="1188350"/>
            <a:ext cx="0" cy="3871200"/>
          </a:xfrm>
          <a:prstGeom prst="straightConnector1">
            <a:avLst/>
          </a:prstGeom>
          <a:noFill/>
          <a:ln cap="flat" cmpd="sng" w="19050">
            <a:solidFill>
              <a:srgbClr val="1F3A92"/>
            </a:solidFill>
            <a:prstDash val="solid"/>
            <a:round/>
            <a:headEnd len="med" w="med" type="none"/>
            <a:tailEnd len="med" w="med" type="none"/>
          </a:ln>
        </p:spPr>
      </p:cxnSp>
      <p:sp>
        <p:nvSpPr>
          <p:cNvPr id="843" name="Google Shape;843;p83"/>
          <p:cNvSpPr txBox="1"/>
          <p:nvPr/>
        </p:nvSpPr>
        <p:spPr>
          <a:xfrm>
            <a:off x="4114800" y="1105250"/>
            <a:ext cx="4717500" cy="54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424242"/>
                </a:solidFill>
                <a:latin typeface="Roboto"/>
                <a:ea typeface="Roboto"/>
                <a:cs typeface="Roboto"/>
                <a:sym typeface="Roboto"/>
              </a:rPr>
              <a:t>Details</a:t>
            </a:r>
            <a:endParaRPr b="1" sz="1800">
              <a:solidFill>
                <a:srgbClr val="424242"/>
              </a:solidFill>
              <a:latin typeface="Roboto"/>
              <a:ea typeface="Roboto"/>
              <a:cs typeface="Roboto"/>
              <a:sym typeface="Roboto"/>
            </a:endParaRPr>
          </a:p>
          <a:p>
            <a:pPr indent="0" lvl="0" marL="0" rtl="0" algn="l">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844" name="Google Shape;844;p83"/>
          <p:cNvCxnSpPr/>
          <p:nvPr/>
        </p:nvCxnSpPr>
        <p:spPr>
          <a:xfrm rot="10800000">
            <a:off x="106650" y="1645550"/>
            <a:ext cx="8930700" cy="0"/>
          </a:xfrm>
          <a:prstGeom prst="straightConnector1">
            <a:avLst/>
          </a:prstGeom>
          <a:noFill/>
          <a:ln cap="flat" cmpd="sng" w="19050">
            <a:solidFill>
              <a:srgbClr val="1F3A92"/>
            </a:solidFill>
            <a:prstDash val="solid"/>
            <a:round/>
            <a:headEnd len="med" w="med" type="none"/>
            <a:tailEnd len="med" w="med" type="none"/>
          </a:ln>
        </p:spPr>
      </p:cxnSp>
      <p:pic>
        <p:nvPicPr>
          <p:cNvPr id="845" name="Google Shape;845;p83"/>
          <p:cNvPicPr preferRelativeResize="0"/>
          <p:nvPr/>
        </p:nvPicPr>
        <p:blipFill rotWithShape="1">
          <a:blip r:embed="rId4">
            <a:alphaModFix/>
          </a:blip>
          <a:srcRect b="0" l="17791" r="-8" t="21923"/>
          <a:stretch/>
        </p:blipFill>
        <p:spPr>
          <a:xfrm>
            <a:off x="8018825" y="148925"/>
            <a:ext cx="1018521" cy="967302"/>
          </a:xfrm>
          <a:prstGeom prst="rect">
            <a:avLst/>
          </a:prstGeom>
          <a:noFill/>
          <a:ln>
            <a:noFill/>
          </a:ln>
        </p:spPr>
      </p:pic>
      <p:sp>
        <p:nvSpPr>
          <p:cNvPr id="846" name="Google Shape;846;p83"/>
          <p:cNvSpPr txBox="1"/>
          <p:nvPr/>
        </p:nvSpPr>
        <p:spPr>
          <a:xfrm>
            <a:off x="205750" y="1828800"/>
            <a:ext cx="35115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What is </a:t>
            </a:r>
            <a:r>
              <a:rPr b="1" lang="en">
                <a:solidFill>
                  <a:srgbClr val="1F3A93"/>
                </a:solidFill>
                <a:latin typeface="Roboto"/>
                <a:ea typeface="Roboto"/>
                <a:cs typeface="Roboto"/>
                <a:sym typeface="Roboto"/>
              </a:rPr>
              <a:t>onomatopoeia</a:t>
            </a:r>
            <a:r>
              <a:rPr lang="en">
                <a:solidFill>
                  <a:srgbClr val="1F3A93"/>
                </a:solidFill>
                <a:latin typeface="Roboto"/>
                <a:ea typeface="Roboto"/>
                <a:cs typeface="Roboto"/>
                <a:sym typeface="Roboto"/>
              </a:rPr>
              <a:t>?</a:t>
            </a:r>
            <a:endParaRPr>
              <a:solidFill>
                <a:srgbClr val="1F3A93"/>
              </a:solidFill>
              <a:latin typeface="Roboto"/>
              <a:ea typeface="Roboto"/>
              <a:cs typeface="Roboto"/>
              <a:sym typeface="Roboto"/>
            </a:endParaRPr>
          </a:p>
          <a:p>
            <a:pPr indent="0" lvl="0" marL="0" rtl="0" algn="l">
              <a:spcBef>
                <a:spcPts val="1000"/>
              </a:spcBef>
              <a:spcAft>
                <a:spcPts val="0"/>
              </a:spcAft>
              <a:buNone/>
            </a:pPr>
            <a:r>
              <a:t/>
            </a:r>
            <a:endParaRPr>
              <a:solidFill>
                <a:srgbClr val="1F3A93"/>
              </a:solidFill>
              <a:latin typeface="Roboto"/>
              <a:ea typeface="Roboto"/>
              <a:cs typeface="Roboto"/>
              <a:sym typeface="Roboto"/>
            </a:endParaRPr>
          </a:p>
          <a:p>
            <a:pPr indent="0" lvl="0" marL="0" rtl="0" algn="l">
              <a:spcBef>
                <a:spcPts val="1000"/>
              </a:spcBef>
              <a:spcAft>
                <a:spcPts val="0"/>
              </a:spcAft>
              <a:buNone/>
            </a:pPr>
            <a:r>
              <a:t/>
            </a:r>
            <a:endParaRPr>
              <a:solidFill>
                <a:srgbClr val="1F3A93"/>
              </a:solidFill>
              <a:latin typeface="Roboto"/>
              <a:ea typeface="Roboto"/>
              <a:cs typeface="Roboto"/>
              <a:sym typeface="Roboto"/>
            </a:endParaRPr>
          </a:p>
          <a:p>
            <a:pPr indent="0" lvl="0" marL="0" rtl="0" algn="l">
              <a:spcBef>
                <a:spcPts val="1000"/>
              </a:spcBef>
              <a:spcAft>
                <a:spcPts val="0"/>
              </a:spcAft>
              <a:buNone/>
            </a:pPr>
            <a:r>
              <a:rPr lang="en">
                <a:solidFill>
                  <a:srgbClr val="1F3A93"/>
                </a:solidFill>
                <a:latin typeface="Roboto"/>
                <a:ea typeface="Roboto"/>
                <a:cs typeface="Roboto"/>
                <a:sym typeface="Roboto"/>
              </a:rPr>
              <a:t>What is </a:t>
            </a:r>
            <a:r>
              <a:rPr b="1" lang="en">
                <a:solidFill>
                  <a:srgbClr val="1F3A93"/>
                </a:solidFill>
                <a:latin typeface="Roboto"/>
                <a:ea typeface="Roboto"/>
                <a:cs typeface="Roboto"/>
                <a:sym typeface="Roboto"/>
              </a:rPr>
              <a:t>imagery</a:t>
            </a:r>
            <a:r>
              <a:rPr lang="en">
                <a:solidFill>
                  <a:srgbClr val="1F3A93"/>
                </a:solidFill>
                <a:latin typeface="Roboto"/>
                <a:ea typeface="Roboto"/>
                <a:cs typeface="Roboto"/>
                <a:sym typeface="Roboto"/>
              </a:rPr>
              <a:t>?</a:t>
            </a:r>
            <a:endParaRPr>
              <a:solidFill>
                <a:srgbClr val="1F3A93"/>
              </a:solidFill>
              <a:latin typeface="Roboto"/>
              <a:ea typeface="Roboto"/>
              <a:cs typeface="Roboto"/>
              <a:sym typeface="Roboto"/>
            </a:endParaRPr>
          </a:p>
          <a:p>
            <a:pPr indent="0" lvl="0" marL="0" rtl="0" algn="l">
              <a:spcBef>
                <a:spcPts val="1000"/>
              </a:spcBef>
              <a:spcAft>
                <a:spcPts val="0"/>
              </a:spcAft>
              <a:buNone/>
            </a:pPr>
            <a:r>
              <a:t/>
            </a:r>
            <a:endParaRPr>
              <a:solidFill>
                <a:srgbClr val="1F3A93"/>
              </a:solidFill>
              <a:latin typeface="Roboto"/>
              <a:ea typeface="Roboto"/>
              <a:cs typeface="Roboto"/>
              <a:sym typeface="Roboto"/>
            </a:endParaRPr>
          </a:p>
          <a:p>
            <a:pPr indent="0" lvl="0" marL="0" rtl="0" algn="l">
              <a:spcBef>
                <a:spcPts val="1000"/>
              </a:spcBef>
              <a:spcAft>
                <a:spcPts val="0"/>
              </a:spcAft>
              <a:buNone/>
            </a:pPr>
            <a:r>
              <a:t/>
            </a:r>
            <a:endParaRPr>
              <a:solidFill>
                <a:srgbClr val="1F3A93"/>
              </a:solidFill>
              <a:latin typeface="Roboto"/>
              <a:ea typeface="Roboto"/>
              <a:cs typeface="Roboto"/>
              <a:sym typeface="Roboto"/>
            </a:endParaRPr>
          </a:p>
          <a:p>
            <a:pPr indent="0" lvl="0" marL="0" rtl="0" algn="l">
              <a:spcBef>
                <a:spcPts val="1000"/>
              </a:spcBef>
              <a:spcAft>
                <a:spcPts val="1000"/>
              </a:spcAft>
              <a:buNone/>
            </a:pPr>
            <a:r>
              <a:rPr lang="en">
                <a:solidFill>
                  <a:srgbClr val="1F3A93"/>
                </a:solidFill>
                <a:latin typeface="Roboto"/>
                <a:ea typeface="Roboto"/>
                <a:cs typeface="Roboto"/>
                <a:sym typeface="Roboto"/>
              </a:rPr>
              <a:t>Why do you think a poet might use onomatopoeia or imagery in a poem? </a:t>
            </a:r>
            <a:endParaRPr>
              <a:solidFill>
                <a:srgbClr val="1F3A93"/>
              </a:solidFill>
              <a:latin typeface="Roboto"/>
              <a:ea typeface="Roboto"/>
              <a:cs typeface="Roboto"/>
              <a:sym typeface="Roboto"/>
            </a:endParaRPr>
          </a:p>
        </p:txBody>
      </p:sp>
      <p:sp>
        <p:nvSpPr>
          <p:cNvPr id="847" name="Google Shape;847;p83"/>
          <p:cNvSpPr txBox="1"/>
          <p:nvPr/>
        </p:nvSpPr>
        <p:spPr>
          <a:xfrm>
            <a:off x="3833900" y="1828800"/>
            <a:ext cx="52035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The use of a word that sounds like an object or the sound that an object makes. </a:t>
            </a:r>
            <a:endParaRPr>
              <a:solidFill>
                <a:srgbClr val="1F3A93"/>
              </a:solidFill>
              <a:latin typeface="Roboto"/>
              <a:ea typeface="Roboto"/>
              <a:cs typeface="Roboto"/>
              <a:sym typeface="Roboto"/>
            </a:endParaRPr>
          </a:p>
          <a:p>
            <a:pPr indent="-317500" lvl="1" marL="9144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What sounds are in the previous poem?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The use of the 5 senses to create a mental image of an object, scene, event, or person. </a:t>
            </a:r>
            <a:endParaRPr>
              <a:solidFill>
                <a:srgbClr val="1F3A93"/>
              </a:solidFill>
              <a:latin typeface="Roboto"/>
              <a:ea typeface="Roboto"/>
              <a:cs typeface="Roboto"/>
              <a:sym typeface="Roboto"/>
            </a:endParaRPr>
          </a:p>
          <a:p>
            <a:pPr indent="-317500" lvl="1" marL="9144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What image did the previous poem create?</a:t>
            </a:r>
            <a:endParaRPr>
              <a:solidFill>
                <a:srgbClr val="1F3A93"/>
              </a:solidFill>
              <a:latin typeface="Roboto"/>
              <a:ea typeface="Roboto"/>
              <a:cs typeface="Roboto"/>
              <a:sym typeface="Roboto"/>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84"/>
          <p:cNvSpPr txBox="1"/>
          <p:nvPr>
            <p:ph type="title"/>
          </p:nvPr>
        </p:nvSpPr>
        <p:spPr>
          <a:xfrm>
            <a:off x="311700" y="321200"/>
            <a:ext cx="7244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Glossary: Let’s add to it</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853" name="Google Shape;853;p8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graphicFrame>
        <p:nvGraphicFramePr>
          <p:cNvPr id="854" name="Google Shape;854;p84"/>
          <p:cNvGraphicFramePr/>
          <p:nvPr/>
        </p:nvGraphicFramePr>
        <p:xfrm>
          <a:off x="433435" y="1479413"/>
          <a:ext cx="3000000" cy="3000000"/>
        </p:xfrm>
        <a:graphic>
          <a:graphicData uri="http://schemas.openxmlformats.org/drawingml/2006/table">
            <a:tbl>
              <a:tblPr bandRow="1" firstRow="1">
                <a:noFill/>
                <a:tableStyleId>{6F8621C6-4E6B-408B-878C-F165F1059383}</a:tableStyleId>
              </a:tblPr>
              <a:tblGrid>
                <a:gridCol w="8229600"/>
              </a:tblGrid>
              <a:tr h="1226800">
                <a:tc>
                  <a:txBody>
                    <a:bodyPr/>
                    <a:lstStyle/>
                    <a:p>
                      <a:pPr indent="0" lvl="0" marL="0" marR="0" rtl="0" algn="l">
                        <a:spcBef>
                          <a:spcPts val="0"/>
                        </a:spcBef>
                        <a:spcAft>
                          <a:spcPts val="0"/>
                        </a:spcAft>
                        <a:buNone/>
                      </a:pPr>
                      <a:r>
                        <a:rPr b="1" lang="en" sz="1300">
                          <a:solidFill>
                            <a:srgbClr val="00B2A9"/>
                          </a:solidFill>
                          <a:latin typeface="Roboto"/>
                          <a:ea typeface="Roboto"/>
                          <a:cs typeface="Roboto"/>
                          <a:sym typeface="Roboto"/>
                        </a:rPr>
                        <a:t>Onomatopoeia</a:t>
                      </a:r>
                      <a:endParaRPr sz="900">
                        <a:solidFill>
                          <a:srgbClr val="00B2A9"/>
                        </a:solidFill>
                        <a:latin typeface="Roboto"/>
                        <a:ea typeface="Roboto"/>
                        <a:cs typeface="Roboto"/>
                        <a:sym typeface="Roboto"/>
                      </a:endParaRPr>
                    </a:p>
                    <a:p>
                      <a:pPr indent="0" lvl="0" marL="0" marR="0" rtl="0" algn="l">
                        <a:spcBef>
                          <a:spcPts val="0"/>
                        </a:spcBef>
                        <a:spcAft>
                          <a:spcPts val="0"/>
                        </a:spcAft>
                        <a:buNone/>
                      </a:pPr>
                      <a:r>
                        <a:t/>
                      </a:r>
                      <a:endParaRPr sz="1300">
                        <a:latin typeface="Roboto"/>
                        <a:ea typeface="Roboto"/>
                        <a:cs typeface="Roboto"/>
                        <a:sym typeface="Roboto"/>
                      </a:endParaRPr>
                    </a:p>
                    <a:p>
                      <a:pPr indent="0" lvl="0" marL="0" marR="0" rtl="0" algn="l">
                        <a:spcBef>
                          <a:spcPts val="0"/>
                        </a:spcBef>
                        <a:spcAft>
                          <a:spcPts val="0"/>
                        </a:spcAft>
                        <a:buNone/>
                      </a:pPr>
                      <a:r>
                        <a:rPr lang="en" sz="1300">
                          <a:latin typeface="Roboto"/>
                          <a:ea typeface="Roboto"/>
                          <a:cs typeface="Roboto"/>
                          <a:sym typeface="Roboto"/>
                        </a:rPr>
                        <a:t>Definition: _____________________________________________________________</a:t>
                      </a:r>
                      <a:endParaRPr sz="900">
                        <a:latin typeface="Roboto"/>
                        <a:ea typeface="Roboto"/>
                        <a:cs typeface="Roboto"/>
                        <a:sym typeface="Roboto"/>
                      </a:endParaRPr>
                    </a:p>
                    <a:p>
                      <a:pPr indent="0" lvl="0" marL="0" marR="0" rtl="0" algn="l">
                        <a:spcBef>
                          <a:spcPts val="0"/>
                        </a:spcBef>
                        <a:spcAft>
                          <a:spcPts val="0"/>
                        </a:spcAft>
                        <a:buNone/>
                      </a:pPr>
                      <a:r>
                        <a:t/>
                      </a:r>
                      <a:endParaRPr sz="1300">
                        <a:latin typeface="Roboto"/>
                        <a:ea typeface="Roboto"/>
                        <a:cs typeface="Roboto"/>
                        <a:sym typeface="Roboto"/>
                      </a:endParaRPr>
                    </a:p>
                    <a:p>
                      <a:pPr indent="0" lvl="0" marL="0" marR="0" rtl="0" algn="l">
                        <a:spcBef>
                          <a:spcPts val="0"/>
                        </a:spcBef>
                        <a:spcAft>
                          <a:spcPts val="0"/>
                        </a:spcAft>
                        <a:buNone/>
                      </a:pPr>
                      <a:r>
                        <a:rPr lang="en" sz="1300">
                          <a:latin typeface="Roboto"/>
                          <a:ea typeface="Roboto"/>
                          <a:cs typeface="Roboto"/>
                          <a:sym typeface="Roboto"/>
                        </a:rPr>
                        <a:t>Example(s):</a:t>
                      </a:r>
                      <a:endParaRPr sz="1800">
                        <a:latin typeface="Roboto"/>
                        <a:ea typeface="Roboto"/>
                        <a:cs typeface="Roboto"/>
                        <a:sym typeface="Roboto"/>
                      </a:endParaRPr>
                    </a:p>
                  </a:txBody>
                  <a:tcPr marT="45725" marB="45725" marR="91450" marL="91450"/>
                </a:tc>
              </a:tr>
            </a:tbl>
          </a:graphicData>
        </a:graphic>
      </p:graphicFrame>
      <p:graphicFrame>
        <p:nvGraphicFramePr>
          <p:cNvPr id="855" name="Google Shape;855;p84"/>
          <p:cNvGraphicFramePr/>
          <p:nvPr/>
        </p:nvGraphicFramePr>
        <p:xfrm>
          <a:off x="457196" y="3156919"/>
          <a:ext cx="3000000" cy="3000000"/>
        </p:xfrm>
        <a:graphic>
          <a:graphicData uri="http://schemas.openxmlformats.org/drawingml/2006/table">
            <a:tbl>
              <a:tblPr bandRow="1" firstRow="1">
                <a:noFill/>
                <a:tableStyleId>{6F8621C6-4E6B-408B-878C-F165F1059383}</a:tableStyleId>
              </a:tblPr>
              <a:tblGrid>
                <a:gridCol w="8229600"/>
              </a:tblGrid>
              <a:tr h="370850">
                <a:tc>
                  <a:txBody>
                    <a:bodyPr/>
                    <a:lstStyle/>
                    <a:p>
                      <a:pPr indent="0" lvl="0" marL="0" marR="0" rtl="0" algn="l">
                        <a:spcBef>
                          <a:spcPts val="0"/>
                        </a:spcBef>
                        <a:spcAft>
                          <a:spcPts val="0"/>
                        </a:spcAft>
                        <a:buNone/>
                      </a:pPr>
                      <a:r>
                        <a:rPr b="1" lang="en" sz="1300">
                          <a:solidFill>
                            <a:srgbClr val="00B2A9"/>
                          </a:solidFill>
                          <a:latin typeface="Roboto"/>
                          <a:ea typeface="Roboto"/>
                          <a:cs typeface="Roboto"/>
                          <a:sym typeface="Roboto"/>
                        </a:rPr>
                        <a:t>Imagery</a:t>
                      </a:r>
                      <a:endParaRPr sz="900">
                        <a:solidFill>
                          <a:srgbClr val="00B2A9"/>
                        </a:solidFill>
                        <a:latin typeface="Roboto"/>
                        <a:ea typeface="Roboto"/>
                        <a:cs typeface="Roboto"/>
                        <a:sym typeface="Roboto"/>
                      </a:endParaRPr>
                    </a:p>
                    <a:p>
                      <a:pPr indent="0" lvl="0" marL="0" marR="0" rtl="0" algn="l">
                        <a:spcBef>
                          <a:spcPts val="0"/>
                        </a:spcBef>
                        <a:spcAft>
                          <a:spcPts val="0"/>
                        </a:spcAft>
                        <a:buNone/>
                      </a:pPr>
                      <a:r>
                        <a:t/>
                      </a:r>
                      <a:endParaRPr sz="1300">
                        <a:latin typeface="Roboto"/>
                        <a:ea typeface="Roboto"/>
                        <a:cs typeface="Roboto"/>
                        <a:sym typeface="Roboto"/>
                      </a:endParaRPr>
                    </a:p>
                    <a:p>
                      <a:pPr indent="0" lvl="0" marL="0" marR="0" rtl="0" algn="l">
                        <a:spcBef>
                          <a:spcPts val="0"/>
                        </a:spcBef>
                        <a:spcAft>
                          <a:spcPts val="0"/>
                        </a:spcAft>
                        <a:buNone/>
                      </a:pPr>
                      <a:r>
                        <a:rPr lang="en" sz="1300">
                          <a:latin typeface="Roboto"/>
                          <a:ea typeface="Roboto"/>
                          <a:cs typeface="Roboto"/>
                          <a:sym typeface="Roboto"/>
                        </a:rPr>
                        <a:t>Definition: _____________________________________________________________</a:t>
                      </a:r>
                      <a:endParaRPr sz="900">
                        <a:latin typeface="Roboto"/>
                        <a:ea typeface="Roboto"/>
                        <a:cs typeface="Roboto"/>
                        <a:sym typeface="Roboto"/>
                      </a:endParaRPr>
                    </a:p>
                    <a:p>
                      <a:pPr indent="0" lvl="0" marL="0" marR="0" rtl="0" algn="l">
                        <a:spcBef>
                          <a:spcPts val="0"/>
                        </a:spcBef>
                        <a:spcAft>
                          <a:spcPts val="0"/>
                        </a:spcAft>
                        <a:buNone/>
                      </a:pPr>
                      <a:r>
                        <a:t/>
                      </a:r>
                      <a:endParaRPr sz="1300">
                        <a:latin typeface="Roboto"/>
                        <a:ea typeface="Roboto"/>
                        <a:cs typeface="Roboto"/>
                        <a:sym typeface="Roboto"/>
                      </a:endParaRPr>
                    </a:p>
                    <a:p>
                      <a:pPr indent="0" lvl="0" marL="0" marR="0" rtl="0" algn="l">
                        <a:spcBef>
                          <a:spcPts val="0"/>
                        </a:spcBef>
                        <a:spcAft>
                          <a:spcPts val="0"/>
                        </a:spcAft>
                        <a:buNone/>
                      </a:pPr>
                      <a:r>
                        <a:rPr lang="en" sz="1300">
                          <a:latin typeface="Roboto"/>
                          <a:ea typeface="Roboto"/>
                          <a:cs typeface="Roboto"/>
                          <a:sym typeface="Roboto"/>
                        </a:rPr>
                        <a:t>Example(s):</a:t>
                      </a:r>
                      <a:endParaRPr sz="1300">
                        <a:latin typeface="Roboto"/>
                        <a:ea typeface="Roboto"/>
                        <a:cs typeface="Roboto"/>
                        <a:sym typeface="Roboto"/>
                      </a:endParaRPr>
                    </a:p>
                  </a:txBody>
                  <a:tcPr marT="45725" marB="45725" marR="91450" marL="91450"/>
                </a:tc>
              </a:tr>
            </a:tbl>
          </a:graphicData>
        </a:graphic>
      </p:graphicFrame>
      <p:pic>
        <p:nvPicPr>
          <p:cNvPr id="856" name="Google Shape;856;p84"/>
          <p:cNvPicPr preferRelativeResize="0"/>
          <p:nvPr/>
        </p:nvPicPr>
        <p:blipFill>
          <a:blip r:embed="rId3">
            <a:alphaModFix/>
          </a:blip>
          <a:stretch>
            <a:fillRect/>
          </a:stretch>
        </p:blipFill>
        <p:spPr>
          <a:xfrm>
            <a:off x="7921275" y="72725"/>
            <a:ext cx="803225" cy="803225"/>
          </a:xfrm>
          <a:prstGeom prst="rect">
            <a:avLst/>
          </a:prstGeom>
          <a:noFill/>
          <a:ln>
            <a:noFill/>
          </a:ln>
        </p:spPr>
      </p:pic>
      <p:pic>
        <p:nvPicPr>
          <p:cNvPr id="857" name="Google Shape;857;p84"/>
          <p:cNvPicPr preferRelativeResize="0"/>
          <p:nvPr/>
        </p:nvPicPr>
        <p:blipFill rotWithShape="1">
          <a:blip r:embed="rId4">
            <a:alphaModFix/>
          </a:blip>
          <a:srcRect b="0" l="17791" r="-8" t="21923"/>
          <a:stretch/>
        </p:blipFill>
        <p:spPr>
          <a:xfrm>
            <a:off x="8018825" y="148925"/>
            <a:ext cx="1018521" cy="96730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id="862" name="Google Shape;862;p85"/>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863" name="Google Shape;863;p8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Practice!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864" name="Google Shape;864;p8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65" name="Google Shape;865;p85"/>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866" name="Google Shape;866;p85"/>
          <p:cNvSpPr/>
          <p:nvPr/>
        </p:nvSpPr>
        <p:spPr>
          <a:xfrm>
            <a:off x="287100" y="1152486"/>
            <a:ext cx="8569800" cy="739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2000">
                <a:solidFill>
                  <a:srgbClr val="1F3A93"/>
                </a:solidFill>
                <a:latin typeface="Roboto"/>
                <a:ea typeface="Roboto"/>
                <a:cs typeface="Roboto"/>
                <a:sym typeface="Roboto"/>
              </a:rPr>
              <a:t>Identify the object that makes the sound in the left side of the table. Then create 4 sounds, using onomatopoeia, for sounds you hear every day. </a:t>
            </a:r>
            <a:endParaRPr sz="2000">
              <a:solidFill>
                <a:srgbClr val="1F3A93"/>
              </a:solidFill>
              <a:latin typeface="Roboto"/>
              <a:ea typeface="Roboto"/>
              <a:cs typeface="Roboto"/>
              <a:sym typeface="Roboto"/>
            </a:endParaRPr>
          </a:p>
          <a:p>
            <a:pPr indent="0" lvl="0" marL="0" marR="0" rtl="0" algn="l">
              <a:spcBef>
                <a:spcPts val="0"/>
              </a:spcBef>
              <a:spcAft>
                <a:spcPts val="0"/>
              </a:spcAft>
              <a:buNone/>
            </a:pPr>
            <a:r>
              <a:t/>
            </a:r>
            <a:endParaRPr i="1" sz="2000">
              <a:solidFill>
                <a:srgbClr val="1F3A93"/>
              </a:solidFill>
              <a:latin typeface="Roboto"/>
              <a:ea typeface="Roboto"/>
              <a:cs typeface="Roboto"/>
              <a:sym typeface="Roboto"/>
            </a:endParaRPr>
          </a:p>
          <a:p>
            <a:pPr indent="0" lvl="0" marL="0" marR="0" rtl="0" algn="l">
              <a:spcBef>
                <a:spcPts val="0"/>
              </a:spcBef>
              <a:spcAft>
                <a:spcPts val="0"/>
              </a:spcAft>
              <a:buNone/>
            </a:pPr>
            <a:r>
              <a:t/>
            </a:r>
            <a:endParaRPr i="1" sz="2000">
              <a:solidFill>
                <a:srgbClr val="1F3A93"/>
              </a:solidFill>
              <a:latin typeface="Roboto"/>
              <a:ea typeface="Roboto"/>
              <a:cs typeface="Roboto"/>
              <a:sym typeface="Roboto"/>
            </a:endParaRPr>
          </a:p>
          <a:p>
            <a:pPr indent="0" lvl="0" marL="0" marR="0" rtl="0" algn="l">
              <a:spcBef>
                <a:spcPts val="0"/>
              </a:spcBef>
              <a:spcAft>
                <a:spcPts val="0"/>
              </a:spcAft>
              <a:buNone/>
            </a:pPr>
            <a:r>
              <a:t/>
            </a:r>
            <a:endParaRPr i="1" sz="2000">
              <a:solidFill>
                <a:srgbClr val="1F3A93"/>
              </a:solidFill>
              <a:latin typeface="Roboto"/>
              <a:ea typeface="Roboto"/>
              <a:cs typeface="Roboto"/>
              <a:sym typeface="Roboto"/>
            </a:endParaRPr>
          </a:p>
          <a:p>
            <a:pPr indent="0" lvl="0" marL="0" marR="0" rtl="0" algn="l">
              <a:spcBef>
                <a:spcPts val="0"/>
              </a:spcBef>
              <a:spcAft>
                <a:spcPts val="0"/>
              </a:spcAft>
              <a:buNone/>
            </a:pPr>
            <a:r>
              <a:t/>
            </a:r>
            <a:endParaRPr i="1" sz="2000">
              <a:solidFill>
                <a:srgbClr val="1F3A93"/>
              </a:solidFill>
              <a:latin typeface="Roboto"/>
              <a:ea typeface="Roboto"/>
              <a:cs typeface="Roboto"/>
              <a:sym typeface="Roboto"/>
            </a:endParaRPr>
          </a:p>
          <a:p>
            <a:pPr indent="0" lvl="0" marL="0" marR="0" rtl="0" algn="l">
              <a:spcBef>
                <a:spcPts val="0"/>
              </a:spcBef>
              <a:spcAft>
                <a:spcPts val="0"/>
              </a:spcAft>
              <a:buNone/>
            </a:pPr>
            <a:r>
              <a:t/>
            </a:r>
            <a:endParaRPr i="1" sz="2000">
              <a:solidFill>
                <a:srgbClr val="1F3A93"/>
              </a:solidFill>
              <a:latin typeface="Roboto"/>
              <a:ea typeface="Roboto"/>
              <a:cs typeface="Roboto"/>
              <a:sym typeface="Roboto"/>
            </a:endParaRPr>
          </a:p>
          <a:p>
            <a:pPr indent="0" lvl="0" marL="0" marR="0" rtl="0" algn="l">
              <a:spcBef>
                <a:spcPts val="0"/>
              </a:spcBef>
              <a:spcAft>
                <a:spcPts val="0"/>
              </a:spcAft>
              <a:buNone/>
            </a:pPr>
            <a:r>
              <a:t/>
            </a:r>
            <a:endParaRPr i="1" sz="2000">
              <a:solidFill>
                <a:srgbClr val="1F3A93"/>
              </a:solidFill>
              <a:latin typeface="Roboto"/>
              <a:ea typeface="Roboto"/>
              <a:cs typeface="Roboto"/>
              <a:sym typeface="Roboto"/>
            </a:endParaRPr>
          </a:p>
          <a:p>
            <a:pPr indent="0" lvl="0" marL="0" marR="0" rtl="0" algn="l">
              <a:spcBef>
                <a:spcPts val="0"/>
              </a:spcBef>
              <a:spcAft>
                <a:spcPts val="0"/>
              </a:spcAft>
              <a:buNone/>
            </a:pPr>
            <a:r>
              <a:t/>
            </a:r>
            <a:endParaRPr i="1" sz="2000">
              <a:solidFill>
                <a:srgbClr val="1F3A93"/>
              </a:solidFill>
              <a:latin typeface="Roboto"/>
              <a:ea typeface="Roboto"/>
              <a:cs typeface="Roboto"/>
              <a:sym typeface="Roboto"/>
            </a:endParaRPr>
          </a:p>
          <a:p>
            <a:pPr indent="0" lvl="0" marL="0" rtl="0" algn="l">
              <a:spcBef>
                <a:spcPts val="0"/>
              </a:spcBef>
              <a:spcAft>
                <a:spcPts val="0"/>
              </a:spcAft>
              <a:buNone/>
            </a:pPr>
            <a:r>
              <a:t/>
            </a:r>
            <a:endParaRPr i="1" sz="1800">
              <a:solidFill>
                <a:srgbClr val="1F3A93"/>
              </a:solidFill>
              <a:latin typeface="Roboto"/>
              <a:ea typeface="Roboto"/>
              <a:cs typeface="Roboto"/>
              <a:sym typeface="Roboto"/>
            </a:endParaRPr>
          </a:p>
          <a:p>
            <a:pPr indent="0" lvl="0" marL="0" rtl="0" algn="l">
              <a:spcBef>
                <a:spcPts val="0"/>
              </a:spcBef>
              <a:spcAft>
                <a:spcPts val="0"/>
              </a:spcAft>
              <a:buNone/>
            </a:pPr>
            <a:r>
              <a:t/>
            </a:r>
            <a:endParaRPr i="1" sz="1800">
              <a:solidFill>
                <a:srgbClr val="1F3A93"/>
              </a:solidFill>
              <a:latin typeface="Roboto"/>
              <a:ea typeface="Roboto"/>
              <a:cs typeface="Roboto"/>
              <a:sym typeface="Roboto"/>
            </a:endParaRPr>
          </a:p>
          <a:p>
            <a:pPr indent="0" lvl="0" marL="0" rtl="0" algn="ctr">
              <a:spcBef>
                <a:spcPts val="0"/>
              </a:spcBef>
              <a:spcAft>
                <a:spcPts val="0"/>
              </a:spcAft>
              <a:buClr>
                <a:schemeClr val="dk1"/>
              </a:buClr>
              <a:buFont typeface="Arial"/>
              <a:buNone/>
            </a:pPr>
            <a:r>
              <a:rPr i="1" lang="en" sz="1800">
                <a:solidFill>
                  <a:srgbClr val="1F3A93"/>
                </a:solidFill>
                <a:latin typeface="Roboto"/>
                <a:ea typeface="Roboto"/>
                <a:cs typeface="Roboto"/>
                <a:sym typeface="Roboto"/>
              </a:rPr>
              <a:t>Describe our school to someone who has never been here before in 3 lines.  You must make the image come </a:t>
            </a:r>
            <a:r>
              <a:rPr b="1" i="1" lang="en" sz="1800">
                <a:solidFill>
                  <a:srgbClr val="1F3A93"/>
                </a:solidFill>
                <a:latin typeface="Roboto"/>
                <a:ea typeface="Roboto"/>
                <a:cs typeface="Roboto"/>
                <a:sym typeface="Roboto"/>
              </a:rPr>
              <a:t>ALIVE</a:t>
            </a:r>
            <a:r>
              <a:rPr i="1" lang="en" sz="1800">
                <a:solidFill>
                  <a:srgbClr val="1F3A93"/>
                </a:solidFill>
                <a:latin typeface="Roboto"/>
                <a:ea typeface="Roboto"/>
                <a:cs typeface="Roboto"/>
                <a:sym typeface="Roboto"/>
              </a:rPr>
              <a:t>!</a:t>
            </a:r>
            <a:endParaRPr i="1" sz="1800">
              <a:solidFill>
                <a:srgbClr val="1F3A93"/>
              </a:solidFill>
              <a:latin typeface="Roboto"/>
              <a:ea typeface="Roboto"/>
              <a:cs typeface="Roboto"/>
              <a:sym typeface="Roboto"/>
            </a:endParaRPr>
          </a:p>
          <a:p>
            <a:pPr indent="0" lvl="0" marL="0" marR="0" rtl="0" algn="l">
              <a:spcBef>
                <a:spcPts val="0"/>
              </a:spcBef>
              <a:spcAft>
                <a:spcPts val="0"/>
              </a:spcAft>
              <a:buNone/>
            </a:pPr>
            <a:r>
              <a:t/>
            </a:r>
            <a:endParaRPr i="1" sz="2000">
              <a:solidFill>
                <a:srgbClr val="1F3A93"/>
              </a:solidFill>
              <a:latin typeface="Roboto"/>
              <a:ea typeface="Roboto"/>
              <a:cs typeface="Roboto"/>
              <a:sym typeface="Roboto"/>
            </a:endParaRPr>
          </a:p>
        </p:txBody>
      </p:sp>
      <p:graphicFrame>
        <p:nvGraphicFramePr>
          <p:cNvPr id="867" name="Google Shape;867;p85"/>
          <p:cNvGraphicFramePr/>
          <p:nvPr/>
        </p:nvGraphicFramePr>
        <p:xfrm>
          <a:off x="457200" y="2060892"/>
          <a:ext cx="3000000" cy="3000000"/>
        </p:xfrm>
        <a:graphic>
          <a:graphicData uri="http://schemas.openxmlformats.org/drawingml/2006/table">
            <a:tbl>
              <a:tblPr bandRow="1" firstRow="1">
                <a:noFill/>
                <a:tableStyleId>{6F8621C6-4E6B-408B-878C-F165F1059383}</a:tableStyleId>
              </a:tblPr>
              <a:tblGrid>
                <a:gridCol w="3767875"/>
                <a:gridCol w="4537925"/>
              </a:tblGrid>
              <a:tr h="599600">
                <a:tc>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What is the onomatopoeia?</a:t>
                      </a:r>
                      <a:endParaRPr sz="18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Use onomatopoeia to come up with</a:t>
                      </a:r>
                      <a:r>
                        <a:rPr lang="en" sz="1800">
                          <a:solidFill>
                            <a:srgbClr val="1F3A93"/>
                          </a:solidFill>
                          <a:latin typeface="Roboto"/>
                          <a:ea typeface="Roboto"/>
                          <a:cs typeface="Roboto"/>
                          <a:sym typeface="Roboto"/>
                        </a:rPr>
                        <a:t> 4 sounds you hear everyday at school.</a:t>
                      </a:r>
                      <a:endParaRPr sz="18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r h="345325">
                <a:tc>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Oink =</a:t>
                      </a:r>
                      <a:endParaRPr sz="18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r h="345325">
                <a:tc>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Zip =</a:t>
                      </a:r>
                      <a:endParaRPr sz="18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r h="345325">
                <a:tc>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Click clack =</a:t>
                      </a:r>
                      <a:endParaRPr sz="18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r h="345325">
                <a:tc>
                  <a:txBody>
                    <a:bodyPr/>
                    <a:lstStyle/>
                    <a:p>
                      <a:pPr indent="0" lvl="0" marL="0" marR="0" rtl="0" algn="l">
                        <a:spcBef>
                          <a:spcPts val="0"/>
                        </a:spcBef>
                        <a:spcAft>
                          <a:spcPts val="0"/>
                        </a:spcAft>
                        <a:buNone/>
                      </a:pPr>
                      <a:r>
                        <a:rPr lang="en" sz="1800">
                          <a:solidFill>
                            <a:srgbClr val="1F3A93"/>
                          </a:solidFill>
                          <a:latin typeface="Roboto"/>
                          <a:ea typeface="Roboto"/>
                          <a:cs typeface="Roboto"/>
                          <a:sym typeface="Roboto"/>
                        </a:rPr>
                        <a:t>Tick tock =</a:t>
                      </a:r>
                      <a:endParaRPr sz="18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pic>
        <p:nvPicPr>
          <p:cNvPr id="872" name="Google Shape;872;p86"/>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873" name="Google Shape;873;p8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Analysis: Group practice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874" name="Google Shape;874;p8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75" name="Google Shape;875;p86"/>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876" name="Google Shape;876;p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a:solidFill>
                  <a:srgbClr val="1F3A93"/>
                </a:solidFill>
                <a:latin typeface="Roboto"/>
                <a:ea typeface="Roboto"/>
                <a:cs typeface="Roboto"/>
                <a:sym typeface="Roboto"/>
              </a:rPr>
              <a:t>Let’s read the poem and answer the questions.</a:t>
            </a:r>
            <a:endParaRPr i="1">
              <a:solidFill>
                <a:srgbClr val="1F3A93"/>
              </a:solidFill>
              <a:latin typeface="Roboto"/>
              <a:ea typeface="Roboto"/>
              <a:cs typeface="Roboto"/>
              <a:sym typeface="Roboto"/>
            </a:endParaRPr>
          </a:p>
          <a:p>
            <a:pPr indent="0" lvl="0" marL="0" rtl="0" algn="l">
              <a:lnSpc>
                <a:spcPct val="100000"/>
              </a:lnSpc>
              <a:spcBef>
                <a:spcPts val="1200"/>
              </a:spcBef>
              <a:spcAft>
                <a:spcPts val="0"/>
              </a:spcAft>
              <a:buNone/>
            </a:pPr>
            <a:r>
              <a:rPr b="1" lang="en">
                <a:solidFill>
                  <a:srgbClr val="1F3A93"/>
                </a:solidFill>
                <a:latin typeface="Roboto"/>
                <a:ea typeface="Roboto"/>
                <a:cs typeface="Roboto"/>
                <a:sym typeface="Roboto"/>
              </a:rPr>
              <a:t>Boss</a:t>
            </a:r>
            <a:r>
              <a:rPr lang="en">
                <a:solidFill>
                  <a:srgbClr val="1F3A93"/>
                </a:solidFill>
                <a:latin typeface="Roboto"/>
                <a:ea typeface="Roboto"/>
                <a:cs typeface="Roboto"/>
                <a:sym typeface="Roboto"/>
              </a:rPr>
              <a:t>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by Dionte C.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I am a boss of basketball</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Born to ball</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I am like a ball that calls</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For the hoop like “swish”</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I am a captain on the court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Because I cook kids like cabbage.</a:t>
            </a:r>
            <a:endParaRPr>
              <a:solidFill>
                <a:srgbClr val="1F3A93"/>
              </a:solidFill>
              <a:latin typeface="Roboto"/>
              <a:ea typeface="Roboto"/>
              <a:cs typeface="Roboto"/>
              <a:sym typeface="Roboto"/>
            </a:endParaRPr>
          </a:p>
        </p:txBody>
      </p:sp>
      <p:sp>
        <p:nvSpPr>
          <p:cNvPr id="877" name="Google Shape;877;p86"/>
          <p:cNvSpPr txBox="1"/>
          <p:nvPr>
            <p:ph idx="1" type="body"/>
          </p:nvPr>
        </p:nvSpPr>
        <p:spPr>
          <a:xfrm>
            <a:off x="4812625" y="1524000"/>
            <a:ext cx="4172100" cy="3529200"/>
          </a:xfrm>
          <a:prstGeom prst="rect">
            <a:avLst/>
          </a:prstGeom>
          <a:ln cap="flat" cmpd="sng" w="9525">
            <a:solidFill>
              <a:srgbClr val="1F3A93"/>
            </a:solidFill>
            <a:prstDash val="solid"/>
            <a:round/>
            <a:headEnd len="sm" w="sm" type="none"/>
            <a:tailEnd len="sm" w="sm" type="none"/>
          </a:ln>
        </p:spPr>
        <p:txBody>
          <a:bodyPr anchorCtr="0" anchor="t" bIns="91425" lIns="91425" spcFirstLastPara="1" rIns="91425" wrap="square" tIns="91425">
            <a:normAutofit fontScale="92500" lnSpcReduction="20000"/>
          </a:bodyPr>
          <a:lstStyle/>
          <a:p>
            <a:pPr indent="0" lvl="0" marL="0" rtl="0" algn="l">
              <a:lnSpc>
                <a:spcPct val="100000"/>
              </a:lnSpc>
              <a:spcBef>
                <a:spcPts val="0"/>
              </a:spcBef>
              <a:spcAft>
                <a:spcPts val="0"/>
              </a:spcAft>
              <a:buNone/>
            </a:pPr>
            <a:r>
              <a:rPr b="1" lang="en">
                <a:solidFill>
                  <a:srgbClr val="1F3A93"/>
                </a:solidFill>
                <a:latin typeface="Roboto"/>
                <a:ea typeface="Roboto"/>
                <a:cs typeface="Roboto"/>
                <a:sym typeface="Roboto"/>
              </a:rPr>
              <a:t>1. </a:t>
            </a:r>
            <a:r>
              <a:rPr lang="en">
                <a:solidFill>
                  <a:srgbClr val="1F3A93"/>
                </a:solidFill>
                <a:latin typeface="Roboto"/>
                <a:ea typeface="Roboto"/>
                <a:cs typeface="Roboto"/>
                <a:sym typeface="Roboto"/>
              </a:rPr>
              <a:t>What poetic devices does the poet use? </a:t>
            </a:r>
            <a:r>
              <a:rPr lang="en" u="sng">
                <a:solidFill>
                  <a:srgbClr val="1F3A93"/>
                </a:solidFill>
                <a:latin typeface="Roboto"/>
                <a:ea typeface="Roboto"/>
                <a:cs typeface="Roboto"/>
                <a:sym typeface="Roboto"/>
              </a:rPr>
              <a:t>Underline</a:t>
            </a:r>
            <a:r>
              <a:rPr lang="en">
                <a:solidFill>
                  <a:srgbClr val="1F3A93"/>
                </a:solidFill>
                <a:latin typeface="Roboto"/>
                <a:ea typeface="Roboto"/>
                <a:cs typeface="Roboto"/>
                <a:sym typeface="Roboto"/>
              </a:rPr>
              <a:t> all examples of the poetic devices. Circle the poetic devices used. </a:t>
            </a:r>
            <a:endParaRPr sz="1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ctr">
              <a:lnSpc>
                <a:spcPct val="100000"/>
              </a:lnSpc>
              <a:spcBef>
                <a:spcPts val="0"/>
              </a:spcBef>
              <a:spcAft>
                <a:spcPts val="0"/>
              </a:spcAft>
              <a:buNone/>
            </a:pPr>
            <a:r>
              <a:rPr lang="en">
                <a:solidFill>
                  <a:srgbClr val="1F3A93"/>
                </a:solidFill>
                <a:latin typeface="Roboto"/>
                <a:ea typeface="Roboto"/>
                <a:cs typeface="Roboto"/>
                <a:sym typeface="Roboto"/>
              </a:rPr>
              <a:t>Simile    Metaphor    Alliteration     Imagery     Onomatopoeia </a:t>
            </a:r>
            <a:endParaRPr sz="1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b="1" lang="en">
                <a:solidFill>
                  <a:srgbClr val="1F3A93"/>
                </a:solidFill>
                <a:latin typeface="Roboto"/>
                <a:ea typeface="Roboto"/>
                <a:cs typeface="Roboto"/>
                <a:sym typeface="Roboto"/>
              </a:rPr>
              <a:t>2. </a:t>
            </a:r>
            <a:r>
              <a:rPr lang="en">
                <a:solidFill>
                  <a:srgbClr val="1F3A93"/>
                </a:solidFill>
                <a:latin typeface="Roboto"/>
                <a:ea typeface="Roboto"/>
                <a:cs typeface="Roboto"/>
                <a:sym typeface="Roboto"/>
              </a:rPr>
              <a:t>What sound does the poet use to create onomatopoeia?</a:t>
            </a:r>
            <a:endParaRPr sz="1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b="1" lang="en">
                <a:solidFill>
                  <a:srgbClr val="1F3A93"/>
                </a:solidFill>
                <a:latin typeface="Roboto"/>
                <a:ea typeface="Roboto"/>
                <a:cs typeface="Roboto"/>
                <a:sym typeface="Roboto"/>
              </a:rPr>
              <a:t>3. </a:t>
            </a:r>
            <a:r>
              <a:rPr lang="en">
                <a:solidFill>
                  <a:srgbClr val="1F3A93"/>
                </a:solidFill>
                <a:latin typeface="Roboto"/>
                <a:ea typeface="Roboto"/>
                <a:cs typeface="Roboto"/>
                <a:sym typeface="Roboto"/>
              </a:rPr>
              <a:t>What does the poet mean when he says, “I am a boss of basketball”? </a:t>
            </a:r>
            <a:endParaRPr sz="1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b="1" lang="en">
                <a:solidFill>
                  <a:srgbClr val="1F3A93"/>
                </a:solidFill>
                <a:latin typeface="Roboto"/>
                <a:ea typeface="Roboto"/>
                <a:cs typeface="Roboto"/>
                <a:sym typeface="Roboto"/>
              </a:rPr>
              <a:t>4. </a:t>
            </a:r>
            <a:r>
              <a:rPr lang="en">
                <a:solidFill>
                  <a:srgbClr val="1F3A93"/>
                </a:solidFill>
                <a:latin typeface="Roboto"/>
                <a:ea typeface="Roboto"/>
                <a:cs typeface="Roboto"/>
                <a:sym typeface="Roboto"/>
              </a:rPr>
              <a:t>What is the meaning of this poem? </a:t>
            </a:r>
            <a:endParaRPr>
              <a:solidFill>
                <a:srgbClr val="1F3A93"/>
              </a:solidFill>
              <a:latin typeface="Roboto"/>
              <a:ea typeface="Roboto"/>
              <a:cs typeface="Roboto"/>
              <a:sym typeface="Roboto"/>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pic>
        <p:nvPicPr>
          <p:cNvPr id="882" name="Google Shape;882;p87"/>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883" name="Google Shape;883;p8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Analysis: Group practice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884" name="Google Shape;884;p8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85" name="Google Shape;885;p87"/>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886" name="Google Shape;886;p87"/>
          <p:cNvSpPr txBox="1"/>
          <p:nvPr>
            <p:ph idx="1" type="body"/>
          </p:nvPr>
        </p:nvSpPr>
        <p:spPr>
          <a:xfrm>
            <a:off x="311700" y="1152475"/>
            <a:ext cx="5174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a:solidFill>
                  <a:srgbClr val="1F3A93"/>
                </a:solidFill>
                <a:latin typeface="Roboto"/>
                <a:ea typeface="Roboto"/>
                <a:cs typeface="Roboto"/>
                <a:sym typeface="Roboto"/>
              </a:rPr>
              <a:t>Let’s read the poem and answer the questions.</a:t>
            </a:r>
            <a:endParaRPr i="1">
              <a:solidFill>
                <a:srgbClr val="1F3A93"/>
              </a:solidFill>
              <a:latin typeface="Roboto"/>
              <a:ea typeface="Roboto"/>
              <a:cs typeface="Roboto"/>
              <a:sym typeface="Roboto"/>
            </a:endParaRPr>
          </a:p>
          <a:p>
            <a:pPr indent="0" lvl="0" marL="0" rtl="0" algn="l">
              <a:lnSpc>
                <a:spcPct val="100000"/>
              </a:lnSpc>
              <a:spcBef>
                <a:spcPts val="1200"/>
              </a:spcBef>
              <a:spcAft>
                <a:spcPts val="0"/>
              </a:spcAft>
              <a:buNone/>
            </a:pPr>
            <a:r>
              <a:rPr b="1" lang="en" sz="1600">
                <a:solidFill>
                  <a:srgbClr val="1F3A93"/>
                </a:solidFill>
                <a:latin typeface="Roboto"/>
                <a:ea typeface="Roboto"/>
                <a:cs typeface="Roboto"/>
                <a:sym typeface="Roboto"/>
              </a:rPr>
              <a:t>April Rain Song   </a:t>
            </a:r>
            <a:endParaRPr b="1"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600">
                <a:solidFill>
                  <a:srgbClr val="1F3A93"/>
                </a:solidFill>
                <a:latin typeface="Roboto"/>
                <a:ea typeface="Roboto"/>
                <a:cs typeface="Roboto"/>
                <a:sym typeface="Roboto"/>
              </a:rPr>
              <a:t>by Langston Hughes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600">
                <a:solidFill>
                  <a:srgbClr val="1F3A93"/>
                </a:solidFill>
                <a:latin typeface="Roboto"/>
                <a:ea typeface="Roboto"/>
                <a:cs typeface="Roboto"/>
                <a:sym typeface="Roboto"/>
              </a:rPr>
              <a:t>Let the rain kiss you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600">
                <a:solidFill>
                  <a:srgbClr val="1F3A93"/>
                </a:solidFill>
                <a:latin typeface="Roboto"/>
                <a:ea typeface="Roboto"/>
                <a:cs typeface="Roboto"/>
                <a:sym typeface="Roboto"/>
              </a:rPr>
              <a:t>Let the rain beat upon your head with silver liquid drops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600">
                <a:solidFill>
                  <a:srgbClr val="1F3A93"/>
                </a:solidFill>
                <a:latin typeface="Roboto"/>
                <a:ea typeface="Roboto"/>
                <a:cs typeface="Roboto"/>
                <a:sym typeface="Roboto"/>
              </a:rPr>
              <a:t>Let the rain sing you a lullaby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600">
                <a:solidFill>
                  <a:srgbClr val="1F3A93"/>
                </a:solidFill>
                <a:latin typeface="Roboto"/>
                <a:ea typeface="Roboto"/>
                <a:cs typeface="Roboto"/>
                <a:sym typeface="Roboto"/>
              </a:rPr>
              <a:t>The rain makes still pools on the sidewalk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600">
                <a:solidFill>
                  <a:srgbClr val="1F3A93"/>
                </a:solidFill>
                <a:latin typeface="Roboto"/>
                <a:ea typeface="Roboto"/>
                <a:cs typeface="Roboto"/>
                <a:sym typeface="Roboto"/>
              </a:rPr>
              <a:t>The rain makes running pools in the gutter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600">
                <a:solidFill>
                  <a:srgbClr val="1F3A93"/>
                </a:solidFill>
                <a:latin typeface="Roboto"/>
                <a:ea typeface="Roboto"/>
                <a:cs typeface="Roboto"/>
                <a:sym typeface="Roboto"/>
              </a:rPr>
              <a:t>The rain plays a little sleep song on our roof at night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600">
                <a:solidFill>
                  <a:srgbClr val="1F3A93"/>
                </a:solidFill>
                <a:latin typeface="Roboto"/>
                <a:ea typeface="Roboto"/>
                <a:cs typeface="Roboto"/>
                <a:sym typeface="Roboto"/>
              </a:rPr>
              <a:t>And I love the rain.</a:t>
            </a:r>
            <a:endParaRPr sz="1600">
              <a:solidFill>
                <a:srgbClr val="1F3A93"/>
              </a:solidFill>
              <a:latin typeface="Roboto"/>
              <a:ea typeface="Roboto"/>
              <a:cs typeface="Roboto"/>
              <a:sym typeface="Robot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pic>
        <p:nvPicPr>
          <p:cNvPr id="891" name="Google Shape;891;p88"/>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892" name="Google Shape;892;p8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Analysis: Group practice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893" name="Google Shape;893;p8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94" name="Google Shape;894;p88"/>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895" name="Google Shape;895;p88"/>
          <p:cNvSpPr txBox="1"/>
          <p:nvPr>
            <p:ph idx="1" type="body"/>
          </p:nvPr>
        </p:nvSpPr>
        <p:spPr>
          <a:xfrm>
            <a:off x="311700" y="1152475"/>
            <a:ext cx="8277300" cy="10650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Questions for April Rain Song:</a:t>
            </a:r>
            <a:endParaRPr sz="1600">
              <a:solidFill>
                <a:srgbClr val="1F3A93"/>
              </a:solidFill>
              <a:latin typeface="Roboto"/>
              <a:ea typeface="Roboto"/>
              <a:cs typeface="Roboto"/>
              <a:sym typeface="Roboto"/>
            </a:endParaRPr>
          </a:p>
        </p:txBody>
      </p:sp>
      <p:sp>
        <p:nvSpPr>
          <p:cNvPr id="896" name="Google Shape;896;p88"/>
          <p:cNvSpPr txBox="1"/>
          <p:nvPr>
            <p:ph idx="1" type="body"/>
          </p:nvPr>
        </p:nvSpPr>
        <p:spPr>
          <a:xfrm>
            <a:off x="994050" y="1684425"/>
            <a:ext cx="7136700" cy="3336900"/>
          </a:xfrm>
          <a:prstGeom prst="rect">
            <a:avLst/>
          </a:prstGeom>
          <a:ln cap="flat" cmpd="sng" w="9525">
            <a:solidFill>
              <a:srgbClr val="1F3A93"/>
            </a:solidFill>
            <a:prstDash val="solid"/>
            <a:round/>
            <a:headEnd len="sm" w="sm" type="none"/>
            <a:tailEnd len="sm" w="sm" type="none"/>
          </a:ln>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Clr>
                <a:srgbClr val="1F3A93"/>
              </a:buClr>
              <a:buSzPts val="1800"/>
              <a:buFont typeface="Roboto"/>
              <a:buAutoNum type="arabicPeriod"/>
            </a:pPr>
            <a:r>
              <a:rPr lang="en">
                <a:solidFill>
                  <a:srgbClr val="1F3A93"/>
                </a:solidFill>
                <a:latin typeface="Roboto"/>
                <a:ea typeface="Roboto"/>
                <a:cs typeface="Roboto"/>
                <a:sym typeface="Roboto"/>
              </a:rPr>
              <a:t>What poetic devices does the poet use? </a:t>
            </a:r>
            <a:r>
              <a:rPr lang="en" u="sng">
                <a:solidFill>
                  <a:srgbClr val="1F3A93"/>
                </a:solidFill>
                <a:latin typeface="Roboto"/>
                <a:ea typeface="Roboto"/>
                <a:cs typeface="Roboto"/>
                <a:sym typeface="Roboto"/>
              </a:rPr>
              <a:t>Underline</a:t>
            </a:r>
            <a:r>
              <a:rPr lang="en">
                <a:solidFill>
                  <a:srgbClr val="1F3A93"/>
                </a:solidFill>
                <a:latin typeface="Roboto"/>
                <a:ea typeface="Roboto"/>
                <a:cs typeface="Roboto"/>
                <a:sym typeface="Roboto"/>
              </a:rPr>
              <a:t> all examples of the poetic devices. Circle the poetic devices used. </a:t>
            </a:r>
            <a:endParaRPr>
              <a:solidFill>
                <a:srgbClr val="1F3A93"/>
              </a:solidFill>
              <a:latin typeface="Roboto"/>
              <a:ea typeface="Roboto"/>
              <a:cs typeface="Roboto"/>
              <a:sym typeface="Roboto"/>
            </a:endParaRPr>
          </a:p>
          <a:p>
            <a:pPr indent="0" lvl="0" marL="45720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ctr">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Simile    Metaphor    Alliteration     Imagery     Onomatopoeia  Personification  Symbolism</a:t>
            </a:r>
            <a:endParaRPr>
              <a:solidFill>
                <a:srgbClr val="1F3A93"/>
              </a:solidFill>
              <a:latin typeface="Roboto"/>
              <a:ea typeface="Roboto"/>
              <a:cs typeface="Roboto"/>
              <a:sym typeface="Roboto"/>
            </a:endParaRPr>
          </a:p>
          <a:p>
            <a:pPr indent="0" lvl="0" marL="45720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342900" lvl="0" marL="457200" rtl="0" algn="l">
              <a:lnSpc>
                <a:spcPct val="100000"/>
              </a:lnSpc>
              <a:spcBef>
                <a:spcPts val="0"/>
              </a:spcBef>
              <a:spcAft>
                <a:spcPts val="0"/>
              </a:spcAft>
              <a:buClr>
                <a:srgbClr val="1F3A93"/>
              </a:buClr>
              <a:buSzPts val="1800"/>
              <a:buFont typeface="Roboto"/>
              <a:buAutoNum type="arabicPeriod"/>
            </a:pPr>
            <a:r>
              <a:rPr lang="en">
                <a:solidFill>
                  <a:srgbClr val="1F3A93"/>
                </a:solidFill>
                <a:latin typeface="Roboto"/>
                <a:ea typeface="Roboto"/>
                <a:cs typeface="Roboto"/>
                <a:sym typeface="Roboto"/>
              </a:rPr>
              <a:t>How does Langston Hughes personify the rain?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3. What image does Langston Hughes create and how?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4. What is the meaning of this poem?  </a:t>
            </a:r>
            <a:endParaRPr>
              <a:solidFill>
                <a:srgbClr val="1F3A93"/>
              </a:solidFill>
              <a:latin typeface="Roboto"/>
              <a:ea typeface="Roboto"/>
              <a:cs typeface="Roboto"/>
              <a:sym typeface="Roboto"/>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id="901" name="Google Shape;901;p89"/>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902" name="Google Shape;902;p8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Analysis: Independent practice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903" name="Google Shape;903;p8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04" name="Google Shape;904;p89"/>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905" name="Google Shape;905;p89"/>
          <p:cNvSpPr txBox="1"/>
          <p:nvPr>
            <p:ph idx="1" type="body"/>
          </p:nvPr>
        </p:nvSpPr>
        <p:spPr>
          <a:xfrm>
            <a:off x="311700" y="1152475"/>
            <a:ext cx="8520600" cy="3916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Read the poem below and then answer the questions in the table.</a:t>
            </a:r>
            <a:endParaRPr>
              <a:solidFill>
                <a:srgbClr val="1F3A93"/>
              </a:solidFill>
              <a:latin typeface="Roboto"/>
              <a:ea typeface="Roboto"/>
              <a:cs typeface="Roboto"/>
              <a:sym typeface="Roboto"/>
            </a:endParaRPr>
          </a:p>
          <a:p>
            <a:pPr indent="0" lvl="0" marL="0" rtl="0" algn="l">
              <a:lnSpc>
                <a:spcPct val="100000"/>
              </a:lnSpc>
              <a:spcBef>
                <a:spcPts val="1200"/>
              </a:spcBef>
              <a:spcAft>
                <a:spcPts val="0"/>
              </a:spcAft>
              <a:buClr>
                <a:schemeClr val="dk1"/>
              </a:buClr>
              <a:buSzPts val="1100"/>
              <a:buFont typeface="Arial"/>
              <a:buNone/>
            </a:pPr>
            <a:r>
              <a:rPr b="1" lang="en">
                <a:solidFill>
                  <a:srgbClr val="1F3A93"/>
                </a:solidFill>
                <a:latin typeface="Roboto"/>
                <a:ea typeface="Roboto"/>
                <a:cs typeface="Roboto"/>
                <a:sym typeface="Roboto"/>
              </a:rPr>
              <a:t>Thunder</a:t>
            </a:r>
            <a:r>
              <a:rPr lang="en">
                <a:solidFill>
                  <a:srgbClr val="1F3A93"/>
                </a:solidFill>
                <a:latin typeface="Roboto"/>
                <a:ea typeface="Roboto"/>
                <a:cs typeface="Roboto"/>
                <a:sym typeface="Roboto"/>
              </a:rPr>
              <a:t>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by David S.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I’m like thunder that bring the boom, bang, and bumps to everyone</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I roar unexpected like death</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The lighting follows and the clouds darken</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The rain falls, the pain washes away</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Everything gets quiet and I still roar</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Then people brace themselves for more,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but I roar no more</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I keep everyone on edge like a mountain</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But like thunder I’m unexpected, I roar. </a:t>
            </a:r>
            <a:endParaRPr>
              <a:solidFill>
                <a:srgbClr val="1F3A93"/>
              </a:solidFill>
              <a:latin typeface="Roboto"/>
              <a:ea typeface="Roboto"/>
              <a:cs typeface="Roboto"/>
              <a:sym typeface="Roboto"/>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pic>
        <p:nvPicPr>
          <p:cNvPr id="910" name="Google Shape;910;p90"/>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911" name="Google Shape;911;p9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Analysis: Independent practice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912" name="Google Shape;912;p9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13" name="Google Shape;913;p90"/>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graphicFrame>
        <p:nvGraphicFramePr>
          <p:cNvPr id="914" name="Google Shape;914;p90"/>
          <p:cNvGraphicFramePr/>
          <p:nvPr/>
        </p:nvGraphicFramePr>
        <p:xfrm>
          <a:off x="232050" y="1301461"/>
          <a:ext cx="3000000" cy="3000000"/>
        </p:xfrm>
        <a:graphic>
          <a:graphicData uri="http://schemas.openxmlformats.org/drawingml/2006/table">
            <a:tbl>
              <a:tblPr bandRow="1" firstRow="1">
                <a:noFill/>
                <a:tableStyleId>{6F8621C6-4E6B-408B-878C-F165F1059383}</a:tableStyleId>
              </a:tblPr>
              <a:tblGrid>
                <a:gridCol w="5040950"/>
                <a:gridCol w="3638950"/>
              </a:tblGrid>
              <a:tr h="628350">
                <a:tc>
                  <a:txBody>
                    <a:bodyPr/>
                    <a:lstStyle/>
                    <a:p>
                      <a:pPr indent="0" lvl="0" marL="0" marR="0" rtl="0" algn="l">
                        <a:spcBef>
                          <a:spcPts val="0"/>
                        </a:spcBef>
                        <a:spcAft>
                          <a:spcPts val="0"/>
                        </a:spcAft>
                        <a:buNone/>
                      </a:pPr>
                      <a:r>
                        <a:rPr lang="en" u="none">
                          <a:solidFill>
                            <a:srgbClr val="1F3A93"/>
                          </a:solidFill>
                          <a:latin typeface="Roboto"/>
                          <a:ea typeface="Roboto"/>
                          <a:cs typeface="Roboto"/>
                          <a:sym typeface="Roboto"/>
                        </a:rPr>
                        <a:t>1. </a:t>
                      </a:r>
                      <a:r>
                        <a:rPr lang="en" u="sng">
                          <a:solidFill>
                            <a:srgbClr val="1F3A93"/>
                          </a:solidFill>
                          <a:latin typeface="Roboto"/>
                          <a:ea typeface="Roboto"/>
                          <a:cs typeface="Roboto"/>
                          <a:sym typeface="Roboto"/>
                        </a:rPr>
                        <a:t>Underline</a:t>
                      </a:r>
                      <a:r>
                        <a:rPr lang="en">
                          <a:solidFill>
                            <a:srgbClr val="1F3A93"/>
                          </a:solidFill>
                          <a:latin typeface="Roboto"/>
                          <a:ea typeface="Roboto"/>
                          <a:cs typeface="Roboto"/>
                          <a:sym typeface="Roboto"/>
                        </a:rPr>
                        <a:t> all onomatopoeia. List the sounds that the poet creates.</a:t>
                      </a:r>
                      <a:endParaRPr>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r h="523575">
                <a:tc>
                  <a:txBody>
                    <a:bodyPr/>
                    <a:lstStyle/>
                    <a:p>
                      <a:pPr indent="0" lvl="0" marL="0" marR="0" rtl="0" algn="l">
                        <a:spcBef>
                          <a:spcPts val="0"/>
                        </a:spcBef>
                        <a:spcAft>
                          <a:spcPts val="0"/>
                        </a:spcAft>
                        <a:buNone/>
                      </a:pPr>
                      <a:r>
                        <a:rPr lang="en">
                          <a:solidFill>
                            <a:srgbClr val="1F3A93"/>
                          </a:solidFill>
                          <a:latin typeface="Roboto"/>
                          <a:ea typeface="Roboto"/>
                          <a:cs typeface="Roboto"/>
                          <a:sym typeface="Roboto"/>
                        </a:rPr>
                        <a:t>2. When the poet writes “I’m like thunder” and “I keep everyone</a:t>
                      </a:r>
                      <a:r>
                        <a:rPr lang="en">
                          <a:solidFill>
                            <a:srgbClr val="1F3A93"/>
                          </a:solidFill>
                          <a:latin typeface="Roboto"/>
                          <a:ea typeface="Roboto"/>
                          <a:cs typeface="Roboto"/>
                          <a:sym typeface="Roboto"/>
                        </a:rPr>
                        <a:t> on edge like a mountain,” what poetic device is used?</a:t>
                      </a:r>
                      <a:endParaRPr>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r h="421225">
                <a:tc>
                  <a:txBody>
                    <a:bodyPr/>
                    <a:lstStyle/>
                    <a:p>
                      <a:pPr indent="0" lvl="0" marL="0" marR="0" rtl="0" algn="l">
                        <a:spcBef>
                          <a:spcPts val="0"/>
                        </a:spcBef>
                        <a:spcAft>
                          <a:spcPts val="0"/>
                        </a:spcAft>
                        <a:buNone/>
                      </a:pPr>
                      <a:r>
                        <a:rPr lang="en">
                          <a:solidFill>
                            <a:srgbClr val="1F3A93"/>
                          </a:solidFill>
                          <a:latin typeface="Roboto"/>
                          <a:ea typeface="Roboto"/>
                          <a:cs typeface="Roboto"/>
                          <a:sym typeface="Roboto"/>
                        </a:rPr>
                        <a:t>3. What does the poet mean by the lines above?</a:t>
                      </a:r>
                      <a:endParaRPr>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r h="447375">
                <a:tc>
                  <a:txBody>
                    <a:bodyPr/>
                    <a:lstStyle/>
                    <a:p>
                      <a:pPr indent="0" lvl="0" marL="0" marR="0" rtl="0" algn="l">
                        <a:spcBef>
                          <a:spcPts val="0"/>
                        </a:spcBef>
                        <a:spcAft>
                          <a:spcPts val="0"/>
                        </a:spcAft>
                        <a:buNone/>
                      </a:pPr>
                      <a:r>
                        <a:rPr lang="en">
                          <a:solidFill>
                            <a:srgbClr val="1F3A93"/>
                          </a:solidFill>
                          <a:latin typeface="Roboto"/>
                          <a:ea typeface="Roboto"/>
                          <a:cs typeface="Roboto"/>
                          <a:sym typeface="Roboto"/>
                        </a:rPr>
                        <a:t>4. What poetic device does the poet use in line 1 of the poem?</a:t>
                      </a:r>
                      <a:endParaRPr>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r h="480250">
                <a:tc>
                  <a:txBody>
                    <a:bodyPr/>
                    <a:lstStyle/>
                    <a:p>
                      <a:pPr indent="0" lvl="0" marL="0" marR="0" rtl="0" algn="l">
                        <a:spcBef>
                          <a:spcPts val="0"/>
                        </a:spcBef>
                        <a:spcAft>
                          <a:spcPts val="0"/>
                        </a:spcAft>
                        <a:buNone/>
                      </a:pPr>
                      <a:r>
                        <a:rPr lang="en">
                          <a:solidFill>
                            <a:srgbClr val="1F3A93"/>
                          </a:solidFill>
                          <a:latin typeface="Roboto"/>
                          <a:ea typeface="Roboto"/>
                          <a:cs typeface="Roboto"/>
                          <a:sym typeface="Roboto"/>
                        </a:rPr>
                        <a:t>5. What image is the poet</a:t>
                      </a:r>
                      <a:r>
                        <a:rPr lang="en">
                          <a:solidFill>
                            <a:srgbClr val="1F3A93"/>
                          </a:solidFill>
                          <a:latin typeface="Roboto"/>
                          <a:ea typeface="Roboto"/>
                          <a:cs typeface="Roboto"/>
                          <a:sym typeface="Roboto"/>
                        </a:rPr>
                        <a:t> </a:t>
                      </a:r>
                      <a:r>
                        <a:rPr lang="en">
                          <a:solidFill>
                            <a:srgbClr val="1F3A93"/>
                          </a:solidFill>
                          <a:latin typeface="Roboto"/>
                          <a:ea typeface="Roboto"/>
                          <a:cs typeface="Roboto"/>
                          <a:sym typeface="Roboto"/>
                        </a:rPr>
                        <a:t>creating throughout the poem?</a:t>
                      </a:r>
                      <a:endParaRPr>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r h="398025">
                <a:tc>
                  <a:txBody>
                    <a:bodyPr/>
                    <a:lstStyle/>
                    <a:p>
                      <a:pPr indent="0" lvl="0" marL="0" marR="0" rtl="0" algn="l">
                        <a:spcBef>
                          <a:spcPts val="0"/>
                        </a:spcBef>
                        <a:spcAft>
                          <a:spcPts val="0"/>
                        </a:spcAft>
                        <a:buNone/>
                      </a:pPr>
                      <a:r>
                        <a:rPr lang="en">
                          <a:solidFill>
                            <a:srgbClr val="1F3A93"/>
                          </a:solidFill>
                          <a:latin typeface="Roboto"/>
                          <a:ea typeface="Roboto"/>
                          <a:cs typeface="Roboto"/>
                          <a:sym typeface="Roboto"/>
                        </a:rPr>
                        <a:t>6. </a:t>
                      </a:r>
                      <a:r>
                        <a:rPr lang="en">
                          <a:solidFill>
                            <a:srgbClr val="1F3A93"/>
                          </a:solidFill>
                          <a:latin typeface="Roboto"/>
                          <a:ea typeface="Roboto"/>
                          <a:cs typeface="Roboto"/>
                          <a:sym typeface="Roboto"/>
                        </a:rPr>
                        <a:t>What does “thunder” represent? What</a:t>
                      </a:r>
                      <a:r>
                        <a:rPr lang="en">
                          <a:solidFill>
                            <a:srgbClr val="1F3A93"/>
                          </a:solidFill>
                          <a:latin typeface="Roboto"/>
                          <a:ea typeface="Roboto"/>
                          <a:cs typeface="Roboto"/>
                          <a:sym typeface="Roboto"/>
                        </a:rPr>
                        <a:t> is it’s symbolism?</a:t>
                      </a:r>
                      <a:endParaRPr>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r h="463825">
                <a:tc>
                  <a:txBody>
                    <a:bodyPr/>
                    <a:lstStyle/>
                    <a:p>
                      <a:pPr indent="0" lvl="0" marL="0" marR="0" rtl="0" algn="l">
                        <a:spcBef>
                          <a:spcPts val="0"/>
                        </a:spcBef>
                        <a:spcAft>
                          <a:spcPts val="0"/>
                        </a:spcAft>
                        <a:buNone/>
                      </a:pPr>
                      <a:r>
                        <a:rPr lang="en">
                          <a:solidFill>
                            <a:srgbClr val="1F3A93"/>
                          </a:solidFill>
                          <a:latin typeface="Roboto"/>
                          <a:ea typeface="Roboto"/>
                          <a:cs typeface="Roboto"/>
                          <a:sym typeface="Roboto"/>
                        </a:rPr>
                        <a:t>7. </a:t>
                      </a:r>
                      <a:r>
                        <a:rPr lang="en">
                          <a:solidFill>
                            <a:srgbClr val="1F3A93"/>
                          </a:solidFill>
                          <a:latin typeface="Roboto"/>
                          <a:ea typeface="Roboto"/>
                          <a:cs typeface="Roboto"/>
                          <a:sym typeface="Roboto"/>
                        </a:rPr>
                        <a:t>What is the meaning of this poem? What is the poet saying?</a:t>
                      </a:r>
                      <a:endParaRPr>
                        <a:solidFill>
                          <a:srgbClr val="1F3A93"/>
                        </a:solidFill>
                        <a:latin typeface="Roboto"/>
                        <a:ea typeface="Roboto"/>
                        <a:cs typeface="Roboto"/>
                        <a:sym typeface="Roboto"/>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solidFill>
                          <a:srgbClr val="1F3A93"/>
                        </a:solidFill>
                      </a:endParaRPr>
                    </a:p>
                  </a:txBody>
                  <a:tcPr marT="45725" marB="45725" marR="91450" marL="91450">
                    <a:lnL cap="flat" cmpd="sng" w="12700">
                      <a:solidFill>
                        <a:srgbClr val="424242"/>
                      </a:solidFill>
                      <a:prstDash val="solid"/>
                      <a:round/>
                      <a:headEnd len="sm" w="sm" type="none"/>
                      <a:tailEnd len="sm" w="sm" type="none"/>
                    </a:lnL>
                    <a:lnR cap="flat" cmpd="sng" w="12700">
                      <a:solidFill>
                        <a:srgbClr val="424242"/>
                      </a:solidFill>
                      <a:prstDash val="solid"/>
                      <a:round/>
                      <a:headEnd len="sm" w="sm" type="none"/>
                      <a:tailEnd len="sm" w="sm" type="none"/>
                    </a:lnR>
                    <a:lnT cap="flat" cmpd="sng" w="12700">
                      <a:solidFill>
                        <a:srgbClr val="424242"/>
                      </a:solidFill>
                      <a:prstDash val="solid"/>
                      <a:round/>
                      <a:headEnd len="sm" w="sm" type="none"/>
                      <a:tailEnd len="sm" w="sm" type="none"/>
                    </a:lnT>
                    <a:lnB cap="flat" cmpd="sng" w="12700">
                      <a:solidFill>
                        <a:srgbClr val="424242"/>
                      </a:solidFill>
                      <a:prstDash val="solid"/>
                      <a:round/>
                      <a:headEnd len="sm" w="sm" type="none"/>
                      <a:tailEnd len="sm" w="sm" type="none"/>
                    </a:lnB>
                  </a:tcPr>
                </a:tc>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id="919" name="Google Shape;919;p91"/>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920" name="Google Shape;920;p9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Write Your Own Poem</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921" name="Google Shape;921;p9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22" name="Google Shape;922;p91"/>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923" name="Google Shape;923;p91"/>
          <p:cNvSpPr txBox="1"/>
          <p:nvPr/>
        </p:nvSpPr>
        <p:spPr>
          <a:xfrm>
            <a:off x="368675" y="1234850"/>
            <a:ext cx="8396400" cy="390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1F3A93"/>
                </a:solidFill>
                <a:latin typeface="Roboto"/>
                <a:ea typeface="Roboto"/>
                <a:cs typeface="Roboto"/>
                <a:sym typeface="Roboto"/>
              </a:rPr>
              <a:t>Create your own poem of </a:t>
            </a:r>
            <a:r>
              <a:rPr b="1" lang="en" sz="1800">
                <a:solidFill>
                  <a:srgbClr val="1F3A93"/>
                </a:solidFill>
                <a:latin typeface="Roboto"/>
                <a:ea typeface="Roboto"/>
                <a:cs typeface="Roboto"/>
                <a:sym typeface="Roboto"/>
              </a:rPr>
              <a:t>at least 8 lines</a:t>
            </a:r>
            <a:r>
              <a:rPr lang="en" sz="1800">
                <a:solidFill>
                  <a:srgbClr val="1F3A93"/>
                </a:solidFill>
                <a:latin typeface="Roboto"/>
                <a:ea typeface="Roboto"/>
                <a:cs typeface="Roboto"/>
                <a:sym typeface="Roboto"/>
              </a:rPr>
              <a:t>, using both </a:t>
            </a:r>
            <a:r>
              <a:rPr b="1" lang="en" sz="1800">
                <a:solidFill>
                  <a:srgbClr val="1F3A93"/>
                </a:solidFill>
                <a:latin typeface="Roboto"/>
                <a:ea typeface="Roboto"/>
                <a:cs typeface="Roboto"/>
                <a:sym typeface="Roboto"/>
              </a:rPr>
              <a:t>onomatopoeia</a:t>
            </a:r>
            <a:r>
              <a:rPr lang="en" sz="1800">
                <a:solidFill>
                  <a:srgbClr val="1F3A93"/>
                </a:solidFill>
                <a:latin typeface="Roboto"/>
                <a:ea typeface="Roboto"/>
                <a:cs typeface="Roboto"/>
                <a:sym typeface="Roboto"/>
              </a:rPr>
              <a:t> and </a:t>
            </a:r>
            <a:r>
              <a:rPr b="1" lang="en" sz="1800">
                <a:solidFill>
                  <a:srgbClr val="1F3A93"/>
                </a:solidFill>
                <a:latin typeface="Roboto"/>
                <a:ea typeface="Roboto"/>
                <a:cs typeface="Roboto"/>
                <a:sym typeface="Roboto"/>
              </a:rPr>
              <a:t>imagery</a:t>
            </a:r>
            <a:r>
              <a:rPr lang="en" sz="1800">
                <a:solidFill>
                  <a:srgbClr val="1F3A93"/>
                </a:solidFill>
                <a:latin typeface="Roboto"/>
                <a:ea typeface="Roboto"/>
                <a:cs typeface="Roboto"/>
                <a:sym typeface="Roboto"/>
              </a:rPr>
              <a:t>.  The theme of your poem is to describe one of the following places here:</a:t>
            </a:r>
            <a:endParaRPr sz="1800">
              <a:solidFill>
                <a:srgbClr val="1F3A93"/>
              </a:solidFill>
              <a:latin typeface="Roboto"/>
              <a:ea typeface="Roboto"/>
              <a:cs typeface="Roboto"/>
              <a:sym typeface="Roboto"/>
            </a:endParaRPr>
          </a:p>
          <a:p>
            <a:pPr indent="-342900" lvl="0" marL="13716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 Cafeteria</a:t>
            </a:r>
            <a:endParaRPr sz="1800">
              <a:solidFill>
                <a:srgbClr val="1F3A93"/>
              </a:solidFill>
              <a:latin typeface="Roboto"/>
              <a:ea typeface="Roboto"/>
              <a:cs typeface="Roboto"/>
              <a:sym typeface="Roboto"/>
            </a:endParaRPr>
          </a:p>
          <a:p>
            <a:pPr indent="-342900" lvl="0" marL="13716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 School building</a:t>
            </a:r>
            <a:endParaRPr sz="1800">
              <a:solidFill>
                <a:srgbClr val="1F3A93"/>
              </a:solidFill>
              <a:latin typeface="Roboto"/>
              <a:ea typeface="Roboto"/>
              <a:cs typeface="Roboto"/>
              <a:sym typeface="Roboto"/>
            </a:endParaRPr>
          </a:p>
          <a:p>
            <a:pPr indent="-342900" lvl="0" marL="13716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 Shop</a:t>
            </a:r>
            <a:endParaRPr sz="1800">
              <a:solidFill>
                <a:srgbClr val="1F3A93"/>
              </a:solidFill>
              <a:latin typeface="Roboto"/>
              <a:ea typeface="Roboto"/>
              <a:cs typeface="Roboto"/>
              <a:sym typeface="Roboto"/>
            </a:endParaRPr>
          </a:p>
          <a:p>
            <a:pPr indent="-342900" lvl="0" marL="13716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 Rec</a:t>
            </a:r>
            <a:endParaRPr sz="1800">
              <a:solidFill>
                <a:srgbClr val="1F3A93"/>
              </a:solidFill>
              <a:latin typeface="Roboto"/>
              <a:ea typeface="Roboto"/>
              <a:cs typeface="Roboto"/>
              <a:sym typeface="Roboto"/>
            </a:endParaRPr>
          </a:p>
          <a:p>
            <a:pPr indent="-342900" lvl="0" marL="1371600" rtl="0" algn="l">
              <a:spcBef>
                <a:spcPts val="0"/>
              </a:spcBef>
              <a:spcAft>
                <a:spcPts val="0"/>
              </a:spcAft>
              <a:buClr>
                <a:srgbClr val="1F3A93"/>
              </a:buClr>
              <a:buSzPts val="1800"/>
              <a:buFont typeface="Roboto"/>
              <a:buChar char="●"/>
            </a:pPr>
            <a:r>
              <a:rPr lang="en" sz="1800">
                <a:solidFill>
                  <a:srgbClr val="1F3A93"/>
                </a:solidFill>
                <a:latin typeface="Roboto"/>
                <a:ea typeface="Roboto"/>
                <a:cs typeface="Roboto"/>
                <a:sym typeface="Roboto"/>
              </a:rPr>
              <a:t> Or some other location here</a:t>
            </a:r>
            <a:endParaRPr sz="1800">
              <a:solidFill>
                <a:srgbClr val="1F3A93"/>
              </a:solidFill>
              <a:latin typeface="Roboto"/>
              <a:ea typeface="Roboto"/>
              <a:cs typeface="Roboto"/>
              <a:sym typeface="Roboto"/>
            </a:endParaRPr>
          </a:p>
          <a:p>
            <a:pPr indent="0" lvl="0" marL="914400" rtl="0" algn="l">
              <a:spcBef>
                <a:spcPts val="0"/>
              </a:spcBef>
              <a:spcAft>
                <a:spcPts val="0"/>
              </a:spcAft>
              <a:buNone/>
            </a:pPr>
            <a:r>
              <a:t/>
            </a:r>
            <a:endParaRPr sz="1800">
              <a:solidFill>
                <a:srgbClr val="1F3A93"/>
              </a:solidFill>
              <a:latin typeface="Roboto"/>
              <a:ea typeface="Roboto"/>
              <a:cs typeface="Roboto"/>
              <a:sym typeface="Roboto"/>
            </a:endParaRPr>
          </a:p>
          <a:p>
            <a:pPr indent="0" lvl="0" marL="0" rtl="0" algn="l">
              <a:spcBef>
                <a:spcPts val="0"/>
              </a:spcBef>
              <a:spcAft>
                <a:spcPts val="0"/>
              </a:spcAft>
              <a:buNone/>
            </a:pPr>
            <a:r>
              <a:rPr lang="en" sz="1800">
                <a:solidFill>
                  <a:srgbClr val="1F3A93"/>
                </a:solidFill>
                <a:latin typeface="Roboto"/>
                <a:ea typeface="Roboto"/>
                <a:cs typeface="Roboto"/>
                <a:sym typeface="Roboto"/>
              </a:rPr>
              <a:t>Remember, you can always use other poetic devices too!</a:t>
            </a:r>
            <a:endParaRPr sz="1800">
              <a:solidFill>
                <a:srgbClr val="1F3A93"/>
              </a:solidFill>
              <a:latin typeface="Roboto"/>
              <a:ea typeface="Roboto"/>
              <a:cs typeface="Roboto"/>
              <a:sym typeface="Roboto"/>
            </a:endParaRPr>
          </a:p>
          <a:p>
            <a:pPr indent="0" lvl="0" marL="0" rtl="0" algn="l">
              <a:spcBef>
                <a:spcPts val="400"/>
              </a:spcBef>
              <a:spcAft>
                <a:spcPts val="0"/>
              </a:spcAft>
              <a:buNone/>
            </a:pPr>
            <a:r>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After 10 minutes, we will share out!</a:t>
            </a:r>
            <a:endParaRPr sz="1800">
              <a:solidFill>
                <a:srgbClr val="1F3A93"/>
              </a:solidFill>
              <a:latin typeface="Roboto"/>
              <a:ea typeface="Roboto"/>
              <a:cs typeface="Roboto"/>
              <a:sym typeface="Roboto"/>
            </a:endParaRPr>
          </a:p>
        </p:txBody>
      </p:sp>
      <p:pic>
        <p:nvPicPr>
          <p:cNvPr id="924" name="Google Shape;924;p91"/>
          <p:cNvPicPr preferRelativeResize="0"/>
          <p:nvPr/>
        </p:nvPicPr>
        <p:blipFill>
          <a:blip r:embed="rId5">
            <a:alphaModFix/>
          </a:blip>
          <a:stretch>
            <a:fillRect/>
          </a:stretch>
        </p:blipFill>
        <p:spPr>
          <a:xfrm>
            <a:off x="6657500" y="2926425"/>
            <a:ext cx="2849751" cy="284975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9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930" name="Google Shape;930;p9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31" name="Google Shape;931;p92"/>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932" name="Google Shape;932;p92"/>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933" name="Google Shape;933;p92"/>
          <p:cNvGraphicFramePr/>
          <p:nvPr/>
        </p:nvGraphicFramePr>
        <p:xfrm>
          <a:off x="1875429" y="1263500"/>
          <a:ext cx="3000000" cy="3000000"/>
        </p:xfrm>
        <a:graphic>
          <a:graphicData uri="http://schemas.openxmlformats.org/drawingml/2006/table">
            <a:tbl>
              <a:tblPr>
                <a:noFill/>
                <a:tableStyleId>{8D818494-4725-4AC3-A197-84483B21A1AE}</a:tableStyleId>
              </a:tblPr>
              <a:tblGrid>
                <a:gridCol w="5393150"/>
              </a:tblGrid>
              <a:tr h="1312300">
                <a:tc>
                  <a:txBody>
                    <a:bodyPr/>
                    <a:lstStyle/>
                    <a:p>
                      <a:pPr indent="0" lvl="0" marL="0" rtl="0" algn="l">
                        <a:spcBef>
                          <a:spcPts val="0"/>
                        </a:spcBef>
                        <a:spcAft>
                          <a:spcPts val="0"/>
                        </a:spcAft>
                        <a:buClr>
                          <a:schemeClr val="dk1"/>
                        </a:buClr>
                        <a:buSzPts val="1100"/>
                        <a:buFont typeface="Arial"/>
                        <a:buNone/>
                      </a:pPr>
                      <a:r>
                        <a:rPr i="1" lang="en" sz="1700">
                          <a:solidFill>
                            <a:srgbClr val="1F3A93"/>
                          </a:solidFill>
                          <a:latin typeface="Roboto"/>
                          <a:ea typeface="Roboto"/>
                          <a:cs typeface="Roboto"/>
                          <a:sym typeface="Roboto"/>
                        </a:rPr>
                        <a:t>Answer 3 of the following questions on your exit ticket.</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1.What is onomatopoeia?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2. What is the effect of onomatopoeia?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3. Why might a poet use onomatopoeia?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4. What is imagery?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5. What is the effect of imagery?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7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6. Why might a poet use imagery? </a:t>
                      </a:r>
                      <a:endParaRPr sz="17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934" name="Google Shape;934;p92"/>
          <p:cNvSpPr txBox="1"/>
          <p:nvPr/>
        </p:nvSpPr>
        <p:spPr>
          <a:xfrm>
            <a:off x="5263875" y="4782350"/>
            <a:ext cx="3880200" cy="361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1F3A92"/>
                </a:solidFill>
                <a:latin typeface="Roboto"/>
                <a:ea typeface="Roboto"/>
                <a:cs typeface="Roboto"/>
                <a:sym typeface="Roboto"/>
              </a:rPr>
              <a:t>*Don’t forget to fill in your Daily Learning Log</a:t>
            </a:r>
            <a:endParaRPr>
              <a:solidFill>
                <a:srgbClr val="1F3A92"/>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Introduction: What to expect</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139" name="Google Shape;139;p21"/>
          <p:cNvSpPr txBox="1"/>
          <p:nvPr>
            <p:ph idx="1" type="body"/>
          </p:nvPr>
        </p:nvSpPr>
        <p:spPr>
          <a:xfrm>
            <a:off x="287925" y="110200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300">
                <a:solidFill>
                  <a:srgbClr val="1F3A93"/>
                </a:solidFill>
                <a:latin typeface="Roboto"/>
                <a:ea typeface="Roboto"/>
                <a:cs typeface="Roboto"/>
                <a:sym typeface="Roboto"/>
              </a:rPr>
              <a:t>Throughout this unit we will</a:t>
            </a:r>
            <a:endParaRPr sz="2300">
              <a:solidFill>
                <a:srgbClr val="1F3A93"/>
              </a:solidFill>
              <a:latin typeface="Roboto"/>
              <a:ea typeface="Roboto"/>
              <a:cs typeface="Roboto"/>
              <a:sym typeface="Roboto"/>
            </a:endParaRPr>
          </a:p>
          <a:p>
            <a:pPr indent="-374650" lvl="0" marL="457200" rtl="0" algn="l">
              <a:spcBef>
                <a:spcPts val="1200"/>
              </a:spcBef>
              <a:spcAft>
                <a:spcPts val="0"/>
              </a:spcAft>
              <a:buClr>
                <a:srgbClr val="1F3A93"/>
              </a:buClr>
              <a:buSzPts val="2300"/>
              <a:buFont typeface="Roboto"/>
              <a:buChar char="●"/>
            </a:pPr>
            <a:r>
              <a:rPr lang="en" sz="2300">
                <a:solidFill>
                  <a:srgbClr val="1F3A93"/>
                </a:solidFill>
                <a:latin typeface="Roboto"/>
                <a:ea typeface="Roboto"/>
                <a:cs typeface="Roboto"/>
                <a:sym typeface="Roboto"/>
              </a:rPr>
              <a:t>Learn what poetry is and the different poetic writing devices that authors use</a:t>
            </a:r>
            <a:endParaRPr sz="2300">
              <a:solidFill>
                <a:srgbClr val="1F3A93"/>
              </a:solidFill>
              <a:latin typeface="Roboto"/>
              <a:ea typeface="Roboto"/>
              <a:cs typeface="Roboto"/>
              <a:sym typeface="Roboto"/>
            </a:endParaRPr>
          </a:p>
          <a:p>
            <a:pPr indent="-374650" lvl="0" marL="457200" rtl="0" algn="l">
              <a:spcBef>
                <a:spcPts val="0"/>
              </a:spcBef>
              <a:spcAft>
                <a:spcPts val="0"/>
              </a:spcAft>
              <a:buClr>
                <a:srgbClr val="1F3A93"/>
              </a:buClr>
              <a:buSzPts val="2300"/>
              <a:buFont typeface="Roboto"/>
              <a:buChar char="●"/>
            </a:pPr>
            <a:r>
              <a:rPr lang="en" sz="2300">
                <a:solidFill>
                  <a:srgbClr val="1F3A93"/>
                </a:solidFill>
                <a:latin typeface="Roboto"/>
                <a:ea typeface="Roboto"/>
                <a:cs typeface="Roboto"/>
                <a:sym typeface="Roboto"/>
              </a:rPr>
              <a:t>Analyze poems to find and understand their deeper purpose and meaning</a:t>
            </a:r>
            <a:endParaRPr sz="2300">
              <a:solidFill>
                <a:srgbClr val="1F3A93"/>
              </a:solidFill>
              <a:latin typeface="Roboto"/>
              <a:ea typeface="Roboto"/>
              <a:cs typeface="Roboto"/>
              <a:sym typeface="Roboto"/>
            </a:endParaRPr>
          </a:p>
          <a:p>
            <a:pPr indent="-374650" lvl="0" marL="457200" rtl="0" algn="l">
              <a:spcBef>
                <a:spcPts val="0"/>
              </a:spcBef>
              <a:spcAft>
                <a:spcPts val="0"/>
              </a:spcAft>
              <a:buClr>
                <a:srgbClr val="1F3A93"/>
              </a:buClr>
              <a:buSzPts val="2300"/>
              <a:buFont typeface="Roboto"/>
              <a:buChar char="●"/>
            </a:pPr>
            <a:r>
              <a:rPr lang="en" sz="2300">
                <a:solidFill>
                  <a:srgbClr val="1F3A93"/>
                </a:solidFill>
                <a:latin typeface="Roboto"/>
                <a:ea typeface="Roboto"/>
                <a:cs typeface="Roboto"/>
                <a:sym typeface="Roboto"/>
              </a:rPr>
              <a:t>Write our own poems and have a poetry recital and competition!</a:t>
            </a:r>
            <a:endParaRPr sz="2300">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sz="2300">
              <a:solidFill>
                <a:srgbClr val="1F3A93"/>
              </a:solidFill>
              <a:latin typeface="Roboto"/>
              <a:ea typeface="Roboto"/>
              <a:cs typeface="Roboto"/>
              <a:sym typeface="Roboto"/>
            </a:endParaRPr>
          </a:p>
          <a:p>
            <a:pPr indent="0" lvl="0" marL="0" rtl="0" algn="l">
              <a:spcBef>
                <a:spcPts val="1200"/>
              </a:spcBef>
              <a:spcAft>
                <a:spcPts val="1200"/>
              </a:spcAft>
              <a:buNone/>
            </a:pPr>
            <a:r>
              <a:t/>
            </a:r>
            <a:endParaRPr sz="2300">
              <a:solidFill>
                <a:srgbClr val="1F3A93"/>
              </a:solidFill>
              <a:latin typeface="Roboto"/>
              <a:ea typeface="Roboto"/>
              <a:cs typeface="Roboto"/>
              <a:sym typeface="Roboto"/>
            </a:endParaRPr>
          </a:p>
        </p:txBody>
      </p:sp>
      <p:cxnSp>
        <p:nvCxnSpPr>
          <p:cNvPr id="140" name="Google Shape;140;p2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1" name="Google Shape;141;p21"/>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142" name="Google Shape;142;p21"/>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938" name="Shape 938"/>
        <p:cNvGrpSpPr/>
        <p:nvPr/>
      </p:nvGrpSpPr>
      <p:grpSpPr>
        <a:xfrm>
          <a:off x="0" y="0"/>
          <a:ext cx="0" cy="0"/>
          <a:chOff x="0" y="0"/>
          <a:chExt cx="0" cy="0"/>
        </a:xfrm>
      </p:grpSpPr>
      <p:pic>
        <p:nvPicPr>
          <p:cNvPr id="939" name="Google Shape;939;p93"/>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940" name="Google Shape;940;p93"/>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6</a:t>
            </a:r>
            <a:endParaRPr b="1" sz="4800">
              <a:solidFill>
                <a:schemeClr val="lt1"/>
              </a:solidFill>
              <a:latin typeface="Roboto Condensed"/>
              <a:ea typeface="Roboto Condensed"/>
              <a:cs typeface="Roboto Condensed"/>
              <a:sym typeface="Roboto Condensed"/>
            </a:endParaRPr>
          </a:p>
        </p:txBody>
      </p:sp>
      <p:sp>
        <p:nvSpPr>
          <p:cNvPr id="941" name="Google Shape;941;p93"/>
          <p:cNvSpPr txBox="1"/>
          <p:nvPr>
            <p:ph idx="1" type="subTitle"/>
          </p:nvPr>
        </p:nvSpPr>
        <p:spPr>
          <a:xfrm>
            <a:off x="597375" y="3358021"/>
            <a:ext cx="4025100" cy="74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Spoken Word</a:t>
            </a:r>
            <a:endParaRPr sz="2600">
              <a:solidFill>
                <a:schemeClr val="lt1"/>
              </a:solidFill>
              <a:latin typeface="Raleway Medium"/>
              <a:ea typeface="Raleway Medium"/>
              <a:cs typeface="Raleway Medium"/>
              <a:sym typeface="Raleway Medium"/>
            </a:endParaRPr>
          </a:p>
        </p:txBody>
      </p:sp>
      <p:cxnSp>
        <p:nvCxnSpPr>
          <p:cNvPr id="942" name="Google Shape;942;p9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943" name="Google Shape;943;p93"/>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944" name="Google Shape;944;p93"/>
          <p:cNvPicPr preferRelativeResize="0"/>
          <p:nvPr/>
        </p:nvPicPr>
        <p:blipFill>
          <a:blip r:embed="rId5">
            <a:alphaModFix/>
          </a:blip>
          <a:stretch>
            <a:fillRect/>
          </a:stretch>
        </p:blipFill>
        <p:spPr>
          <a:xfrm>
            <a:off x="5239475" y="828175"/>
            <a:ext cx="3828200" cy="38282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94"/>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i="1">
              <a:solidFill>
                <a:srgbClr val="1F3A93"/>
              </a:solidFill>
              <a:latin typeface="Roboto Condensed"/>
              <a:ea typeface="Roboto Condensed"/>
              <a:cs typeface="Roboto Condensed"/>
              <a:sym typeface="Roboto Condensed"/>
            </a:endParaRPr>
          </a:p>
        </p:txBody>
      </p:sp>
      <p:cxnSp>
        <p:nvCxnSpPr>
          <p:cNvPr id="950" name="Google Shape;950;p9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51" name="Google Shape;951;p94"/>
          <p:cNvPicPr preferRelativeResize="0"/>
          <p:nvPr/>
        </p:nvPicPr>
        <p:blipFill>
          <a:blip r:embed="rId3">
            <a:alphaModFix/>
          </a:blip>
          <a:stretch>
            <a:fillRect/>
          </a:stretch>
        </p:blipFill>
        <p:spPr>
          <a:xfrm rot="4168993">
            <a:off x="8037128" y="153404"/>
            <a:ext cx="755902" cy="755902"/>
          </a:xfrm>
          <a:prstGeom prst="rect">
            <a:avLst/>
          </a:prstGeom>
          <a:noFill/>
          <a:ln>
            <a:noFill/>
          </a:ln>
        </p:spPr>
      </p:pic>
      <p:pic>
        <p:nvPicPr>
          <p:cNvPr id="952" name="Google Shape;952;p94"/>
          <p:cNvPicPr preferRelativeResize="0"/>
          <p:nvPr/>
        </p:nvPicPr>
        <p:blipFill rotWithShape="1">
          <a:blip r:embed="rId4">
            <a:alphaModFix/>
          </a:blip>
          <a:srcRect b="15513" l="0" r="23512" t="15382"/>
          <a:stretch/>
        </p:blipFill>
        <p:spPr>
          <a:xfrm rot="302347">
            <a:off x="7839423" y="196701"/>
            <a:ext cx="881528" cy="796397"/>
          </a:xfrm>
          <a:prstGeom prst="rect">
            <a:avLst/>
          </a:prstGeom>
          <a:noFill/>
          <a:ln>
            <a:noFill/>
          </a:ln>
        </p:spPr>
      </p:pic>
      <p:sp>
        <p:nvSpPr>
          <p:cNvPr id="953" name="Google Shape;953;p94"/>
          <p:cNvSpPr/>
          <p:nvPr/>
        </p:nvSpPr>
        <p:spPr>
          <a:xfrm>
            <a:off x="4853035" y="4326475"/>
            <a:ext cx="1348500" cy="26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 sz="2300" u="none" cap="none" strike="noStrike">
                <a:solidFill>
                  <a:srgbClr val="FDB82C"/>
                </a:solidFill>
                <a:latin typeface="Roboto"/>
                <a:ea typeface="Roboto"/>
                <a:cs typeface="Roboto"/>
                <a:sym typeface="Roboto"/>
              </a:rPr>
              <a:t>Imagery </a:t>
            </a:r>
            <a:endParaRPr b="1" sz="2300">
              <a:solidFill>
                <a:srgbClr val="FDB82C"/>
              </a:solidFill>
              <a:latin typeface="Roboto"/>
              <a:ea typeface="Roboto"/>
              <a:cs typeface="Roboto"/>
              <a:sym typeface="Roboto"/>
            </a:endParaRPr>
          </a:p>
        </p:txBody>
      </p:sp>
      <p:sp>
        <p:nvSpPr>
          <p:cNvPr id="954" name="Google Shape;954;p94"/>
          <p:cNvSpPr/>
          <p:nvPr/>
        </p:nvSpPr>
        <p:spPr>
          <a:xfrm>
            <a:off x="782275" y="4326479"/>
            <a:ext cx="1250100" cy="26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300">
                <a:solidFill>
                  <a:srgbClr val="FDB82C"/>
                </a:solidFill>
                <a:latin typeface="Roboto"/>
                <a:ea typeface="Roboto"/>
                <a:cs typeface="Roboto"/>
                <a:sym typeface="Roboto"/>
              </a:rPr>
              <a:t>Simile</a:t>
            </a:r>
            <a:endParaRPr sz="1300">
              <a:solidFill>
                <a:srgbClr val="FDB82C"/>
              </a:solidFill>
              <a:latin typeface="Roboto"/>
              <a:ea typeface="Roboto"/>
              <a:cs typeface="Roboto"/>
              <a:sym typeface="Roboto"/>
            </a:endParaRPr>
          </a:p>
        </p:txBody>
      </p:sp>
      <p:sp>
        <p:nvSpPr>
          <p:cNvPr id="955" name="Google Shape;955;p94"/>
          <p:cNvSpPr/>
          <p:nvPr/>
        </p:nvSpPr>
        <p:spPr>
          <a:xfrm>
            <a:off x="387900" y="4699998"/>
            <a:ext cx="2283900" cy="26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300">
                <a:solidFill>
                  <a:srgbClr val="FDB82C"/>
                </a:solidFill>
                <a:latin typeface="Roboto"/>
                <a:ea typeface="Roboto"/>
                <a:cs typeface="Roboto"/>
                <a:sym typeface="Roboto"/>
              </a:rPr>
              <a:t>Onomatopoeia</a:t>
            </a:r>
            <a:endParaRPr sz="1300">
              <a:solidFill>
                <a:srgbClr val="FDB82C"/>
              </a:solidFill>
              <a:latin typeface="Roboto"/>
              <a:ea typeface="Roboto"/>
              <a:cs typeface="Roboto"/>
              <a:sym typeface="Roboto"/>
            </a:endParaRPr>
          </a:p>
        </p:txBody>
      </p:sp>
      <p:sp>
        <p:nvSpPr>
          <p:cNvPr id="956" name="Google Shape;956;p94"/>
          <p:cNvSpPr/>
          <p:nvPr/>
        </p:nvSpPr>
        <p:spPr>
          <a:xfrm>
            <a:off x="2594513" y="4326479"/>
            <a:ext cx="1656600" cy="26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300">
                <a:solidFill>
                  <a:srgbClr val="FDB82C"/>
                </a:solidFill>
                <a:latin typeface="Roboto"/>
                <a:ea typeface="Roboto"/>
                <a:cs typeface="Roboto"/>
                <a:sym typeface="Roboto"/>
              </a:rPr>
              <a:t>Metaphor</a:t>
            </a:r>
            <a:endParaRPr sz="1300">
              <a:solidFill>
                <a:srgbClr val="FDB82C"/>
              </a:solidFill>
              <a:latin typeface="Roboto"/>
              <a:ea typeface="Roboto"/>
              <a:cs typeface="Roboto"/>
              <a:sym typeface="Roboto"/>
            </a:endParaRPr>
          </a:p>
        </p:txBody>
      </p:sp>
      <p:sp>
        <p:nvSpPr>
          <p:cNvPr id="957" name="Google Shape;957;p94"/>
          <p:cNvSpPr/>
          <p:nvPr/>
        </p:nvSpPr>
        <p:spPr>
          <a:xfrm>
            <a:off x="3507761" y="4699998"/>
            <a:ext cx="2307900" cy="26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300">
                <a:solidFill>
                  <a:srgbClr val="FDB82C"/>
                </a:solidFill>
                <a:latin typeface="Roboto"/>
                <a:ea typeface="Roboto"/>
                <a:cs typeface="Roboto"/>
                <a:sym typeface="Roboto"/>
              </a:rPr>
              <a:t>Personification</a:t>
            </a:r>
            <a:endParaRPr sz="1300">
              <a:solidFill>
                <a:srgbClr val="FDB82C"/>
              </a:solidFill>
              <a:latin typeface="Roboto"/>
              <a:ea typeface="Roboto"/>
              <a:cs typeface="Roboto"/>
              <a:sym typeface="Roboto"/>
            </a:endParaRPr>
          </a:p>
        </p:txBody>
      </p:sp>
      <p:sp>
        <p:nvSpPr>
          <p:cNvPr id="958" name="Google Shape;958;p94"/>
          <p:cNvSpPr/>
          <p:nvPr/>
        </p:nvSpPr>
        <p:spPr>
          <a:xfrm>
            <a:off x="6643593" y="4377429"/>
            <a:ext cx="1738500" cy="26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300">
                <a:solidFill>
                  <a:srgbClr val="FDB82C"/>
                </a:solidFill>
                <a:latin typeface="Roboto"/>
                <a:ea typeface="Roboto"/>
                <a:cs typeface="Roboto"/>
                <a:sym typeface="Roboto"/>
              </a:rPr>
              <a:t>Alliteration</a:t>
            </a:r>
            <a:endParaRPr sz="1300">
              <a:solidFill>
                <a:srgbClr val="FDB82C"/>
              </a:solidFill>
              <a:latin typeface="Roboto"/>
              <a:ea typeface="Roboto"/>
              <a:cs typeface="Roboto"/>
              <a:sym typeface="Roboto"/>
            </a:endParaRPr>
          </a:p>
        </p:txBody>
      </p:sp>
      <p:sp>
        <p:nvSpPr>
          <p:cNvPr id="959" name="Google Shape;959;p94"/>
          <p:cNvSpPr/>
          <p:nvPr/>
        </p:nvSpPr>
        <p:spPr>
          <a:xfrm>
            <a:off x="7017465" y="4725694"/>
            <a:ext cx="1738500" cy="26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300">
                <a:solidFill>
                  <a:srgbClr val="FDB82C"/>
                </a:solidFill>
                <a:latin typeface="Roboto"/>
                <a:ea typeface="Roboto"/>
                <a:cs typeface="Roboto"/>
                <a:sym typeface="Roboto"/>
              </a:rPr>
              <a:t>Symbolism</a:t>
            </a:r>
            <a:endParaRPr sz="1300">
              <a:solidFill>
                <a:srgbClr val="FDB82C"/>
              </a:solidFill>
              <a:latin typeface="Roboto"/>
              <a:ea typeface="Roboto"/>
              <a:cs typeface="Roboto"/>
              <a:sym typeface="Roboto"/>
            </a:endParaRPr>
          </a:p>
        </p:txBody>
      </p:sp>
      <p:sp>
        <p:nvSpPr>
          <p:cNvPr id="960" name="Google Shape;960;p94"/>
          <p:cNvSpPr txBox="1"/>
          <p:nvPr>
            <p:ph idx="1" type="body"/>
          </p:nvPr>
        </p:nvSpPr>
        <p:spPr>
          <a:xfrm>
            <a:off x="311700" y="1152475"/>
            <a:ext cx="8520600" cy="461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1F3A93"/>
                </a:solidFill>
                <a:latin typeface="Roboto"/>
                <a:ea typeface="Roboto"/>
                <a:cs typeface="Roboto"/>
                <a:sym typeface="Roboto"/>
              </a:rPr>
              <a:t>Read the poem line and identify the poetic device used.</a:t>
            </a:r>
            <a:endParaRPr>
              <a:solidFill>
                <a:srgbClr val="1F3A93"/>
              </a:solidFill>
              <a:latin typeface="Roboto"/>
              <a:ea typeface="Roboto"/>
              <a:cs typeface="Roboto"/>
              <a:sym typeface="Roboto"/>
            </a:endParaRPr>
          </a:p>
        </p:txBody>
      </p:sp>
      <p:graphicFrame>
        <p:nvGraphicFramePr>
          <p:cNvPr id="961" name="Google Shape;961;p94"/>
          <p:cNvGraphicFramePr/>
          <p:nvPr/>
        </p:nvGraphicFramePr>
        <p:xfrm>
          <a:off x="409575" y="1653800"/>
          <a:ext cx="3000000" cy="3000000"/>
        </p:xfrm>
        <a:graphic>
          <a:graphicData uri="http://schemas.openxmlformats.org/drawingml/2006/table">
            <a:tbl>
              <a:tblPr>
                <a:noFill/>
                <a:tableStyleId>{8D818494-4725-4AC3-A197-84483B21A1AE}</a:tableStyleId>
              </a:tblPr>
              <a:tblGrid>
                <a:gridCol w="4138650"/>
                <a:gridCol w="4138650"/>
              </a:tblGrid>
              <a:tr h="381000">
                <a:tc>
                  <a:txBody>
                    <a:bodyPr/>
                    <a:lstStyle/>
                    <a:p>
                      <a:pPr indent="0" lvl="0" marL="0" rtl="0" algn="ctr">
                        <a:spcBef>
                          <a:spcPts val="0"/>
                        </a:spcBef>
                        <a:spcAft>
                          <a:spcPts val="0"/>
                        </a:spcAft>
                        <a:buNone/>
                      </a:pPr>
                      <a:r>
                        <a:rPr b="1" lang="en" sz="1700">
                          <a:solidFill>
                            <a:srgbClr val="1F3A93"/>
                          </a:solidFill>
                          <a:latin typeface="Roboto"/>
                          <a:ea typeface="Roboto"/>
                          <a:cs typeface="Roboto"/>
                          <a:sym typeface="Roboto"/>
                        </a:rPr>
                        <a:t>Line</a:t>
                      </a:r>
                      <a:endParaRPr b="1" sz="1700">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b="1" lang="en" sz="1700">
                          <a:solidFill>
                            <a:srgbClr val="1F3A93"/>
                          </a:solidFill>
                          <a:latin typeface="Roboto"/>
                          <a:ea typeface="Roboto"/>
                          <a:cs typeface="Roboto"/>
                          <a:sym typeface="Roboto"/>
                        </a:rPr>
                        <a:t>Poetic Device</a:t>
                      </a:r>
                      <a:endParaRPr b="1" sz="1700">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1F3A93"/>
                          </a:solidFill>
                          <a:latin typeface="Roboto"/>
                          <a:ea typeface="Roboto"/>
                          <a:cs typeface="Roboto"/>
                          <a:sym typeface="Roboto"/>
                        </a:rPr>
                        <a:t>Sometimes, life can feel like the calm before the storm.</a:t>
                      </a:r>
                      <a:endParaRPr>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1F3A93"/>
                          </a:solidFill>
                          <a:latin typeface="Roboto"/>
                          <a:ea typeface="Roboto"/>
                          <a:cs typeface="Roboto"/>
                          <a:sym typeface="Roboto"/>
                        </a:rPr>
                        <a:t>The book screamed for me to read it.</a:t>
                      </a:r>
                      <a:endParaRPr>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1F3A93"/>
                          </a:solidFill>
                          <a:latin typeface="Roboto"/>
                          <a:ea typeface="Roboto"/>
                          <a:cs typeface="Roboto"/>
                          <a:sym typeface="Roboto"/>
                        </a:rPr>
                        <a:t>Pitter patter goes the rain.</a:t>
                      </a:r>
                      <a:endParaRPr>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1F3A93"/>
                          </a:solidFill>
                          <a:latin typeface="Roboto"/>
                          <a:ea typeface="Roboto"/>
                          <a:cs typeface="Roboto"/>
                          <a:sym typeface="Roboto"/>
                        </a:rPr>
                        <a:t>He is a time bomb ticking.</a:t>
                      </a:r>
                      <a:endParaRPr>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1F3A93"/>
                          </a:solidFill>
                          <a:latin typeface="Roboto"/>
                          <a:ea typeface="Roboto"/>
                          <a:cs typeface="Roboto"/>
                          <a:sym typeface="Roboto"/>
                        </a:rPr>
                        <a:t>My dreams tell me to go to sleep.</a:t>
                      </a:r>
                      <a:endParaRPr>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pic>
        <p:nvPicPr>
          <p:cNvPr id="966" name="Google Shape;966;p95"/>
          <p:cNvPicPr preferRelativeResize="0"/>
          <p:nvPr/>
        </p:nvPicPr>
        <p:blipFill>
          <a:blip r:embed="rId3">
            <a:alphaModFix/>
          </a:blip>
          <a:stretch>
            <a:fillRect/>
          </a:stretch>
        </p:blipFill>
        <p:spPr>
          <a:xfrm>
            <a:off x="8045102" y="103081"/>
            <a:ext cx="755895" cy="819360"/>
          </a:xfrm>
          <a:prstGeom prst="rect">
            <a:avLst/>
          </a:prstGeom>
          <a:noFill/>
          <a:ln>
            <a:noFill/>
          </a:ln>
        </p:spPr>
      </p:pic>
      <p:sp>
        <p:nvSpPr>
          <p:cNvPr id="967" name="Google Shape;967;p9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968" name="Google Shape;968;p9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69" name="Google Shape;969;p95"/>
          <p:cNvPicPr preferRelativeResize="0"/>
          <p:nvPr/>
        </p:nvPicPr>
        <p:blipFill>
          <a:blip r:embed="rId4">
            <a:alphaModFix/>
          </a:blip>
          <a:stretch>
            <a:fillRect/>
          </a:stretch>
        </p:blipFill>
        <p:spPr>
          <a:xfrm>
            <a:off x="7891450" y="0"/>
            <a:ext cx="1063197" cy="1152477"/>
          </a:xfrm>
          <a:prstGeom prst="rect">
            <a:avLst/>
          </a:prstGeom>
          <a:noFill/>
          <a:ln>
            <a:noFill/>
          </a:ln>
        </p:spPr>
      </p:pic>
      <p:sp>
        <p:nvSpPr>
          <p:cNvPr id="970" name="Google Shape;970;p95"/>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 Name that device</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spoken word and slam poetry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Glossary: spoken word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Analyze poems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Write your own poem! </a:t>
            </a:r>
            <a:endParaRPr b="1" sz="2400">
              <a:solidFill>
                <a:srgbClr val="00B2A9"/>
              </a:solidFill>
              <a:latin typeface="Roboto"/>
              <a:ea typeface="Roboto"/>
              <a:cs typeface="Roboto"/>
              <a:sym typeface="Roboto"/>
            </a:endParaRPr>
          </a:p>
          <a:p>
            <a:pPr indent="-381000" lvl="0" marL="457200" rtl="0" algn="l">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a:p>
            <a:pPr indent="0" lvl="0" marL="457200" rtl="0" algn="l">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2800">
              <a:solidFill>
                <a:srgbClr val="00B2A9"/>
              </a:solidFill>
              <a:latin typeface="Roboto"/>
              <a:ea typeface="Roboto"/>
              <a:cs typeface="Roboto"/>
              <a:sym typeface="Roboto"/>
            </a:endParaRPr>
          </a:p>
        </p:txBody>
      </p:sp>
      <p:pic>
        <p:nvPicPr>
          <p:cNvPr id="971" name="Google Shape;971;p95"/>
          <p:cNvPicPr preferRelativeResize="0"/>
          <p:nvPr/>
        </p:nvPicPr>
        <p:blipFill rotWithShape="1">
          <a:blip r:embed="rId5">
            <a:alphaModFix/>
          </a:blip>
          <a:srcRect b="45887" l="0" r="0" t="0"/>
          <a:stretch/>
        </p:blipFill>
        <p:spPr>
          <a:xfrm>
            <a:off x="1710625" y="4098025"/>
            <a:ext cx="5675200" cy="9328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9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cxnSp>
        <p:nvCxnSpPr>
          <p:cNvPr id="977" name="Google Shape;977;p9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78" name="Google Shape;978;p96"/>
          <p:cNvPicPr preferRelativeResize="0"/>
          <p:nvPr/>
        </p:nvPicPr>
        <p:blipFill>
          <a:blip r:embed="rId3">
            <a:alphaModFix/>
          </a:blip>
          <a:stretch>
            <a:fillRect/>
          </a:stretch>
        </p:blipFill>
        <p:spPr>
          <a:xfrm rot="5154396">
            <a:off x="7937035" y="133425"/>
            <a:ext cx="865478" cy="865478"/>
          </a:xfrm>
          <a:prstGeom prst="rect">
            <a:avLst/>
          </a:prstGeom>
          <a:noFill/>
          <a:ln>
            <a:noFill/>
          </a:ln>
        </p:spPr>
      </p:pic>
      <p:pic>
        <p:nvPicPr>
          <p:cNvPr id="979" name="Google Shape;979;p96"/>
          <p:cNvPicPr preferRelativeResize="0"/>
          <p:nvPr/>
        </p:nvPicPr>
        <p:blipFill rotWithShape="1">
          <a:blip r:embed="rId4">
            <a:alphaModFix/>
          </a:blip>
          <a:srcRect b="16464" l="16717" r="14962" t="0"/>
          <a:stretch/>
        </p:blipFill>
        <p:spPr>
          <a:xfrm>
            <a:off x="7890750" y="-171912"/>
            <a:ext cx="958050" cy="1171377"/>
          </a:xfrm>
          <a:prstGeom prst="rect">
            <a:avLst/>
          </a:prstGeom>
          <a:noFill/>
          <a:ln>
            <a:noFill/>
          </a:ln>
        </p:spPr>
      </p:pic>
      <p:sp>
        <p:nvSpPr>
          <p:cNvPr id="980" name="Google Shape;980;p96"/>
          <p:cNvSpPr txBox="1"/>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Define spoken word and slam poetry.</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Analyze spoken word poetry for its structure, use of poetic devices, and meaning.</a:t>
            </a:r>
            <a:endParaRPr sz="2800">
              <a:solidFill>
                <a:srgbClr val="00B2A9"/>
              </a:solidFill>
              <a:latin typeface="Roboto"/>
              <a:ea typeface="Roboto"/>
              <a:cs typeface="Roboto"/>
              <a:sym typeface="Roboto"/>
            </a:endParaRPr>
          </a:p>
          <a:p>
            <a:pPr indent="-406400" lvl="0" marL="457200" rtl="0" algn="l">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Create an original spoken word piece of poetry</a:t>
            </a:r>
            <a:endParaRPr sz="2800">
              <a:solidFill>
                <a:srgbClr val="00B2A9"/>
              </a:solidFill>
              <a:latin typeface="Roboto"/>
              <a:ea typeface="Roboto"/>
              <a:cs typeface="Roboto"/>
              <a:sym typeface="Roboto"/>
            </a:endParaRPr>
          </a:p>
          <a:p>
            <a:pPr indent="0" lvl="0" marL="457200" rtl="0" algn="l">
              <a:spcBef>
                <a:spcPts val="0"/>
              </a:spcBef>
              <a:spcAft>
                <a:spcPts val="0"/>
              </a:spcAft>
              <a:buNone/>
            </a:pPr>
            <a:r>
              <a:t/>
            </a:r>
            <a:endParaRPr sz="2800">
              <a:solidFill>
                <a:srgbClr val="00B2A9"/>
              </a:solidFill>
              <a:latin typeface="Roboto"/>
              <a:ea typeface="Roboto"/>
              <a:cs typeface="Roboto"/>
              <a:sym typeface="Roboto"/>
            </a:endParaRPr>
          </a:p>
          <a:p>
            <a:pPr indent="0" lvl="0" marL="0" rtl="0" algn="l">
              <a:lnSpc>
                <a:spcPct val="115000"/>
              </a:lnSpc>
              <a:spcBef>
                <a:spcPts val="0"/>
              </a:spcBef>
              <a:spcAft>
                <a:spcPts val="1600"/>
              </a:spcAft>
              <a:buNone/>
            </a:pPr>
            <a:r>
              <a:t/>
            </a:r>
            <a:endParaRPr sz="1800">
              <a:solidFill>
                <a:srgbClr val="414143"/>
              </a:solidFill>
              <a:latin typeface="Roboto"/>
              <a:ea typeface="Roboto"/>
              <a:cs typeface="Roboto"/>
              <a:sym typeface="Roboto"/>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97"/>
          <p:cNvSpPr txBox="1"/>
          <p:nvPr>
            <p:ph type="title"/>
          </p:nvPr>
        </p:nvSpPr>
        <p:spPr>
          <a:xfrm>
            <a:off x="287925" y="332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Thoughts to start the day</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986" name="Google Shape;986;p9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87" name="Google Shape;987;p97"/>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988" name="Google Shape;988;p97"/>
          <p:cNvPicPr preferRelativeResize="0"/>
          <p:nvPr/>
        </p:nvPicPr>
        <p:blipFill>
          <a:blip r:embed="rId4">
            <a:alphaModFix/>
          </a:blip>
          <a:stretch>
            <a:fillRect/>
          </a:stretch>
        </p:blipFill>
        <p:spPr>
          <a:xfrm>
            <a:off x="7797174" y="-46400"/>
            <a:ext cx="1197252" cy="1151298"/>
          </a:xfrm>
          <a:prstGeom prst="rect">
            <a:avLst/>
          </a:prstGeom>
          <a:noFill/>
          <a:ln>
            <a:noFill/>
          </a:ln>
        </p:spPr>
      </p:pic>
      <p:sp>
        <p:nvSpPr>
          <p:cNvPr id="989" name="Google Shape;989;p97"/>
          <p:cNvSpPr/>
          <p:nvPr/>
        </p:nvSpPr>
        <p:spPr>
          <a:xfrm>
            <a:off x="344100" y="1102000"/>
            <a:ext cx="8455800" cy="3701700"/>
          </a:xfrm>
          <a:prstGeom prst="cloudCallout">
            <a:avLst>
              <a:gd fmla="val 47374" name="adj1"/>
              <a:gd fmla="val 41192" name="adj2"/>
            </a:avLst>
          </a:prstGeom>
          <a:noFill/>
          <a:ln cap="flat" cmpd="sng" w="2857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171450" lvl="0" marL="0" marR="0" rtl="0" algn="l">
              <a:spcBef>
                <a:spcPts val="0"/>
              </a:spcBef>
              <a:spcAft>
                <a:spcPts val="0"/>
              </a:spcAft>
              <a:buClr>
                <a:schemeClr val="dk1"/>
              </a:buClr>
              <a:buSzPts val="1100"/>
              <a:buFont typeface="Arial"/>
              <a:buNone/>
            </a:pPr>
            <a:r>
              <a:rPr lang="en" sz="2400">
                <a:solidFill>
                  <a:srgbClr val="1F3A93"/>
                </a:solidFill>
                <a:latin typeface="Roboto"/>
                <a:ea typeface="Roboto"/>
                <a:cs typeface="Roboto"/>
                <a:sym typeface="Roboto"/>
              </a:rPr>
              <a:t>         </a:t>
            </a:r>
            <a:r>
              <a:rPr lang="en" sz="2000">
                <a:solidFill>
                  <a:srgbClr val="1F3A93"/>
                </a:solidFill>
                <a:latin typeface="Roboto"/>
                <a:ea typeface="Roboto"/>
                <a:cs typeface="Roboto"/>
                <a:sym typeface="Roboto"/>
              </a:rPr>
              <a:t>What is a poem?</a:t>
            </a:r>
            <a:endParaRPr sz="2000">
              <a:solidFill>
                <a:srgbClr val="1F3A93"/>
              </a:solidFill>
              <a:latin typeface="Roboto"/>
              <a:ea typeface="Roboto"/>
              <a:cs typeface="Roboto"/>
              <a:sym typeface="Roboto"/>
            </a:endParaRPr>
          </a:p>
          <a:p>
            <a:pPr indent="-171450" lvl="0" marL="0" marR="0" rtl="0" algn="l">
              <a:spcBef>
                <a:spcPts val="0"/>
              </a:spcBef>
              <a:spcAft>
                <a:spcPts val="0"/>
              </a:spcAft>
              <a:buClr>
                <a:schemeClr val="dk1"/>
              </a:buClr>
              <a:buSzPts val="1100"/>
              <a:buFont typeface="Arial"/>
              <a:buNone/>
            </a:pPr>
            <a:r>
              <a:t/>
            </a:r>
            <a:endParaRPr sz="2000">
              <a:solidFill>
                <a:srgbClr val="1F3A93"/>
              </a:solidFill>
              <a:latin typeface="Roboto"/>
              <a:ea typeface="Roboto"/>
              <a:cs typeface="Roboto"/>
              <a:sym typeface="Roboto"/>
            </a:endParaRPr>
          </a:p>
          <a:p>
            <a:pPr indent="-171450" lvl="0" marL="0" marR="0" rtl="0" algn="l">
              <a:spcBef>
                <a:spcPts val="0"/>
              </a:spcBef>
              <a:spcAft>
                <a:spcPts val="0"/>
              </a:spcAft>
              <a:buClr>
                <a:schemeClr val="dk1"/>
              </a:buClr>
              <a:buSzPts val="1100"/>
              <a:buFont typeface="Arial"/>
              <a:buNone/>
            </a:pPr>
            <a:r>
              <a:rPr lang="en" sz="2000">
                <a:solidFill>
                  <a:srgbClr val="1F3A93"/>
                </a:solidFill>
                <a:latin typeface="Roboto"/>
                <a:ea typeface="Roboto"/>
                <a:cs typeface="Roboto"/>
                <a:sym typeface="Roboto"/>
              </a:rPr>
              <a:t>        What makes a poem a poem?</a:t>
            </a:r>
            <a:endParaRPr sz="2000">
              <a:solidFill>
                <a:srgbClr val="1F3A93"/>
              </a:solidFill>
              <a:latin typeface="Roboto"/>
              <a:ea typeface="Roboto"/>
              <a:cs typeface="Roboto"/>
              <a:sym typeface="Roboto"/>
            </a:endParaRPr>
          </a:p>
          <a:p>
            <a:pPr indent="-171450" lvl="0" marL="0" marR="0" rtl="0" algn="l">
              <a:spcBef>
                <a:spcPts val="0"/>
              </a:spcBef>
              <a:spcAft>
                <a:spcPts val="0"/>
              </a:spcAft>
              <a:buClr>
                <a:schemeClr val="dk1"/>
              </a:buClr>
              <a:buSzPts val="1100"/>
              <a:buFont typeface="Arial"/>
              <a:buNone/>
            </a:pPr>
            <a:r>
              <a:t/>
            </a:r>
            <a:endParaRPr sz="2000">
              <a:solidFill>
                <a:srgbClr val="1F3A93"/>
              </a:solidFill>
              <a:latin typeface="Roboto"/>
              <a:ea typeface="Roboto"/>
              <a:cs typeface="Roboto"/>
              <a:sym typeface="Roboto"/>
            </a:endParaRPr>
          </a:p>
          <a:p>
            <a:pPr indent="-171450" lvl="0" marL="0" marR="0" rtl="0" algn="l">
              <a:spcBef>
                <a:spcPts val="0"/>
              </a:spcBef>
              <a:spcAft>
                <a:spcPts val="0"/>
              </a:spcAft>
              <a:buClr>
                <a:schemeClr val="dk1"/>
              </a:buClr>
              <a:buSzPts val="1100"/>
              <a:buFont typeface="Arial"/>
              <a:buNone/>
            </a:pPr>
            <a:r>
              <a:rPr lang="en" sz="2000">
                <a:solidFill>
                  <a:srgbClr val="1F3A93"/>
                </a:solidFill>
                <a:latin typeface="Roboto"/>
                <a:ea typeface="Roboto"/>
                <a:cs typeface="Roboto"/>
                <a:sym typeface="Roboto"/>
              </a:rPr>
              <a:t>        Can poetry be performed? If so, how?</a:t>
            </a:r>
            <a:endParaRPr sz="2000">
              <a:solidFill>
                <a:srgbClr val="1F3A93"/>
              </a:solidFill>
              <a:latin typeface="Roboto"/>
              <a:ea typeface="Roboto"/>
              <a:cs typeface="Roboto"/>
              <a:sym typeface="Roboto"/>
            </a:endParaRPr>
          </a:p>
          <a:p>
            <a:pPr indent="-171450" lvl="0" marL="0" marR="0" rtl="0" algn="l">
              <a:spcBef>
                <a:spcPts val="0"/>
              </a:spcBef>
              <a:spcAft>
                <a:spcPts val="0"/>
              </a:spcAft>
              <a:buClr>
                <a:schemeClr val="dk1"/>
              </a:buClr>
              <a:buSzPts val="1100"/>
              <a:buFont typeface="Arial"/>
              <a:buNone/>
            </a:pPr>
            <a:r>
              <a:t/>
            </a:r>
            <a:endParaRPr sz="2000">
              <a:solidFill>
                <a:srgbClr val="1F3A93"/>
              </a:solidFill>
              <a:latin typeface="Roboto"/>
              <a:ea typeface="Roboto"/>
              <a:cs typeface="Roboto"/>
              <a:sym typeface="Roboto"/>
            </a:endParaRPr>
          </a:p>
          <a:p>
            <a:pPr indent="-171450" lvl="0" marL="0" marR="0" rtl="0" algn="l">
              <a:spcBef>
                <a:spcPts val="0"/>
              </a:spcBef>
              <a:spcAft>
                <a:spcPts val="0"/>
              </a:spcAft>
              <a:buNone/>
            </a:pPr>
            <a:r>
              <a:t/>
            </a:r>
            <a:endParaRPr sz="2400">
              <a:solidFill>
                <a:srgbClr val="1F3A93"/>
              </a:solidFill>
              <a:latin typeface="Roboto"/>
              <a:ea typeface="Roboto"/>
              <a:cs typeface="Roboto"/>
              <a:sym typeface="Roboto"/>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pic>
        <p:nvPicPr>
          <p:cNvPr id="994" name="Google Shape;994;p98"/>
          <p:cNvPicPr preferRelativeResize="0"/>
          <p:nvPr/>
        </p:nvPicPr>
        <p:blipFill>
          <a:blip r:embed="rId3">
            <a:alphaModFix/>
          </a:blip>
          <a:stretch>
            <a:fillRect/>
          </a:stretch>
        </p:blipFill>
        <p:spPr>
          <a:xfrm>
            <a:off x="7921275" y="72725"/>
            <a:ext cx="803225" cy="803225"/>
          </a:xfrm>
          <a:prstGeom prst="rect">
            <a:avLst/>
          </a:prstGeom>
          <a:noFill/>
          <a:ln>
            <a:noFill/>
          </a:ln>
        </p:spPr>
      </p:pic>
      <p:sp>
        <p:nvSpPr>
          <p:cNvPr id="995" name="Google Shape;995;p9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Cornell Notes</a:t>
            </a:r>
            <a:endParaRPr b="1" i="1">
              <a:solidFill>
                <a:srgbClr val="1F3A93"/>
              </a:solidFill>
              <a:latin typeface="Roboto Condensed"/>
              <a:ea typeface="Roboto Condensed"/>
              <a:cs typeface="Roboto Condensed"/>
              <a:sym typeface="Roboto Condensed"/>
            </a:endParaRPr>
          </a:p>
        </p:txBody>
      </p:sp>
      <p:cxnSp>
        <p:nvCxnSpPr>
          <p:cNvPr id="996" name="Google Shape;996;p9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997" name="Google Shape;997;p98"/>
          <p:cNvSpPr txBox="1"/>
          <p:nvPr/>
        </p:nvSpPr>
        <p:spPr>
          <a:xfrm>
            <a:off x="358450" y="1105250"/>
            <a:ext cx="2598000" cy="54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424242"/>
                </a:solidFill>
                <a:latin typeface="Roboto"/>
                <a:ea typeface="Roboto"/>
                <a:cs typeface="Roboto"/>
                <a:sym typeface="Roboto"/>
              </a:rPr>
              <a:t>Questions &amp; Key Words </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0"/>
              </a:spcAft>
              <a:buClr>
                <a:schemeClr val="dk1"/>
              </a:buClr>
              <a:buSzPts val="1100"/>
              <a:buFont typeface="Arial"/>
              <a:buNone/>
            </a:pPr>
            <a:r>
              <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0"/>
              </a:spcAft>
              <a:buClr>
                <a:schemeClr val="dk1"/>
              </a:buClr>
              <a:buSzPts val="1100"/>
              <a:buFont typeface="Arial"/>
              <a:buNone/>
            </a:pPr>
            <a:r>
              <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0"/>
              </a:spcAft>
              <a:buNone/>
            </a:pPr>
            <a:r>
              <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998" name="Google Shape;998;p98"/>
          <p:cNvCxnSpPr/>
          <p:nvPr/>
        </p:nvCxnSpPr>
        <p:spPr>
          <a:xfrm>
            <a:off x="3717225" y="1188350"/>
            <a:ext cx="0" cy="3871200"/>
          </a:xfrm>
          <a:prstGeom prst="straightConnector1">
            <a:avLst/>
          </a:prstGeom>
          <a:noFill/>
          <a:ln cap="flat" cmpd="sng" w="19050">
            <a:solidFill>
              <a:srgbClr val="1F3A92"/>
            </a:solidFill>
            <a:prstDash val="solid"/>
            <a:round/>
            <a:headEnd len="med" w="med" type="none"/>
            <a:tailEnd len="med" w="med" type="none"/>
          </a:ln>
        </p:spPr>
      </p:cxnSp>
      <p:sp>
        <p:nvSpPr>
          <p:cNvPr id="999" name="Google Shape;999;p98"/>
          <p:cNvSpPr txBox="1"/>
          <p:nvPr/>
        </p:nvSpPr>
        <p:spPr>
          <a:xfrm>
            <a:off x="4114800" y="1105250"/>
            <a:ext cx="4717500" cy="54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24242"/>
                </a:solidFill>
                <a:latin typeface="Roboto"/>
                <a:ea typeface="Roboto"/>
                <a:cs typeface="Roboto"/>
                <a:sym typeface="Roboto"/>
              </a:rPr>
              <a:t>Details</a:t>
            </a:r>
            <a:endParaRPr b="1" sz="1800">
              <a:solidFill>
                <a:srgbClr val="424242"/>
              </a:solidFill>
              <a:latin typeface="Roboto"/>
              <a:ea typeface="Roboto"/>
              <a:cs typeface="Roboto"/>
              <a:sym typeface="Roboto"/>
            </a:endParaRPr>
          </a:p>
          <a:p>
            <a:pPr indent="0" lvl="0" marL="0" rtl="0" algn="l">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1000" name="Google Shape;1000;p98"/>
          <p:cNvCxnSpPr/>
          <p:nvPr/>
        </p:nvCxnSpPr>
        <p:spPr>
          <a:xfrm rot="10800000">
            <a:off x="106650" y="1645550"/>
            <a:ext cx="8930700" cy="0"/>
          </a:xfrm>
          <a:prstGeom prst="straightConnector1">
            <a:avLst/>
          </a:prstGeom>
          <a:noFill/>
          <a:ln cap="flat" cmpd="sng" w="19050">
            <a:solidFill>
              <a:srgbClr val="1F3A92"/>
            </a:solidFill>
            <a:prstDash val="solid"/>
            <a:round/>
            <a:headEnd len="med" w="med" type="none"/>
            <a:tailEnd len="med" w="med" type="none"/>
          </a:ln>
        </p:spPr>
      </p:cxnSp>
      <p:pic>
        <p:nvPicPr>
          <p:cNvPr id="1001" name="Google Shape;1001;p98"/>
          <p:cNvPicPr preferRelativeResize="0"/>
          <p:nvPr/>
        </p:nvPicPr>
        <p:blipFill rotWithShape="1">
          <a:blip r:embed="rId4">
            <a:alphaModFix/>
          </a:blip>
          <a:srcRect b="0" l="17791" r="-8" t="21923"/>
          <a:stretch/>
        </p:blipFill>
        <p:spPr>
          <a:xfrm>
            <a:off x="8018825" y="148925"/>
            <a:ext cx="1018521" cy="967302"/>
          </a:xfrm>
          <a:prstGeom prst="rect">
            <a:avLst/>
          </a:prstGeom>
          <a:noFill/>
          <a:ln>
            <a:noFill/>
          </a:ln>
        </p:spPr>
      </p:pic>
      <p:sp>
        <p:nvSpPr>
          <p:cNvPr id="1002" name="Google Shape;1002;p98"/>
          <p:cNvSpPr txBox="1"/>
          <p:nvPr/>
        </p:nvSpPr>
        <p:spPr>
          <a:xfrm>
            <a:off x="3833900" y="1828800"/>
            <a:ext cx="5203500" cy="2555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F3A93"/>
              </a:buClr>
              <a:buSzPts val="1400"/>
              <a:buFont typeface="Roboto"/>
              <a:buChar char="●"/>
            </a:pPr>
            <a:r>
              <a:rPr b="1" lang="en">
                <a:solidFill>
                  <a:srgbClr val="1F3A93"/>
                </a:solidFill>
                <a:latin typeface="Roboto"/>
                <a:ea typeface="Roboto"/>
                <a:cs typeface="Roboto"/>
                <a:sym typeface="Roboto"/>
              </a:rPr>
              <a:t>Social views </a:t>
            </a:r>
            <a:r>
              <a:rPr lang="en">
                <a:solidFill>
                  <a:srgbClr val="1F3A93"/>
                </a:solidFill>
                <a:latin typeface="Roboto"/>
                <a:ea typeface="Roboto"/>
                <a:cs typeface="Roboto"/>
                <a:sym typeface="Roboto"/>
              </a:rPr>
              <a:t>are someone’s</a:t>
            </a:r>
            <a:r>
              <a:rPr b="1" lang="en">
                <a:solidFill>
                  <a:srgbClr val="1F3A93"/>
                </a:solidFill>
                <a:latin typeface="Roboto"/>
                <a:ea typeface="Roboto"/>
                <a:cs typeface="Roboto"/>
                <a:sym typeface="Roboto"/>
              </a:rPr>
              <a:t> opinion </a:t>
            </a:r>
            <a:r>
              <a:rPr lang="en">
                <a:solidFill>
                  <a:srgbClr val="1F3A93"/>
                </a:solidFill>
                <a:latin typeface="Roboto"/>
                <a:ea typeface="Roboto"/>
                <a:cs typeface="Roboto"/>
                <a:sym typeface="Roboto"/>
              </a:rPr>
              <a:t>about an issue in his or her culture or society</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b="1" lang="en">
                <a:solidFill>
                  <a:srgbClr val="1F3A93"/>
                </a:solidFill>
                <a:latin typeface="Roboto"/>
                <a:ea typeface="Roboto"/>
                <a:cs typeface="Roboto"/>
                <a:sym typeface="Roboto"/>
              </a:rPr>
              <a:t>Social commentary i</a:t>
            </a:r>
            <a:r>
              <a:rPr lang="en">
                <a:solidFill>
                  <a:srgbClr val="1F3A93"/>
                </a:solidFill>
                <a:latin typeface="Roboto"/>
                <a:ea typeface="Roboto"/>
                <a:cs typeface="Roboto"/>
                <a:sym typeface="Roboto"/>
              </a:rPr>
              <a:t>s someone’s </a:t>
            </a:r>
            <a:r>
              <a:rPr b="1" lang="en">
                <a:solidFill>
                  <a:srgbClr val="1F3A93"/>
                </a:solidFill>
                <a:latin typeface="Roboto"/>
                <a:ea typeface="Roboto"/>
                <a:cs typeface="Roboto"/>
                <a:sym typeface="Roboto"/>
              </a:rPr>
              <a:t>opinion </a:t>
            </a:r>
            <a:r>
              <a:rPr lang="en">
                <a:solidFill>
                  <a:srgbClr val="1F3A93"/>
                </a:solidFill>
                <a:latin typeface="Roboto"/>
                <a:ea typeface="Roboto"/>
                <a:cs typeface="Roboto"/>
                <a:sym typeface="Roboto"/>
              </a:rPr>
              <a:t>in </a:t>
            </a:r>
            <a:r>
              <a:rPr b="1" lang="en">
                <a:solidFill>
                  <a:srgbClr val="1F3A93"/>
                </a:solidFill>
                <a:latin typeface="Roboto"/>
                <a:ea typeface="Roboto"/>
                <a:cs typeface="Roboto"/>
                <a:sym typeface="Roboto"/>
              </a:rPr>
              <a:t>writing </a:t>
            </a:r>
            <a:r>
              <a:rPr lang="en">
                <a:solidFill>
                  <a:srgbClr val="1F3A93"/>
                </a:solidFill>
                <a:latin typeface="Roboto"/>
                <a:ea typeface="Roboto"/>
                <a:cs typeface="Roboto"/>
                <a:sym typeface="Roboto"/>
              </a:rPr>
              <a:t>about  a </a:t>
            </a:r>
            <a:r>
              <a:rPr b="1" lang="en">
                <a:solidFill>
                  <a:srgbClr val="1F3A93"/>
                </a:solidFill>
                <a:latin typeface="Roboto"/>
                <a:ea typeface="Roboto"/>
                <a:cs typeface="Roboto"/>
                <a:sym typeface="Roboto"/>
              </a:rPr>
              <a:t>problem </a:t>
            </a:r>
            <a:r>
              <a:rPr lang="en">
                <a:solidFill>
                  <a:srgbClr val="1F3A93"/>
                </a:solidFill>
                <a:latin typeface="Roboto"/>
                <a:ea typeface="Roboto"/>
                <a:cs typeface="Roboto"/>
                <a:sym typeface="Roboto"/>
              </a:rPr>
              <a:t>and </a:t>
            </a:r>
            <a:r>
              <a:rPr b="1" lang="en">
                <a:solidFill>
                  <a:srgbClr val="1F3A93"/>
                </a:solidFill>
                <a:latin typeface="Roboto"/>
                <a:ea typeface="Roboto"/>
                <a:cs typeface="Roboto"/>
                <a:sym typeface="Roboto"/>
              </a:rPr>
              <a:t>asking</a:t>
            </a:r>
            <a:r>
              <a:rPr lang="en">
                <a:solidFill>
                  <a:srgbClr val="1F3A93"/>
                </a:solidFill>
                <a:latin typeface="Roboto"/>
                <a:ea typeface="Roboto"/>
                <a:cs typeface="Roboto"/>
                <a:sym typeface="Roboto"/>
              </a:rPr>
              <a:t> for change.</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a:solidFill>
                  <a:srgbClr val="1F3A93"/>
                </a:solidFill>
              </a:rPr>
              <a:t>What are </a:t>
            </a:r>
            <a:r>
              <a:rPr b="1" lang="en">
                <a:solidFill>
                  <a:srgbClr val="1F3A93"/>
                </a:solidFill>
              </a:rPr>
              <a:t>YOUR </a:t>
            </a:r>
            <a:r>
              <a:rPr lang="en">
                <a:solidFill>
                  <a:srgbClr val="1F3A93"/>
                </a:solidFill>
              </a:rPr>
              <a:t>views on current social issues? </a:t>
            </a:r>
            <a:endParaRPr>
              <a:solidFill>
                <a:srgbClr val="1F3A93"/>
              </a:solidFill>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457200" rtl="0" algn="l">
              <a:spcBef>
                <a:spcPts val="0"/>
              </a:spcBef>
              <a:spcAft>
                <a:spcPts val="0"/>
              </a:spcAft>
              <a:buNone/>
            </a:pPr>
            <a:r>
              <a:t/>
            </a:r>
            <a:endParaRPr>
              <a:solidFill>
                <a:srgbClr val="1F3A93"/>
              </a:solidFill>
              <a:latin typeface="Roboto"/>
              <a:ea typeface="Roboto"/>
              <a:cs typeface="Roboto"/>
              <a:sym typeface="Roboto"/>
            </a:endParaRPr>
          </a:p>
        </p:txBody>
      </p:sp>
      <p:sp>
        <p:nvSpPr>
          <p:cNvPr id="1003" name="Google Shape;1003;p98"/>
          <p:cNvSpPr txBox="1"/>
          <p:nvPr/>
        </p:nvSpPr>
        <p:spPr>
          <a:xfrm>
            <a:off x="205750" y="1828800"/>
            <a:ext cx="3394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What are social views and social commentary?</a:t>
            </a:r>
            <a:endParaRPr>
              <a:solidFill>
                <a:srgbClr val="1F3A93"/>
              </a:solidFill>
              <a:latin typeface="Roboto"/>
              <a:ea typeface="Roboto"/>
              <a:cs typeface="Roboto"/>
              <a:sym typeface="Roboto"/>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pic>
        <p:nvPicPr>
          <p:cNvPr id="1008" name="Google Shape;1008;p99"/>
          <p:cNvPicPr preferRelativeResize="0"/>
          <p:nvPr/>
        </p:nvPicPr>
        <p:blipFill>
          <a:blip r:embed="rId3">
            <a:alphaModFix/>
          </a:blip>
          <a:stretch>
            <a:fillRect/>
          </a:stretch>
        </p:blipFill>
        <p:spPr>
          <a:xfrm>
            <a:off x="7921275" y="72725"/>
            <a:ext cx="803225" cy="803225"/>
          </a:xfrm>
          <a:prstGeom prst="rect">
            <a:avLst/>
          </a:prstGeom>
          <a:noFill/>
          <a:ln>
            <a:noFill/>
          </a:ln>
        </p:spPr>
      </p:pic>
      <p:sp>
        <p:nvSpPr>
          <p:cNvPr id="1009" name="Google Shape;1009;p9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Cornell Notes</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010" name="Google Shape;1010;p9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011" name="Google Shape;1011;p99"/>
          <p:cNvSpPr txBox="1"/>
          <p:nvPr/>
        </p:nvSpPr>
        <p:spPr>
          <a:xfrm>
            <a:off x="358450" y="1105250"/>
            <a:ext cx="2598000" cy="54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424242"/>
                </a:solidFill>
                <a:latin typeface="Roboto"/>
                <a:ea typeface="Roboto"/>
                <a:cs typeface="Roboto"/>
                <a:sym typeface="Roboto"/>
              </a:rPr>
              <a:t>Questions &amp; Key Words </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0"/>
              </a:spcAft>
              <a:buClr>
                <a:schemeClr val="dk1"/>
              </a:buClr>
              <a:buSzPts val="1100"/>
              <a:buFont typeface="Arial"/>
              <a:buNone/>
            </a:pPr>
            <a:r>
              <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0"/>
              </a:spcAft>
              <a:buNone/>
            </a:pPr>
            <a:r>
              <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1012" name="Google Shape;1012;p99"/>
          <p:cNvCxnSpPr/>
          <p:nvPr/>
        </p:nvCxnSpPr>
        <p:spPr>
          <a:xfrm>
            <a:off x="3717225" y="1188350"/>
            <a:ext cx="0" cy="3871200"/>
          </a:xfrm>
          <a:prstGeom prst="straightConnector1">
            <a:avLst/>
          </a:prstGeom>
          <a:noFill/>
          <a:ln cap="flat" cmpd="sng" w="19050">
            <a:solidFill>
              <a:srgbClr val="1F3A92"/>
            </a:solidFill>
            <a:prstDash val="solid"/>
            <a:round/>
            <a:headEnd len="med" w="med" type="none"/>
            <a:tailEnd len="med" w="med" type="none"/>
          </a:ln>
        </p:spPr>
      </p:cxnSp>
      <p:sp>
        <p:nvSpPr>
          <p:cNvPr id="1013" name="Google Shape;1013;p99"/>
          <p:cNvSpPr txBox="1"/>
          <p:nvPr/>
        </p:nvSpPr>
        <p:spPr>
          <a:xfrm>
            <a:off x="4114800" y="1105250"/>
            <a:ext cx="4717500" cy="54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24242"/>
                </a:solidFill>
                <a:latin typeface="Roboto"/>
                <a:ea typeface="Roboto"/>
                <a:cs typeface="Roboto"/>
                <a:sym typeface="Roboto"/>
              </a:rPr>
              <a:t>Details</a:t>
            </a:r>
            <a:endParaRPr b="1" sz="1800">
              <a:solidFill>
                <a:srgbClr val="424242"/>
              </a:solidFill>
              <a:latin typeface="Roboto"/>
              <a:ea typeface="Roboto"/>
              <a:cs typeface="Roboto"/>
              <a:sym typeface="Roboto"/>
            </a:endParaRPr>
          </a:p>
          <a:p>
            <a:pPr indent="0" lvl="0" marL="0" rtl="0" algn="l">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1014" name="Google Shape;1014;p99"/>
          <p:cNvCxnSpPr/>
          <p:nvPr/>
        </p:nvCxnSpPr>
        <p:spPr>
          <a:xfrm rot="10800000">
            <a:off x="106650" y="1645550"/>
            <a:ext cx="8930700" cy="0"/>
          </a:xfrm>
          <a:prstGeom prst="straightConnector1">
            <a:avLst/>
          </a:prstGeom>
          <a:noFill/>
          <a:ln cap="flat" cmpd="sng" w="19050">
            <a:solidFill>
              <a:srgbClr val="1F3A92"/>
            </a:solidFill>
            <a:prstDash val="solid"/>
            <a:round/>
            <a:headEnd len="med" w="med" type="none"/>
            <a:tailEnd len="med" w="med" type="none"/>
          </a:ln>
        </p:spPr>
      </p:cxnSp>
      <p:pic>
        <p:nvPicPr>
          <p:cNvPr id="1015" name="Google Shape;1015;p99"/>
          <p:cNvPicPr preferRelativeResize="0"/>
          <p:nvPr/>
        </p:nvPicPr>
        <p:blipFill rotWithShape="1">
          <a:blip r:embed="rId4">
            <a:alphaModFix/>
          </a:blip>
          <a:srcRect b="0" l="17791" r="-8" t="21923"/>
          <a:stretch/>
        </p:blipFill>
        <p:spPr>
          <a:xfrm>
            <a:off x="8018825" y="148925"/>
            <a:ext cx="1018521" cy="967302"/>
          </a:xfrm>
          <a:prstGeom prst="rect">
            <a:avLst/>
          </a:prstGeom>
          <a:noFill/>
          <a:ln>
            <a:noFill/>
          </a:ln>
        </p:spPr>
      </p:pic>
      <p:sp>
        <p:nvSpPr>
          <p:cNvPr id="1016" name="Google Shape;1016;p99"/>
          <p:cNvSpPr txBox="1"/>
          <p:nvPr/>
        </p:nvSpPr>
        <p:spPr>
          <a:xfrm>
            <a:off x="205750" y="1828800"/>
            <a:ext cx="3394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What is spoken word?</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p:txBody>
      </p:sp>
      <p:sp>
        <p:nvSpPr>
          <p:cNvPr id="1017" name="Google Shape;1017;p99"/>
          <p:cNvSpPr txBox="1"/>
          <p:nvPr/>
        </p:nvSpPr>
        <p:spPr>
          <a:xfrm>
            <a:off x="3833900" y="1601337"/>
            <a:ext cx="52035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 </a:t>
            </a:r>
            <a:r>
              <a:rPr lang="en" sz="1300">
                <a:solidFill>
                  <a:srgbClr val="1F3A93"/>
                </a:solidFill>
                <a:latin typeface="Roboto"/>
                <a:ea typeface="Roboto"/>
                <a:cs typeface="Roboto"/>
                <a:sym typeface="Roboto"/>
              </a:rPr>
              <a:t> • A form of poetry that uses </a:t>
            </a:r>
            <a:r>
              <a:rPr b="1" lang="en" sz="1300">
                <a:solidFill>
                  <a:srgbClr val="1F3A93"/>
                </a:solidFill>
                <a:latin typeface="Roboto"/>
                <a:ea typeface="Roboto"/>
                <a:cs typeface="Roboto"/>
                <a:sym typeface="Roboto"/>
              </a:rPr>
              <a:t>structured</a:t>
            </a:r>
            <a:r>
              <a:rPr lang="en" sz="1300">
                <a:solidFill>
                  <a:srgbClr val="1F3A93"/>
                </a:solidFill>
                <a:latin typeface="Roboto"/>
                <a:ea typeface="Roboto"/>
                <a:cs typeface="Roboto"/>
                <a:sym typeface="Roboto"/>
              </a:rPr>
              <a:t> poems to express </a:t>
            </a:r>
            <a:r>
              <a:rPr b="1" lang="en" sz="1300">
                <a:solidFill>
                  <a:srgbClr val="1F3A93"/>
                </a:solidFill>
                <a:latin typeface="Roboto"/>
                <a:ea typeface="Roboto"/>
                <a:cs typeface="Roboto"/>
                <a:sym typeface="Roboto"/>
              </a:rPr>
              <a:t> social views.</a:t>
            </a:r>
            <a:endParaRPr b="1" sz="1300">
              <a:solidFill>
                <a:srgbClr val="1F3A93"/>
              </a:solidFill>
              <a:latin typeface="Roboto"/>
              <a:ea typeface="Roboto"/>
              <a:cs typeface="Roboto"/>
              <a:sym typeface="Roboto"/>
            </a:endParaRPr>
          </a:p>
          <a:p>
            <a:pPr indent="0" lvl="0" marL="0" rtl="0" algn="l">
              <a:spcBef>
                <a:spcPts val="0"/>
              </a:spcBef>
              <a:spcAft>
                <a:spcPts val="0"/>
              </a:spcAft>
              <a:buNone/>
            </a:pPr>
            <a:r>
              <a:t/>
            </a:r>
            <a:endParaRPr sz="1300">
              <a:solidFill>
                <a:srgbClr val="1F3A93"/>
              </a:solidFill>
              <a:latin typeface="Roboto"/>
              <a:ea typeface="Roboto"/>
              <a:cs typeface="Roboto"/>
              <a:sym typeface="Roboto"/>
            </a:endParaRPr>
          </a:p>
          <a:p>
            <a:pPr indent="0" lvl="0" marL="0" rtl="0" algn="l">
              <a:spcBef>
                <a:spcPts val="0"/>
              </a:spcBef>
              <a:spcAft>
                <a:spcPts val="0"/>
              </a:spcAft>
              <a:buNone/>
            </a:pPr>
            <a:r>
              <a:rPr lang="en" sz="1300">
                <a:solidFill>
                  <a:srgbClr val="1F3A93"/>
                </a:solidFill>
                <a:latin typeface="Roboto"/>
                <a:ea typeface="Roboto"/>
                <a:cs typeface="Roboto"/>
                <a:sym typeface="Roboto"/>
              </a:rPr>
              <a:t>• Usually written in</a:t>
            </a:r>
            <a:r>
              <a:rPr b="1" lang="en" sz="1300">
                <a:solidFill>
                  <a:srgbClr val="1F3A93"/>
                </a:solidFill>
                <a:latin typeface="Roboto"/>
                <a:ea typeface="Roboto"/>
                <a:cs typeface="Roboto"/>
                <a:sym typeface="Roboto"/>
              </a:rPr>
              <a:t> first person</a:t>
            </a:r>
            <a:r>
              <a:rPr lang="en" sz="1300">
                <a:solidFill>
                  <a:srgbClr val="1F3A93"/>
                </a:solidFill>
                <a:latin typeface="Roboto"/>
                <a:ea typeface="Roboto"/>
                <a:cs typeface="Roboto"/>
                <a:sym typeface="Roboto"/>
              </a:rPr>
              <a:t> point of view and is themed in </a:t>
            </a:r>
            <a:r>
              <a:rPr b="1" lang="en" sz="1300">
                <a:solidFill>
                  <a:srgbClr val="1F3A93"/>
                </a:solidFill>
                <a:latin typeface="Roboto"/>
                <a:ea typeface="Roboto"/>
                <a:cs typeface="Roboto"/>
                <a:sym typeface="Roboto"/>
              </a:rPr>
              <a:t>current events</a:t>
            </a:r>
            <a:endParaRPr b="1" sz="1300">
              <a:solidFill>
                <a:srgbClr val="1F3A93"/>
              </a:solidFill>
              <a:latin typeface="Roboto"/>
              <a:ea typeface="Roboto"/>
              <a:cs typeface="Roboto"/>
              <a:sym typeface="Roboto"/>
            </a:endParaRPr>
          </a:p>
          <a:p>
            <a:pPr indent="0" lvl="0" marL="0" rtl="0" algn="l">
              <a:spcBef>
                <a:spcPts val="0"/>
              </a:spcBef>
              <a:spcAft>
                <a:spcPts val="0"/>
              </a:spcAft>
              <a:buNone/>
            </a:pPr>
            <a:r>
              <a:t/>
            </a:r>
            <a:endParaRPr sz="1300">
              <a:solidFill>
                <a:srgbClr val="1F3A93"/>
              </a:solidFill>
              <a:latin typeface="Roboto"/>
              <a:ea typeface="Roboto"/>
              <a:cs typeface="Roboto"/>
              <a:sym typeface="Roboto"/>
            </a:endParaRPr>
          </a:p>
          <a:p>
            <a:pPr indent="0" lvl="0" marL="0" rtl="0" algn="l">
              <a:spcBef>
                <a:spcPts val="0"/>
              </a:spcBef>
              <a:spcAft>
                <a:spcPts val="0"/>
              </a:spcAft>
              <a:buNone/>
            </a:pPr>
            <a:r>
              <a:rPr lang="en" sz="1300">
                <a:solidFill>
                  <a:srgbClr val="1F3A93"/>
                </a:solidFill>
                <a:latin typeface="Roboto"/>
                <a:ea typeface="Roboto"/>
                <a:cs typeface="Roboto"/>
                <a:sym typeface="Roboto"/>
              </a:rPr>
              <a:t>• Spoken word poetry is</a:t>
            </a:r>
            <a:r>
              <a:rPr b="1" lang="en" sz="1300">
                <a:solidFill>
                  <a:srgbClr val="1F3A93"/>
                </a:solidFill>
                <a:latin typeface="Roboto"/>
                <a:ea typeface="Roboto"/>
                <a:cs typeface="Roboto"/>
                <a:sym typeface="Roboto"/>
              </a:rPr>
              <a:t> performed</a:t>
            </a:r>
            <a:r>
              <a:rPr lang="en" sz="1300">
                <a:solidFill>
                  <a:srgbClr val="1F3A93"/>
                </a:solidFill>
                <a:latin typeface="Roboto"/>
                <a:ea typeface="Roboto"/>
                <a:cs typeface="Roboto"/>
                <a:sym typeface="Roboto"/>
              </a:rPr>
              <a:t> in front of an audience  </a:t>
            </a:r>
            <a:endParaRPr sz="1300">
              <a:solidFill>
                <a:srgbClr val="1F3A93"/>
              </a:solidFill>
              <a:latin typeface="Roboto"/>
              <a:ea typeface="Roboto"/>
              <a:cs typeface="Roboto"/>
              <a:sym typeface="Roboto"/>
            </a:endParaRPr>
          </a:p>
          <a:p>
            <a:pPr indent="0" lvl="0" marL="0" rtl="0" algn="l">
              <a:spcBef>
                <a:spcPts val="0"/>
              </a:spcBef>
              <a:spcAft>
                <a:spcPts val="0"/>
              </a:spcAft>
              <a:buNone/>
            </a:pPr>
            <a:r>
              <a:t/>
            </a:r>
            <a:endParaRPr sz="1300">
              <a:solidFill>
                <a:srgbClr val="1F3A93"/>
              </a:solidFill>
              <a:latin typeface="Roboto"/>
              <a:ea typeface="Roboto"/>
              <a:cs typeface="Roboto"/>
              <a:sym typeface="Roboto"/>
            </a:endParaRPr>
          </a:p>
          <a:p>
            <a:pPr indent="0" lvl="0" marL="0" rtl="0" algn="l">
              <a:spcBef>
                <a:spcPts val="0"/>
              </a:spcBef>
              <a:spcAft>
                <a:spcPts val="0"/>
              </a:spcAft>
              <a:buNone/>
            </a:pPr>
            <a:r>
              <a:rPr lang="en" sz="1300">
                <a:solidFill>
                  <a:srgbClr val="1F3A93"/>
                </a:solidFill>
                <a:latin typeface="Roboto"/>
                <a:ea typeface="Roboto"/>
                <a:cs typeface="Roboto"/>
                <a:sym typeface="Roboto"/>
              </a:rPr>
              <a:t>• Spoken word </a:t>
            </a:r>
            <a:r>
              <a:rPr b="1" lang="en" sz="1300">
                <a:solidFill>
                  <a:srgbClr val="1F3A93"/>
                </a:solidFill>
                <a:latin typeface="Roboto"/>
                <a:ea typeface="Roboto"/>
                <a:cs typeface="Roboto"/>
                <a:sym typeface="Roboto"/>
              </a:rPr>
              <a:t>originated</a:t>
            </a:r>
            <a:r>
              <a:rPr lang="en" sz="1300">
                <a:solidFill>
                  <a:srgbClr val="1F3A93"/>
                </a:solidFill>
                <a:latin typeface="Roboto"/>
                <a:ea typeface="Roboto"/>
                <a:cs typeface="Roboto"/>
                <a:sym typeface="Roboto"/>
              </a:rPr>
              <a:t> during the </a:t>
            </a:r>
            <a:r>
              <a:rPr b="1" lang="en" sz="1300">
                <a:solidFill>
                  <a:srgbClr val="1F3A93"/>
                </a:solidFill>
                <a:latin typeface="Roboto"/>
                <a:ea typeface="Roboto"/>
                <a:cs typeface="Roboto"/>
                <a:sym typeface="Roboto"/>
              </a:rPr>
              <a:t>Harlem Renaissance </a:t>
            </a:r>
            <a:r>
              <a:rPr lang="en" sz="1300">
                <a:solidFill>
                  <a:srgbClr val="1F3A93"/>
                </a:solidFill>
                <a:latin typeface="Roboto"/>
                <a:ea typeface="Roboto"/>
                <a:cs typeface="Roboto"/>
                <a:sym typeface="Roboto"/>
              </a:rPr>
              <a:t>and blues music</a:t>
            </a:r>
            <a:endParaRPr sz="1300">
              <a:solidFill>
                <a:srgbClr val="1F3A93"/>
              </a:solidFill>
              <a:latin typeface="Roboto"/>
              <a:ea typeface="Roboto"/>
              <a:cs typeface="Roboto"/>
              <a:sym typeface="Roboto"/>
            </a:endParaRPr>
          </a:p>
          <a:p>
            <a:pPr indent="0" lvl="0" marL="0" rtl="0" algn="l">
              <a:spcBef>
                <a:spcPts val="0"/>
              </a:spcBef>
              <a:spcAft>
                <a:spcPts val="0"/>
              </a:spcAft>
              <a:buNone/>
            </a:pPr>
            <a:r>
              <a:t/>
            </a:r>
            <a:endParaRPr sz="1300">
              <a:solidFill>
                <a:srgbClr val="1F3A93"/>
              </a:solidFill>
              <a:latin typeface="Roboto"/>
              <a:ea typeface="Roboto"/>
              <a:cs typeface="Roboto"/>
              <a:sym typeface="Roboto"/>
            </a:endParaRPr>
          </a:p>
          <a:p>
            <a:pPr indent="0" lvl="0" marL="0" rtl="0" algn="l">
              <a:spcBef>
                <a:spcPts val="0"/>
              </a:spcBef>
              <a:spcAft>
                <a:spcPts val="0"/>
              </a:spcAft>
              <a:buNone/>
            </a:pPr>
            <a:r>
              <a:rPr i="1" lang="en" sz="1300">
                <a:solidFill>
                  <a:srgbClr val="1F3A93"/>
                </a:solidFill>
                <a:latin typeface="Roboto"/>
                <a:ea typeface="Roboto"/>
                <a:cs typeface="Roboto"/>
                <a:sym typeface="Roboto"/>
              </a:rPr>
              <a:t>*Interesting fact: modern day </a:t>
            </a:r>
            <a:endParaRPr i="1" sz="1300">
              <a:solidFill>
                <a:srgbClr val="1F3A93"/>
              </a:solidFill>
              <a:latin typeface="Roboto"/>
              <a:ea typeface="Roboto"/>
              <a:cs typeface="Roboto"/>
              <a:sym typeface="Roboto"/>
            </a:endParaRPr>
          </a:p>
          <a:p>
            <a:pPr indent="0" lvl="0" marL="0" rtl="0" algn="l">
              <a:spcBef>
                <a:spcPts val="0"/>
              </a:spcBef>
              <a:spcAft>
                <a:spcPts val="0"/>
              </a:spcAft>
              <a:buNone/>
            </a:pPr>
            <a:r>
              <a:rPr i="1" lang="en" sz="1300">
                <a:solidFill>
                  <a:srgbClr val="1F3A93"/>
                </a:solidFill>
                <a:latin typeface="Roboto"/>
                <a:ea typeface="Roboto"/>
                <a:cs typeface="Roboto"/>
                <a:sym typeface="Roboto"/>
              </a:rPr>
              <a:t>spoken word became popular </a:t>
            </a:r>
            <a:endParaRPr i="1" sz="1300">
              <a:solidFill>
                <a:srgbClr val="1F3A93"/>
              </a:solidFill>
              <a:latin typeface="Roboto"/>
              <a:ea typeface="Roboto"/>
              <a:cs typeface="Roboto"/>
              <a:sym typeface="Roboto"/>
            </a:endParaRPr>
          </a:p>
          <a:p>
            <a:pPr indent="0" lvl="0" marL="0" rtl="0" algn="l">
              <a:spcBef>
                <a:spcPts val="0"/>
              </a:spcBef>
              <a:spcAft>
                <a:spcPts val="0"/>
              </a:spcAft>
              <a:buNone/>
            </a:pPr>
            <a:r>
              <a:rPr i="1" lang="en" sz="1300">
                <a:solidFill>
                  <a:srgbClr val="1F3A93"/>
                </a:solidFill>
                <a:latin typeface="Roboto"/>
                <a:ea typeface="Roboto"/>
                <a:cs typeface="Roboto"/>
                <a:sym typeface="Roboto"/>
              </a:rPr>
              <a:t>in the 1960s by a group called </a:t>
            </a:r>
            <a:endParaRPr i="1" sz="1300">
              <a:solidFill>
                <a:srgbClr val="1F3A93"/>
              </a:solidFill>
              <a:latin typeface="Roboto"/>
              <a:ea typeface="Roboto"/>
              <a:cs typeface="Roboto"/>
              <a:sym typeface="Roboto"/>
            </a:endParaRPr>
          </a:p>
          <a:p>
            <a:pPr indent="0" lvl="0" marL="0" rtl="0" algn="l">
              <a:spcBef>
                <a:spcPts val="0"/>
              </a:spcBef>
              <a:spcAft>
                <a:spcPts val="0"/>
              </a:spcAft>
              <a:buNone/>
            </a:pPr>
            <a:r>
              <a:rPr i="1" lang="en" sz="1300">
                <a:solidFill>
                  <a:srgbClr val="1F3A93"/>
                </a:solidFill>
                <a:latin typeface="Roboto"/>
                <a:ea typeface="Roboto"/>
                <a:cs typeface="Roboto"/>
                <a:sym typeface="Roboto"/>
              </a:rPr>
              <a:t>“the Last Poets"</a:t>
            </a:r>
            <a:endParaRPr i="1" sz="1300">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p:txBody>
      </p:sp>
      <p:pic>
        <p:nvPicPr>
          <p:cNvPr id="1018" name="Google Shape;1018;p99"/>
          <p:cNvPicPr preferRelativeResize="0"/>
          <p:nvPr/>
        </p:nvPicPr>
        <p:blipFill rotWithShape="1">
          <a:blip r:embed="rId5">
            <a:alphaModFix/>
          </a:blip>
          <a:srcRect b="0" l="0" r="0" t="0"/>
          <a:stretch/>
        </p:blipFill>
        <p:spPr>
          <a:xfrm>
            <a:off x="6925825" y="3623904"/>
            <a:ext cx="1906500" cy="1415400"/>
          </a:xfrm>
          <a:prstGeom prst="rect">
            <a:avLst/>
          </a:prstGeom>
          <a:solidFill>
            <a:srgbClr val="ECECEC"/>
          </a:solid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pic>
        <p:nvPicPr>
          <p:cNvPr id="1023" name="Google Shape;1023;p100"/>
          <p:cNvPicPr preferRelativeResize="0"/>
          <p:nvPr/>
        </p:nvPicPr>
        <p:blipFill>
          <a:blip r:embed="rId3">
            <a:alphaModFix/>
          </a:blip>
          <a:stretch>
            <a:fillRect/>
          </a:stretch>
        </p:blipFill>
        <p:spPr>
          <a:xfrm>
            <a:off x="7921275" y="72725"/>
            <a:ext cx="803225" cy="803225"/>
          </a:xfrm>
          <a:prstGeom prst="rect">
            <a:avLst/>
          </a:prstGeom>
          <a:noFill/>
          <a:ln>
            <a:noFill/>
          </a:ln>
        </p:spPr>
      </p:pic>
      <p:sp>
        <p:nvSpPr>
          <p:cNvPr id="1024" name="Google Shape;1024;p10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Cornell Notes</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025" name="Google Shape;1025;p10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026" name="Google Shape;1026;p100"/>
          <p:cNvSpPr txBox="1"/>
          <p:nvPr/>
        </p:nvSpPr>
        <p:spPr>
          <a:xfrm>
            <a:off x="358450" y="1105250"/>
            <a:ext cx="2598000" cy="54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424242"/>
                </a:solidFill>
                <a:latin typeface="Roboto"/>
                <a:ea typeface="Roboto"/>
                <a:cs typeface="Roboto"/>
                <a:sym typeface="Roboto"/>
              </a:rPr>
              <a:t>Questions &amp; Key Words </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0"/>
              </a:spcAft>
              <a:buNone/>
            </a:pPr>
            <a:r>
              <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1027" name="Google Shape;1027;p100"/>
          <p:cNvCxnSpPr/>
          <p:nvPr/>
        </p:nvCxnSpPr>
        <p:spPr>
          <a:xfrm>
            <a:off x="3717225" y="1188350"/>
            <a:ext cx="0" cy="3871200"/>
          </a:xfrm>
          <a:prstGeom prst="straightConnector1">
            <a:avLst/>
          </a:prstGeom>
          <a:noFill/>
          <a:ln cap="flat" cmpd="sng" w="19050">
            <a:solidFill>
              <a:srgbClr val="1F3A92"/>
            </a:solidFill>
            <a:prstDash val="solid"/>
            <a:round/>
            <a:headEnd len="med" w="med" type="none"/>
            <a:tailEnd len="med" w="med" type="none"/>
          </a:ln>
        </p:spPr>
      </p:cxnSp>
      <p:sp>
        <p:nvSpPr>
          <p:cNvPr id="1028" name="Google Shape;1028;p100"/>
          <p:cNvSpPr txBox="1"/>
          <p:nvPr/>
        </p:nvSpPr>
        <p:spPr>
          <a:xfrm>
            <a:off x="4114800" y="1105250"/>
            <a:ext cx="4717500" cy="54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424242"/>
                </a:solidFill>
                <a:latin typeface="Roboto"/>
                <a:ea typeface="Roboto"/>
                <a:cs typeface="Roboto"/>
                <a:sym typeface="Roboto"/>
              </a:rPr>
              <a:t>Details</a:t>
            </a:r>
            <a:endParaRPr b="1" sz="1800">
              <a:solidFill>
                <a:srgbClr val="424242"/>
              </a:solidFill>
              <a:latin typeface="Roboto"/>
              <a:ea typeface="Roboto"/>
              <a:cs typeface="Roboto"/>
              <a:sym typeface="Roboto"/>
            </a:endParaRPr>
          </a:p>
          <a:p>
            <a:pPr indent="0" lvl="0" marL="0" rtl="0" algn="l">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1029" name="Google Shape;1029;p100"/>
          <p:cNvCxnSpPr/>
          <p:nvPr/>
        </p:nvCxnSpPr>
        <p:spPr>
          <a:xfrm rot="10800000">
            <a:off x="106650" y="1645550"/>
            <a:ext cx="8930700" cy="0"/>
          </a:xfrm>
          <a:prstGeom prst="straightConnector1">
            <a:avLst/>
          </a:prstGeom>
          <a:noFill/>
          <a:ln cap="flat" cmpd="sng" w="19050">
            <a:solidFill>
              <a:srgbClr val="1F3A92"/>
            </a:solidFill>
            <a:prstDash val="solid"/>
            <a:round/>
            <a:headEnd len="med" w="med" type="none"/>
            <a:tailEnd len="med" w="med" type="none"/>
          </a:ln>
        </p:spPr>
      </p:cxnSp>
      <p:pic>
        <p:nvPicPr>
          <p:cNvPr id="1030" name="Google Shape;1030;p100"/>
          <p:cNvPicPr preferRelativeResize="0"/>
          <p:nvPr/>
        </p:nvPicPr>
        <p:blipFill rotWithShape="1">
          <a:blip r:embed="rId4">
            <a:alphaModFix/>
          </a:blip>
          <a:srcRect b="0" l="17791" r="-8" t="21923"/>
          <a:stretch/>
        </p:blipFill>
        <p:spPr>
          <a:xfrm>
            <a:off x="8018825" y="148925"/>
            <a:ext cx="1018521" cy="967302"/>
          </a:xfrm>
          <a:prstGeom prst="rect">
            <a:avLst/>
          </a:prstGeom>
          <a:noFill/>
          <a:ln>
            <a:noFill/>
          </a:ln>
        </p:spPr>
      </p:pic>
      <p:sp>
        <p:nvSpPr>
          <p:cNvPr id="1031" name="Google Shape;1031;p100"/>
          <p:cNvSpPr txBox="1"/>
          <p:nvPr/>
        </p:nvSpPr>
        <p:spPr>
          <a:xfrm>
            <a:off x="205750" y="1828800"/>
            <a:ext cx="339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What is slam poetry?</a:t>
            </a:r>
            <a:endParaRPr>
              <a:solidFill>
                <a:srgbClr val="1F3A93"/>
              </a:solidFill>
              <a:latin typeface="Roboto"/>
              <a:ea typeface="Roboto"/>
              <a:cs typeface="Roboto"/>
              <a:sym typeface="Roboto"/>
            </a:endParaRPr>
          </a:p>
        </p:txBody>
      </p:sp>
      <p:sp>
        <p:nvSpPr>
          <p:cNvPr id="1032" name="Google Shape;1032;p100"/>
          <p:cNvSpPr txBox="1"/>
          <p:nvPr/>
        </p:nvSpPr>
        <p:spPr>
          <a:xfrm>
            <a:off x="3833900" y="1628850"/>
            <a:ext cx="52035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 Slam poetry is </a:t>
            </a:r>
            <a:r>
              <a:rPr b="1" lang="en">
                <a:solidFill>
                  <a:srgbClr val="1F3A93"/>
                </a:solidFill>
                <a:latin typeface="Roboto"/>
                <a:ea typeface="Roboto"/>
                <a:cs typeface="Roboto"/>
                <a:sym typeface="Roboto"/>
              </a:rPr>
              <a:t>competition</a:t>
            </a:r>
            <a:r>
              <a:rPr lang="en">
                <a:solidFill>
                  <a:srgbClr val="1F3A93"/>
                </a:solidFill>
                <a:latin typeface="Roboto"/>
                <a:ea typeface="Roboto"/>
                <a:cs typeface="Roboto"/>
                <a:sym typeface="Roboto"/>
              </a:rPr>
              <a:t> poetry.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 Poets </a:t>
            </a:r>
            <a:r>
              <a:rPr b="1" lang="en">
                <a:solidFill>
                  <a:srgbClr val="1F3A93"/>
                </a:solidFill>
                <a:latin typeface="Roboto"/>
                <a:ea typeface="Roboto"/>
                <a:cs typeface="Roboto"/>
                <a:sym typeface="Roboto"/>
              </a:rPr>
              <a:t>perform</a:t>
            </a:r>
            <a:r>
              <a:rPr lang="en">
                <a:solidFill>
                  <a:srgbClr val="1F3A93"/>
                </a:solidFill>
                <a:latin typeface="Roboto"/>
                <a:ea typeface="Roboto"/>
                <a:cs typeface="Roboto"/>
                <a:sym typeface="Roboto"/>
              </a:rPr>
              <a:t> structured poems about specific topics relating to their own personal lives.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 Slam became popular in the 1980s in New York and Chicago and San Francisco and then took hold throughout the US.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*Interesting fact: youth slam poetry is one of the most popular types of slam poetry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p:txBody>
      </p:sp>
      <p:pic>
        <p:nvPicPr>
          <p:cNvPr id="1033" name="Google Shape;1033;p100"/>
          <p:cNvPicPr preferRelativeResize="0"/>
          <p:nvPr/>
        </p:nvPicPr>
        <p:blipFill>
          <a:blip r:embed="rId5">
            <a:alphaModFix/>
          </a:blip>
          <a:stretch>
            <a:fillRect/>
          </a:stretch>
        </p:blipFill>
        <p:spPr>
          <a:xfrm>
            <a:off x="7487548" y="3846301"/>
            <a:ext cx="1236951" cy="1080976"/>
          </a:xfrm>
          <a:prstGeom prst="rect">
            <a:avLst/>
          </a:prstGeom>
          <a:noFill/>
          <a:ln>
            <a:noFill/>
          </a:ln>
        </p:spPr>
      </p:pic>
      <p:sp>
        <p:nvSpPr>
          <p:cNvPr id="1034" name="Google Shape;1034;p100"/>
          <p:cNvSpPr txBox="1"/>
          <p:nvPr/>
        </p:nvSpPr>
        <p:spPr>
          <a:xfrm>
            <a:off x="7064450" y="4861275"/>
            <a:ext cx="4208100" cy="3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6"/>
              </a:rPr>
              <a:t>Source</a:t>
            </a:r>
            <a:r>
              <a:rPr lang="en" sz="1200">
                <a:solidFill>
                  <a:schemeClr val="dk2"/>
                </a:solidFill>
              </a:rPr>
              <a:t>: Wikimedia Commons</a:t>
            </a:r>
            <a:endParaRPr sz="1200">
              <a:solidFill>
                <a:schemeClr val="dk2"/>
              </a:solidFill>
            </a:endParaRPr>
          </a:p>
        </p:txBody>
      </p:sp>
      <p:sp>
        <p:nvSpPr>
          <p:cNvPr id="1035" name="Google Shape;1035;p100"/>
          <p:cNvSpPr txBox="1"/>
          <p:nvPr/>
        </p:nvSpPr>
        <p:spPr>
          <a:xfrm>
            <a:off x="4996100" y="4861275"/>
            <a:ext cx="4208100" cy="3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7"/>
              </a:rPr>
              <a:t>Source</a:t>
            </a:r>
            <a:r>
              <a:rPr lang="en" sz="1200">
                <a:solidFill>
                  <a:schemeClr val="dk2"/>
                </a:solidFill>
              </a:rPr>
              <a:t>: Wikimedia Commons</a:t>
            </a:r>
            <a:endParaRPr sz="1200">
              <a:solidFill>
                <a:schemeClr val="dk2"/>
              </a:solidFill>
            </a:endParaRPr>
          </a:p>
        </p:txBody>
      </p:sp>
      <p:pic>
        <p:nvPicPr>
          <p:cNvPr id="1036" name="Google Shape;1036;p100"/>
          <p:cNvPicPr preferRelativeResize="0"/>
          <p:nvPr/>
        </p:nvPicPr>
        <p:blipFill>
          <a:blip r:embed="rId8">
            <a:alphaModFix/>
          </a:blip>
          <a:stretch>
            <a:fillRect/>
          </a:stretch>
        </p:blipFill>
        <p:spPr>
          <a:xfrm>
            <a:off x="5858222" y="3677713"/>
            <a:ext cx="962150" cy="124955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pic>
        <p:nvPicPr>
          <p:cNvPr id="1041" name="Google Shape;1041;p101"/>
          <p:cNvPicPr preferRelativeResize="0"/>
          <p:nvPr/>
        </p:nvPicPr>
        <p:blipFill>
          <a:blip r:embed="rId3">
            <a:alphaModFix/>
          </a:blip>
          <a:stretch>
            <a:fillRect/>
          </a:stretch>
        </p:blipFill>
        <p:spPr>
          <a:xfrm>
            <a:off x="7921275" y="72725"/>
            <a:ext cx="803225" cy="803225"/>
          </a:xfrm>
          <a:prstGeom prst="rect">
            <a:avLst/>
          </a:prstGeom>
          <a:noFill/>
          <a:ln>
            <a:noFill/>
          </a:ln>
        </p:spPr>
      </p:pic>
      <p:sp>
        <p:nvSpPr>
          <p:cNvPr id="1042" name="Google Shape;1042;p10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Cornell Notes</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043" name="Google Shape;1043;p10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044" name="Google Shape;1044;p101"/>
          <p:cNvSpPr txBox="1"/>
          <p:nvPr/>
        </p:nvSpPr>
        <p:spPr>
          <a:xfrm>
            <a:off x="358450" y="1105250"/>
            <a:ext cx="2598000" cy="54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424242"/>
                </a:solidFill>
                <a:latin typeface="Roboto"/>
                <a:ea typeface="Roboto"/>
                <a:cs typeface="Roboto"/>
                <a:sym typeface="Roboto"/>
              </a:rPr>
              <a:t>Questions &amp; Key Words </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0"/>
              </a:spcAft>
              <a:buClr>
                <a:schemeClr val="dk1"/>
              </a:buClr>
              <a:buSzPts val="1100"/>
              <a:buFont typeface="Arial"/>
              <a:buNone/>
            </a:pPr>
            <a:r>
              <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0"/>
              </a:spcAft>
              <a:buClr>
                <a:schemeClr val="dk1"/>
              </a:buClr>
              <a:buSzPts val="1100"/>
              <a:buFont typeface="Arial"/>
              <a:buNone/>
            </a:pPr>
            <a:r>
              <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0"/>
              </a:spcAft>
              <a:buClr>
                <a:schemeClr val="dk1"/>
              </a:buClr>
              <a:buSzPts val="1100"/>
              <a:buFont typeface="Arial"/>
              <a:buNone/>
            </a:pPr>
            <a:r>
              <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0"/>
              </a:spcAft>
              <a:buNone/>
            </a:pPr>
            <a:r>
              <a:t/>
            </a:r>
            <a:endParaRPr b="1" sz="1800">
              <a:solidFill>
                <a:srgbClr val="424242"/>
              </a:solidFill>
              <a:latin typeface="Roboto"/>
              <a:ea typeface="Roboto"/>
              <a:cs typeface="Roboto"/>
              <a:sym typeface="Roboto"/>
            </a:endParaRPr>
          </a:p>
          <a:p>
            <a:pPr indent="0" lvl="0" marL="0" rtl="0" algn="l">
              <a:lnSpc>
                <a:spcPct val="115000"/>
              </a:lnSpc>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1045" name="Google Shape;1045;p101"/>
          <p:cNvCxnSpPr/>
          <p:nvPr/>
        </p:nvCxnSpPr>
        <p:spPr>
          <a:xfrm>
            <a:off x="3717225" y="1188350"/>
            <a:ext cx="0" cy="3871200"/>
          </a:xfrm>
          <a:prstGeom prst="straightConnector1">
            <a:avLst/>
          </a:prstGeom>
          <a:noFill/>
          <a:ln cap="flat" cmpd="sng" w="19050">
            <a:solidFill>
              <a:srgbClr val="1F3A92"/>
            </a:solidFill>
            <a:prstDash val="solid"/>
            <a:round/>
            <a:headEnd len="med" w="med" type="none"/>
            <a:tailEnd len="med" w="med" type="none"/>
          </a:ln>
        </p:spPr>
      </p:cxnSp>
      <p:sp>
        <p:nvSpPr>
          <p:cNvPr id="1046" name="Google Shape;1046;p101"/>
          <p:cNvSpPr txBox="1"/>
          <p:nvPr/>
        </p:nvSpPr>
        <p:spPr>
          <a:xfrm>
            <a:off x="4114800" y="1105250"/>
            <a:ext cx="4717500" cy="54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424242"/>
                </a:solidFill>
                <a:latin typeface="Roboto"/>
                <a:ea typeface="Roboto"/>
                <a:cs typeface="Roboto"/>
                <a:sym typeface="Roboto"/>
              </a:rPr>
              <a:t>Details</a:t>
            </a:r>
            <a:endParaRPr b="1" sz="1800">
              <a:solidFill>
                <a:srgbClr val="424242"/>
              </a:solidFill>
              <a:latin typeface="Roboto"/>
              <a:ea typeface="Roboto"/>
              <a:cs typeface="Roboto"/>
              <a:sym typeface="Roboto"/>
            </a:endParaRPr>
          </a:p>
          <a:p>
            <a:pPr indent="0" lvl="0" marL="0" rtl="0" algn="l">
              <a:spcBef>
                <a:spcPts val="1600"/>
              </a:spcBef>
              <a:spcAft>
                <a:spcPts val="1600"/>
              </a:spcAft>
              <a:buNone/>
            </a:pPr>
            <a:r>
              <a:t/>
            </a:r>
            <a:endParaRPr sz="1800">
              <a:solidFill>
                <a:srgbClr val="424242"/>
              </a:solidFill>
              <a:latin typeface="Roboto"/>
              <a:ea typeface="Roboto"/>
              <a:cs typeface="Roboto"/>
              <a:sym typeface="Roboto"/>
            </a:endParaRPr>
          </a:p>
        </p:txBody>
      </p:sp>
      <p:cxnSp>
        <p:nvCxnSpPr>
          <p:cNvPr id="1047" name="Google Shape;1047;p101"/>
          <p:cNvCxnSpPr/>
          <p:nvPr/>
        </p:nvCxnSpPr>
        <p:spPr>
          <a:xfrm rot="10800000">
            <a:off x="106650" y="1645550"/>
            <a:ext cx="8930700" cy="0"/>
          </a:xfrm>
          <a:prstGeom prst="straightConnector1">
            <a:avLst/>
          </a:prstGeom>
          <a:noFill/>
          <a:ln cap="flat" cmpd="sng" w="19050">
            <a:solidFill>
              <a:srgbClr val="1F3A92"/>
            </a:solidFill>
            <a:prstDash val="solid"/>
            <a:round/>
            <a:headEnd len="med" w="med" type="none"/>
            <a:tailEnd len="med" w="med" type="none"/>
          </a:ln>
        </p:spPr>
      </p:cxnSp>
      <p:pic>
        <p:nvPicPr>
          <p:cNvPr id="1048" name="Google Shape;1048;p101"/>
          <p:cNvPicPr preferRelativeResize="0"/>
          <p:nvPr/>
        </p:nvPicPr>
        <p:blipFill rotWithShape="1">
          <a:blip r:embed="rId4">
            <a:alphaModFix/>
          </a:blip>
          <a:srcRect b="0" l="17791" r="-8" t="21923"/>
          <a:stretch/>
        </p:blipFill>
        <p:spPr>
          <a:xfrm>
            <a:off x="8018825" y="148925"/>
            <a:ext cx="1018521" cy="967302"/>
          </a:xfrm>
          <a:prstGeom prst="rect">
            <a:avLst/>
          </a:prstGeom>
          <a:noFill/>
          <a:ln>
            <a:noFill/>
          </a:ln>
        </p:spPr>
      </p:pic>
      <p:sp>
        <p:nvSpPr>
          <p:cNvPr id="1049" name="Google Shape;1049;p101"/>
          <p:cNvSpPr txBox="1"/>
          <p:nvPr/>
        </p:nvSpPr>
        <p:spPr>
          <a:xfrm>
            <a:off x="205750" y="1828800"/>
            <a:ext cx="33948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What is performance poetry?</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How do you perform poetry?</a:t>
            </a:r>
            <a:endParaRPr>
              <a:solidFill>
                <a:srgbClr val="1F3A93"/>
              </a:solidFill>
              <a:latin typeface="Roboto"/>
              <a:ea typeface="Roboto"/>
              <a:cs typeface="Roboto"/>
              <a:sym typeface="Roboto"/>
            </a:endParaRPr>
          </a:p>
        </p:txBody>
      </p:sp>
      <p:sp>
        <p:nvSpPr>
          <p:cNvPr id="1050" name="Google Shape;1050;p101"/>
          <p:cNvSpPr txBox="1"/>
          <p:nvPr/>
        </p:nvSpPr>
        <p:spPr>
          <a:xfrm>
            <a:off x="3717225" y="1722100"/>
            <a:ext cx="5426700" cy="3524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Performance poetry is poetry that is composed for a</a:t>
            </a:r>
            <a:r>
              <a:rPr b="1" lang="en">
                <a:solidFill>
                  <a:srgbClr val="1F3A93"/>
                </a:solidFill>
                <a:latin typeface="Roboto"/>
                <a:ea typeface="Roboto"/>
                <a:cs typeface="Roboto"/>
                <a:sym typeface="Roboto"/>
              </a:rPr>
              <a:t> performance </a:t>
            </a:r>
            <a:r>
              <a:rPr lang="en">
                <a:solidFill>
                  <a:srgbClr val="1F3A93"/>
                </a:solidFill>
                <a:latin typeface="Roboto"/>
                <a:ea typeface="Roboto"/>
                <a:cs typeface="Roboto"/>
                <a:sym typeface="Roboto"/>
              </a:rPr>
              <a:t>before an audience.</a:t>
            </a:r>
            <a:endParaRPr>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Performance poetry is not intended for </a:t>
            </a:r>
            <a:r>
              <a:rPr b="1" lang="en">
                <a:solidFill>
                  <a:srgbClr val="1F3A93"/>
                </a:solidFill>
                <a:latin typeface="Roboto"/>
                <a:ea typeface="Roboto"/>
                <a:cs typeface="Roboto"/>
                <a:sym typeface="Roboto"/>
              </a:rPr>
              <a:t>writing</a:t>
            </a:r>
            <a:r>
              <a:rPr lang="en">
                <a:solidFill>
                  <a:srgbClr val="1F3A93"/>
                </a:solidFill>
                <a:latin typeface="Roboto"/>
                <a:ea typeface="Roboto"/>
                <a:cs typeface="Roboto"/>
                <a:sym typeface="Roboto"/>
              </a:rPr>
              <a:t>, but more so </a:t>
            </a:r>
            <a:r>
              <a:rPr b="1" lang="en">
                <a:solidFill>
                  <a:srgbClr val="1F3A93"/>
                </a:solidFill>
                <a:latin typeface="Roboto"/>
                <a:ea typeface="Roboto"/>
                <a:cs typeface="Roboto"/>
                <a:sym typeface="Roboto"/>
              </a:rPr>
              <a:t>performed.</a:t>
            </a:r>
            <a:endParaRPr b="1">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b="1" lang="en">
                <a:solidFill>
                  <a:srgbClr val="1F3A93"/>
                </a:solidFill>
                <a:latin typeface="Roboto"/>
                <a:ea typeface="Roboto"/>
                <a:cs typeface="Roboto"/>
                <a:sym typeface="Roboto"/>
              </a:rPr>
              <a:t>Spoken Word</a:t>
            </a:r>
            <a:r>
              <a:rPr lang="en">
                <a:solidFill>
                  <a:srgbClr val="1F3A93"/>
                </a:solidFill>
                <a:latin typeface="Roboto"/>
                <a:ea typeface="Roboto"/>
                <a:cs typeface="Roboto"/>
                <a:sym typeface="Roboto"/>
              </a:rPr>
              <a:t> poetry took after </a:t>
            </a:r>
            <a:r>
              <a:rPr b="1" lang="en">
                <a:solidFill>
                  <a:srgbClr val="1F3A93"/>
                </a:solidFill>
                <a:latin typeface="Roboto"/>
                <a:ea typeface="Roboto"/>
                <a:cs typeface="Roboto"/>
                <a:sym typeface="Roboto"/>
              </a:rPr>
              <a:t>performance poetry </a:t>
            </a:r>
            <a:endParaRPr b="1">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1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200">
                <a:solidFill>
                  <a:srgbClr val="1F3A93"/>
                </a:solidFill>
                <a:latin typeface="Roboto"/>
                <a:ea typeface="Roboto"/>
                <a:cs typeface="Roboto"/>
                <a:sym typeface="Roboto"/>
              </a:rPr>
              <a:t>*Interesting fact: performance poetry is not very “new” to our world because we have such a rich oral history (passing stories down through telling others</a:t>
            </a:r>
            <a:endParaRPr sz="12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Give your poem a </a:t>
            </a:r>
            <a:r>
              <a:rPr b="1" lang="en">
                <a:solidFill>
                  <a:srgbClr val="1F3A93"/>
                </a:solidFill>
                <a:latin typeface="Roboto"/>
                <a:ea typeface="Roboto"/>
                <a:cs typeface="Roboto"/>
                <a:sym typeface="Roboto"/>
              </a:rPr>
              <a:t>rhythm</a:t>
            </a:r>
            <a:endParaRPr b="1">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Take </a:t>
            </a:r>
            <a:r>
              <a:rPr b="1" lang="en">
                <a:solidFill>
                  <a:srgbClr val="1F3A93"/>
                </a:solidFill>
                <a:latin typeface="Roboto"/>
                <a:ea typeface="Roboto"/>
                <a:cs typeface="Roboto"/>
                <a:sym typeface="Roboto"/>
              </a:rPr>
              <a:t>specific pauses</a:t>
            </a:r>
            <a:r>
              <a:rPr lang="en">
                <a:solidFill>
                  <a:srgbClr val="1F3A93"/>
                </a:solidFill>
                <a:latin typeface="Roboto"/>
                <a:ea typeface="Roboto"/>
                <a:cs typeface="Roboto"/>
                <a:sym typeface="Roboto"/>
              </a:rPr>
              <a:t> while reading your poem for a dramatic effect </a:t>
            </a:r>
            <a:endParaRPr>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 </a:t>
            </a:r>
            <a:r>
              <a:rPr b="1" lang="en">
                <a:solidFill>
                  <a:srgbClr val="1F3A93"/>
                </a:solidFill>
                <a:latin typeface="Roboto"/>
                <a:ea typeface="Roboto"/>
                <a:cs typeface="Roboto"/>
                <a:sym typeface="Roboto"/>
              </a:rPr>
              <a:t>Speed up</a:t>
            </a:r>
            <a:r>
              <a:rPr lang="en">
                <a:solidFill>
                  <a:srgbClr val="1F3A93"/>
                </a:solidFill>
                <a:latin typeface="Roboto"/>
                <a:ea typeface="Roboto"/>
                <a:cs typeface="Roboto"/>
                <a:sym typeface="Roboto"/>
              </a:rPr>
              <a:t> or </a:t>
            </a:r>
            <a:r>
              <a:rPr b="1" lang="en">
                <a:solidFill>
                  <a:srgbClr val="1F3A93"/>
                </a:solidFill>
                <a:latin typeface="Roboto"/>
                <a:ea typeface="Roboto"/>
                <a:cs typeface="Roboto"/>
                <a:sym typeface="Roboto"/>
              </a:rPr>
              <a:t>slow down</a:t>
            </a:r>
            <a:r>
              <a:rPr lang="en">
                <a:solidFill>
                  <a:srgbClr val="1F3A93"/>
                </a:solidFill>
                <a:latin typeface="Roboto"/>
                <a:ea typeface="Roboto"/>
                <a:cs typeface="Roboto"/>
                <a:sym typeface="Roboto"/>
              </a:rPr>
              <a:t> your speaking rate at various points in your reading </a:t>
            </a:r>
            <a:endParaRPr>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10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Glossary: Let’s add to it</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056" name="Google Shape;1056;p10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57" name="Google Shape;1057;p102"/>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1058" name="Google Shape;1058;p102"/>
          <p:cNvPicPr preferRelativeResize="0"/>
          <p:nvPr/>
        </p:nvPicPr>
        <p:blipFill>
          <a:blip r:embed="rId4">
            <a:alphaModFix/>
          </a:blip>
          <a:stretch>
            <a:fillRect/>
          </a:stretch>
        </p:blipFill>
        <p:spPr>
          <a:xfrm>
            <a:off x="7797174" y="-46400"/>
            <a:ext cx="1197252" cy="1151298"/>
          </a:xfrm>
          <a:prstGeom prst="rect">
            <a:avLst/>
          </a:prstGeom>
          <a:noFill/>
          <a:ln>
            <a:noFill/>
          </a:ln>
        </p:spPr>
      </p:pic>
      <p:graphicFrame>
        <p:nvGraphicFramePr>
          <p:cNvPr id="1059" name="Google Shape;1059;p102"/>
          <p:cNvGraphicFramePr/>
          <p:nvPr/>
        </p:nvGraphicFramePr>
        <p:xfrm>
          <a:off x="433435" y="1211075"/>
          <a:ext cx="3000000" cy="3000000"/>
        </p:xfrm>
        <a:graphic>
          <a:graphicData uri="http://schemas.openxmlformats.org/drawingml/2006/table">
            <a:tbl>
              <a:tblPr bandRow="1" firstRow="1">
                <a:noFill/>
                <a:tableStyleId>{6F8621C6-4E6B-408B-878C-F165F1059383}</a:tableStyleId>
              </a:tblPr>
              <a:tblGrid>
                <a:gridCol w="8229600"/>
              </a:tblGrid>
              <a:tr h="1226800">
                <a:tc>
                  <a:txBody>
                    <a:bodyPr/>
                    <a:lstStyle/>
                    <a:p>
                      <a:pPr indent="0" lvl="0" marL="0" marR="0" rtl="0" algn="l">
                        <a:spcBef>
                          <a:spcPts val="0"/>
                        </a:spcBef>
                        <a:spcAft>
                          <a:spcPts val="0"/>
                        </a:spcAft>
                        <a:buNone/>
                      </a:pPr>
                      <a:r>
                        <a:rPr b="1" lang="en" sz="1300">
                          <a:solidFill>
                            <a:srgbClr val="00B2A9"/>
                          </a:solidFill>
                          <a:latin typeface="Roboto"/>
                          <a:ea typeface="Roboto"/>
                          <a:cs typeface="Roboto"/>
                          <a:sym typeface="Roboto"/>
                        </a:rPr>
                        <a:t>Spoken Word/ Slam Poetry/ Performance Poetry</a:t>
                      </a:r>
                      <a:endParaRPr sz="900">
                        <a:solidFill>
                          <a:srgbClr val="00B2A9"/>
                        </a:solidFill>
                        <a:latin typeface="Roboto"/>
                        <a:ea typeface="Roboto"/>
                        <a:cs typeface="Roboto"/>
                        <a:sym typeface="Roboto"/>
                      </a:endParaRPr>
                    </a:p>
                    <a:p>
                      <a:pPr indent="0" lvl="0" marL="0" marR="0" rtl="0" algn="l">
                        <a:spcBef>
                          <a:spcPts val="0"/>
                        </a:spcBef>
                        <a:spcAft>
                          <a:spcPts val="0"/>
                        </a:spcAft>
                        <a:buNone/>
                      </a:pPr>
                      <a:r>
                        <a:t/>
                      </a:r>
                      <a:endParaRPr sz="1300">
                        <a:latin typeface="Roboto"/>
                        <a:ea typeface="Roboto"/>
                        <a:cs typeface="Roboto"/>
                        <a:sym typeface="Roboto"/>
                      </a:endParaRPr>
                    </a:p>
                    <a:p>
                      <a:pPr indent="0" lvl="0" marL="0" marR="0" rtl="0" algn="l">
                        <a:spcBef>
                          <a:spcPts val="0"/>
                        </a:spcBef>
                        <a:spcAft>
                          <a:spcPts val="0"/>
                        </a:spcAft>
                        <a:buNone/>
                      </a:pPr>
                      <a:r>
                        <a:rPr lang="en" sz="1300">
                          <a:latin typeface="Roboto"/>
                          <a:ea typeface="Roboto"/>
                          <a:cs typeface="Roboto"/>
                          <a:sym typeface="Roboto"/>
                        </a:rPr>
                        <a:t>Definition: _____________________________________________________________</a:t>
                      </a:r>
                      <a:endParaRPr sz="900">
                        <a:latin typeface="Roboto"/>
                        <a:ea typeface="Roboto"/>
                        <a:cs typeface="Roboto"/>
                        <a:sym typeface="Roboto"/>
                      </a:endParaRPr>
                    </a:p>
                    <a:p>
                      <a:pPr indent="0" lvl="0" marL="0" marR="0" rtl="0" algn="l">
                        <a:spcBef>
                          <a:spcPts val="0"/>
                        </a:spcBef>
                        <a:spcAft>
                          <a:spcPts val="0"/>
                        </a:spcAft>
                        <a:buNone/>
                      </a:pPr>
                      <a:r>
                        <a:t/>
                      </a:r>
                      <a:endParaRPr sz="1300">
                        <a:latin typeface="Roboto"/>
                        <a:ea typeface="Roboto"/>
                        <a:cs typeface="Roboto"/>
                        <a:sym typeface="Roboto"/>
                      </a:endParaRPr>
                    </a:p>
                    <a:p>
                      <a:pPr indent="0" lvl="0" marL="0" marR="0" rtl="0" algn="l">
                        <a:spcBef>
                          <a:spcPts val="0"/>
                        </a:spcBef>
                        <a:spcAft>
                          <a:spcPts val="0"/>
                        </a:spcAft>
                        <a:buNone/>
                      </a:pPr>
                      <a:r>
                        <a:rPr lang="en" sz="1300">
                          <a:latin typeface="Roboto"/>
                          <a:ea typeface="Roboto"/>
                          <a:cs typeface="Roboto"/>
                          <a:sym typeface="Roboto"/>
                        </a:rPr>
                        <a:t>Example(s):</a:t>
                      </a:r>
                      <a:endParaRPr sz="1800">
                        <a:latin typeface="Roboto"/>
                        <a:ea typeface="Roboto"/>
                        <a:cs typeface="Roboto"/>
                        <a:sym typeface="Roboto"/>
                      </a:endParaRPr>
                    </a:p>
                  </a:txBody>
                  <a:tcPr marT="45725" marB="45725" marR="91450" marL="91450"/>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Our Focus Poet:  Standingbear</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148" name="Google Shape;148;p22"/>
          <p:cNvSpPr txBox="1"/>
          <p:nvPr>
            <p:ph idx="1" type="body"/>
          </p:nvPr>
        </p:nvSpPr>
        <p:spPr>
          <a:xfrm>
            <a:off x="2779675" y="1102000"/>
            <a:ext cx="6259800" cy="3855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solidFill>
                  <a:srgbClr val="1F3A93"/>
                </a:solidFill>
                <a:latin typeface="Roboto"/>
                <a:ea typeface="Roboto"/>
                <a:cs typeface="Roboto"/>
                <a:sym typeface="Roboto"/>
              </a:rPr>
              <a:t>Coming Soon</a:t>
            </a:r>
            <a:endParaRPr sz="1400">
              <a:solidFill>
                <a:srgbClr val="1F3A93"/>
              </a:solidFill>
              <a:latin typeface="Roboto"/>
              <a:ea typeface="Roboto"/>
              <a:cs typeface="Roboto"/>
              <a:sym typeface="Roboto"/>
            </a:endParaRPr>
          </a:p>
        </p:txBody>
      </p:sp>
      <p:cxnSp>
        <p:nvCxnSpPr>
          <p:cNvPr id="149" name="Google Shape;149;p2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50" name="Google Shape;150;p22"/>
          <p:cNvPicPr preferRelativeResize="0"/>
          <p:nvPr/>
        </p:nvPicPr>
        <p:blipFill>
          <a:blip r:embed="rId3">
            <a:alphaModFix/>
          </a:blip>
          <a:stretch>
            <a:fillRect/>
          </a:stretch>
        </p:blipFill>
        <p:spPr>
          <a:xfrm>
            <a:off x="7874914" y="-46400"/>
            <a:ext cx="1041770" cy="1001790"/>
          </a:xfrm>
          <a:prstGeom prst="rect">
            <a:avLst/>
          </a:prstGeom>
          <a:noFill/>
          <a:ln>
            <a:noFill/>
          </a:ln>
        </p:spPr>
      </p:pic>
      <p:pic>
        <p:nvPicPr>
          <p:cNvPr id="151" name="Google Shape;151;p22"/>
          <p:cNvPicPr preferRelativeResize="0"/>
          <p:nvPr/>
        </p:nvPicPr>
        <p:blipFill>
          <a:blip r:embed="rId4">
            <a:alphaModFix/>
          </a:blip>
          <a:stretch>
            <a:fillRect/>
          </a:stretch>
        </p:blipFill>
        <p:spPr>
          <a:xfrm>
            <a:off x="7797174" y="-46400"/>
            <a:ext cx="1197252" cy="115129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pic>
        <p:nvPicPr>
          <p:cNvPr id="1064" name="Google Shape;1064;p103"/>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065" name="Google Shape;1065;p10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Analysis: Group practice</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1066" name="Google Shape;1066;p103"/>
          <p:cNvSpPr txBox="1"/>
          <p:nvPr>
            <p:ph idx="1" type="body"/>
          </p:nvPr>
        </p:nvSpPr>
        <p:spPr>
          <a:xfrm>
            <a:off x="311700" y="1152475"/>
            <a:ext cx="8520600" cy="845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lang="en">
                <a:solidFill>
                  <a:srgbClr val="1F3A93"/>
                </a:solidFill>
                <a:latin typeface="Roboto"/>
                <a:ea typeface="Roboto"/>
                <a:cs typeface="Roboto"/>
                <a:sym typeface="Roboto"/>
              </a:rPr>
              <a:t>Together we are going to read the following performance poems and watch their videos. We will then analyze them. </a:t>
            </a:r>
            <a:endParaRPr>
              <a:solidFill>
                <a:srgbClr val="1F3A93"/>
              </a:solidFill>
              <a:latin typeface="Roboto"/>
              <a:ea typeface="Roboto"/>
              <a:cs typeface="Roboto"/>
              <a:sym typeface="Roboto"/>
            </a:endParaRPr>
          </a:p>
        </p:txBody>
      </p:sp>
      <p:cxnSp>
        <p:nvCxnSpPr>
          <p:cNvPr id="1067" name="Google Shape;1067;p10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68" name="Google Shape;1068;p103"/>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
        <p:nvSpPr>
          <p:cNvPr id="1069" name="Google Shape;1069;p103"/>
          <p:cNvSpPr/>
          <p:nvPr/>
        </p:nvSpPr>
        <p:spPr>
          <a:xfrm>
            <a:off x="1353875" y="2082872"/>
            <a:ext cx="1940100" cy="641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000">
                <a:solidFill>
                  <a:srgbClr val="1F3A93"/>
                </a:solidFill>
                <a:latin typeface="Roboto"/>
                <a:ea typeface="Roboto"/>
                <a:cs typeface="Roboto"/>
                <a:sym typeface="Roboto"/>
              </a:rPr>
              <a:t>Knock Knock</a:t>
            </a:r>
            <a:endParaRPr b="1" sz="2000">
              <a:solidFill>
                <a:srgbClr val="1F3A93"/>
              </a:solidFill>
              <a:latin typeface="Roboto"/>
              <a:ea typeface="Roboto"/>
              <a:cs typeface="Roboto"/>
              <a:sym typeface="Roboto"/>
            </a:endParaRPr>
          </a:p>
          <a:p>
            <a:pPr indent="0" lvl="0" marL="0" marR="0" rtl="0" algn="ctr">
              <a:spcBef>
                <a:spcPts val="0"/>
              </a:spcBef>
              <a:spcAft>
                <a:spcPts val="0"/>
              </a:spcAft>
              <a:buNone/>
            </a:pPr>
            <a:r>
              <a:rPr lang="en">
                <a:solidFill>
                  <a:srgbClr val="1F3A93"/>
                </a:solidFill>
                <a:latin typeface="Roboto"/>
                <a:ea typeface="Roboto"/>
                <a:cs typeface="Roboto"/>
                <a:sym typeface="Roboto"/>
              </a:rPr>
              <a:t>by </a:t>
            </a:r>
            <a:r>
              <a:rPr i="1" lang="en">
                <a:solidFill>
                  <a:srgbClr val="1F3A93"/>
                </a:solidFill>
                <a:latin typeface="Roboto"/>
                <a:ea typeface="Roboto"/>
                <a:cs typeface="Roboto"/>
                <a:sym typeface="Roboto"/>
              </a:rPr>
              <a:t>Daniel Beaty</a:t>
            </a:r>
            <a:endParaRPr sz="2000">
              <a:solidFill>
                <a:srgbClr val="1F3A93"/>
              </a:solidFill>
              <a:latin typeface="Roboto"/>
              <a:ea typeface="Roboto"/>
              <a:cs typeface="Roboto"/>
              <a:sym typeface="Roboto"/>
            </a:endParaRPr>
          </a:p>
        </p:txBody>
      </p:sp>
      <p:sp>
        <p:nvSpPr>
          <p:cNvPr id="1070" name="Google Shape;1070;p103"/>
          <p:cNvSpPr/>
          <p:nvPr/>
        </p:nvSpPr>
        <p:spPr>
          <a:xfrm>
            <a:off x="5109575" y="2082875"/>
            <a:ext cx="3637800" cy="641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000">
                <a:solidFill>
                  <a:srgbClr val="1F3A93"/>
                </a:solidFill>
                <a:latin typeface="Roboto"/>
                <a:ea typeface="Roboto"/>
                <a:cs typeface="Roboto"/>
                <a:sym typeface="Roboto"/>
              </a:rPr>
              <a:t>Lost Count: A Love Story</a:t>
            </a:r>
            <a:endParaRPr sz="2000">
              <a:solidFill>
                <a:srgbClr val="1F3A93"/>
              </a:solidFill>
              <a:latin typeface="Roboto"/>
              <a:ea typeface="Roboto"/>
              <a:cs typeface="Roboto"/>
              <a:sym typeface="Roboto"/>
            </a:endParaRPr>
          </a:p>
          <a:p>
            <a:pPr indent="0" lvl="0" marL="0" marR="0" rtl="0" algn="ctr">
              <a:spcBef>
                <a:spcPts val="0"/>
              </a:spcBef>
              <a:spcAft>
                <a:spcPts val="0"/>
              </a:spcAft>
              <a:buNone/>
            </a:pPr>
            <a:r>
              <a:rPr lang="en">
                <a:solidFill>
                  <a:srgbClr val="1F3A93"/>
                </a:solidFill>
                <a:latin typeface="Roboto"/>
                <a:ea typeface="Roboto"/>
                <a:cs typeface="Roboto"/>
                <a:sym typeface="Roboto"/>
              </a:rPr>
              <a:t>by </a:t>
            </a:r>
            <a:r>
              <a:rPr i="1" lang="en">
                <a:solidFill>
                  <a:srgbClr val="1F3A93"/>
                </a:solidFill>
                <a:latin typeface="Roboto"/>
                <a:ea typeface="Roboto"/>
                <a:cs typeface="Roboto"/>
                <a:sym typeface="Roboto"/>
              </a:rPr>
              <a:t>Nate Marshall &amp; Demetrius Amparan</a:t>
            </a:r>
            <a:endParaRPr sz="2000">
              <a:solidFill>
                <a:srgbClr val="1F3A93"/>
              </a:solidFill>
              <a:latin typeface="Roboto"/>
              <a:ea typeface="Roboto"/>
              <a:cs typeface="Roboto"/>
              <a:sym typeface="Roboto"/>
            </a:endParaRPr>
          </a:p>
        </p:txBody>
      </p:sp>
      <p:pic>
        <p:nvPicPr>
          <p:cNvPr id="1071" name="Google Shape;1071;p103">
            <a:hlinkClick r:id="rId5"/>
          </p:cNvPr>
          <p:cNvPicPr preferRelativeResize="0"/>
          <p:nvPr/>
        </p:nvPicPr>
        <p:blipFill rotWithShape="1">
          <a:blip r:embed="rId6">
            <a:alphaModFix/>
          </a:blip>
          <a:srcRect b="0" l="0" r="0" t="0"/>
          <a:stretch/>
        </p:blipFill>
        <p:spPr>
          <a:xfrm>
            <a:off x="5109500" y="2853875"/>
            <a:ext cx="3637950" cy="2102750"/>
          </a:xfrm>
          <a:prstGeom prst="rect">
            <a:avLst/>
          </a:prstGeom>
          <a:noFill/>
          <a:ln>
            <a:noFill/>
          </a:ln>
        </p:spPr>
      </p:pic>
      <p:pic>
        <p:nvPicPr>
          <p:cNvPr id="1072" name="Google Shape;1072;p103">
            <a:hlinkClick r:id="rId7"/>
          </p:cNvPr>
          <p:cNvPicPr preferRelativeResize="0"/>
          <p:nvPr/>
        </p:nvPicPr>
        <p:blipFill rotWithShape="1">
          <a:blip r:embed="rId8">
            <a:alphaModFix/>
          </a:blip>
          <a:srcRect b="10495" l="5074" r="5423" t="16361"/>
          <a:stretch/>
        </p:blipFill>
        <p:spPr>
          <a:xfrm>
            <a:off x="396412" y="2853875"/>
            <a:ext cx="3855038" cy="2102750"/>
          </a:xfrm>
          <a:prstGeom prst="rect">
            <a:avLst/>
          </a:prstGeom>
          <a:noFill/>
          <a:ln>
            <a:noFill/>
          </a:ln>
        </p:spPr>
      </p:pic>
      <p:grpSp>
        <p:nvGrpSpPr>
          <p:cNvPr id="1073" name="Google Shape;1073;p103"/>
          <p:cNvGrpSpPr/>
          <p:nvPr/>
        </p:nvGrpSpPr>
        <p:grpSpPr>
          <a:xfrm flipH="1" rot="-1818">
            <a:off x="4125126" y="2364736"/>
            <a:ext cx="893737" cy="610535"/>
            <a:chOff x="3104742" y="3437775"/>
            <a:chExt cx="1575700" cy="1076781"/>
          </a:xfrm>
        </p:grpSpPr>
        <p:sp>
          <p:nvSpPr>
            <p:cNvPr id="1074" name="Google Shape;1074;p103"/>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75" name="Google Shape;1075;p103"/>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76" name="Google Shape;1076;p103"/>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77" name="Google Shape;1077;p103"/>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78" name="Google Shape;1078;p103"/>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79" name="Google Shape;1079;p103"/>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80" name="Google Shape;1080;p103"/>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81" name="Google Shape;1081;p103"/>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82" name="Google Shape;1082;p103"/>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83" name="Google Shape;1083;p103"/>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pic>
        <p:nvPicPr>
          <p:cNvPr id="1088" name="Google Shape;1088;p104"/>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089" name="Google Shape;1089;p10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Analysis: Group practice - Knock Knock</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1090" name="Google Shape;1090;p104"/>
          <p:cNvSpPr txBox="1"/>
          <p:nvPr>
            <p:ph idx="1" type="body"/>
          </p:nvPr>
        </p:nvSpPr>
        <p:spPr>
          <a:xfrm>
            <a:off x="311700" y="1152475"/>
            <a:ext cx="8520600" cy="3916800"/>
          </a:xfrm>
          <a:prstGeom prst="rect">
            <a:avLst/>
          </a:prstGeom>
        </p:spPr>
        <p:txBody>
          <a:bodyPr anchorCtr="0" anchor="t" bIns="91425" lIns="91425" spcFirstLastPara="1" rIns="91425" wrap="square" tIns="91425">
            <a:normAutofit/>
          </a:bodyPr>
          <a:lstStyle/>
          <a:p>
            <a:pPr indent="-330200" lvl="0" marL="457200" rtl="0" algn="l">
              <a:lnSpc>
                <a:spcPct val="90000"/>
              </a:lnSpc>
              <a:spcBef>
                <a:spcPts val="0"/>
              </a:spcBef>
              <a:spcAft>
                <a:spcPts val="0"/>
              </a:spcAft>
              <a:buClr>
                <a:srgbClr val="1F3A93"/>
              </a:buClr>
              <a:buSzPts val="1600"/>
              <a:buFont typeface="Roboto"/>
              <a:buAutoNum type="arabicPeriod"/>
            </a:pPr>
            <a:r>
              <a:rPr lang="en" sz="1600">
                <a:solidFill>
                  <a:srgbClr val="1F3A93"/>
                </a:solidFill>
                <a:latin typeface="Roboto"/>
                <a:ea typeface="Roboto"/>
                <a:cs typeface="Roboto"/>
                <a:sym typeface="Roboto"/>
              </a:rPr>
              <a:t>What is the topic of this poem? Wh</a:t>
            </a:r>
            <a:r>
              <a:rPr lang="en" sz="1600">
                <a:solidFill>
                  <a:srgbClr val="1F3A93"/>
                </a:solidFill>
                <a:latin typeface="Roboto"/>
                <a:ea typeface="Roboto"/>
                <a:cs typeface="Roboto"/>
                <a:sym typeface="Roboto"/>
              </a:rPr>
              <a:t>at social problem is the author talking about?</a:t>
            </a:r>
            <a:r>
              <a:rPr b="1" lang="en" sz="1600">
                <a:solidFill>
                  <a:srgbClr val="1F3A93"/>
                </a:solidFill>
                <a:latin typeface="Roboto"/>
                <a:ea typeface="Roboto"/>
                <a:cs typeface="Roboto"/>
                <a:sym typeface="Roboto"/>
              </a:rPr>
              <a:t> Underline a line in the poem that shows the author is talking about this topic.</a:t>
            </a:r>
            <a:r>
              <a:rPr lang="en" sz="1600">
                <a:solidFill>
                  <a:srgbClr val="1F3A93"/>
                </a:solidFill>
                <a:latin typeface="Roboto"/>
                <a:ea typeface="Roboto"/>
                <a:cs typeface="Roboto"/>
                <a:sym typeface="Roboto"/>
              </a:rPr>
              <a:t>                                                                                                                   </a:t>
            </a:r>
            <a:endParaRPr sz="1600">
              <a:solidFill>
                <a:srgbClr val="1F3A93"/>
              </a:solidFill>
              <a:latin typeface="Roboto"/>
              <a:ea typeface="Roboto"/>
              <a:cs typeface="Roboto"/>
              <a:sym typeface="Roboto"/>
            </a:endParaRPr>
          </a:p>
          <a:p>
            <a:pPr indent="-330200" lvl="0" marL="457200" rtl="0" algn="l">
              <a:lnSpc>
                <a:spcPct val="90000"/>
              </a:lnSpc>
              <a:spcBef>
                <a:spcPts val="1000"/>
              </a:spcBef>
              <a:spcAft>
                <a:spcPts val="0"/>
              </a:spcAft>
              <a:buClr>
                <a:srgbClr val="1F3A93"/>
              </a:buClr>
              <a:buSzPts val="1600"/>
              <a:buFont typeface="Roboto"/>
              <a:buAutoNum type="arabicPeriod"/>
            </a:pPr>
            <a:r>
              <a:rPr lang="en" sz="1600">
                <a:solidFill>
                  <a:srgbClr val="1F3A93"/>
                </a:solidFill>
                <a:latin typeface="Roboto"/>
                <a:ea typeface="Roboto"/>
                <a:cs typeface="Roboto"/>
                <a:sym typeface="Roboto"/>
              </a:rPr>
              <a:t>What is the mood of this poem? How does the poet feel about this topic? </a:t>
            </a:r>
            <a:r>
              <a:rPr b="1" lang="en" sz="1600">
                <a:solidFill>
                  <a:srgbClr val="1F3A93"/>
                </a:solidFill>
                <a:latin typeface="Roboto"/>
                <a:ea typeface="Roboto"/>
                <a:cs typeface="Roboto"/>
                <a:sym typeface="Roboto"/>
              </a:rPr>
              <a:t>Underline a line in the poem that shows the poet’s mood.</a:t>
            </a:r>
            <a:endParaRPr sz="1600">
              <a:solidFill>
                <a:srgbClr val="1F3A93"/>
              </a:solidFill>
              <a:latin typeface="Roboto"/>
              <a:ea typeface="Roboto"/>
              <a:cs typeface="Roboto"/>
              <a:sym typeface="Roboto"/>
            </a:endParaRPr>
          </a:p>
          <a:p>
            <a:pPr indent="-330200" lvl="0" marL="457200" rtl="0" algn="l">
              <a:lnSpc>
                <a:spcPct val="90000"/>
              </a:lnSpc>
              <a:spcBef>
                <a:spcPts val="1000"/>
              </a:spcBef>
              <a:spcAft>
                <a:spcPts val="0"/>
              </a:spcAft>
              <a:buClr>
                <a:srgbClr val="1F3A93"/>
              </a:buClr>
              <a:buSzPts val="1600"/>
              <a:buFont typeface="Roboto"/>
              <a:buAutoNum type="arabicPeriod"/>
            </a:pPr>
            <a:r>
              <a:rPr lang="en" sz="1600">
                <a:solidFill>
                  <a:srgbClr val="1F3A93"/>
                </a:solidFill>
                <a:latin typeface="Roboto"/>
                <a:ea typeface="Roboto"/>
                <a:cs typeface="Roboto"/>
                <a:sym typeface="Roboto"/>
              </a:rPr>
              <a:t>What poetic device does the poet continue to use throughout his poem?</a:t>
            </a:r>
            <a:endParaRPr sz="1600">
              <a:solidFill>
                <a:srgbClr val="1F3A93"/>
              </a:solidFill>
              <a:latin typeface="Roboto"/>
              <a:ea typeface="Roboto"/>
              <a:cs typeface="Roboto"/>
              <a:sym typeface="Roboto"/>
            </a:endParaRPr>
          </a:p>
          <a:p>
            <a:pPr indent="-330200" lvl="0" marL="457200" rtl="0" algn="l">
              <a:lnSpc>
                <a:spcPct val="90000"/>
              </a:lnSpc>
              <a:spcBef>
                <a:spcPts val="1000"/>
              </a:spcBef>
              <a:spcAft>
                <a:spcPts val="0"/>
              </a:spcAft>
              <a:buClr>
                <a:srgbClr val="1F3A93"/>
              </a:buClr>
              <a:buSzPts val="1600"/>
              <a:buFont typeface="Roboto"/>
              <a:buAutoNum type="arabicPeriod"/>
            </a:pPr>
            <a:r>
              <a:rPr lang="en" sz="1600">
                <a:solidFill>
                  <a:srgbClr val="1F3A93"/>
                </a:solidFill>
                <a:latin typeface="Roboto"/>
                <a:ea typeface="Roboto"/>
                <a:cs typeface="Roboto"/>
                <a:sym typeface="Roboto"/>
              </a:rPr>
              <a:t>What is symbolic about the knock of the dad on the son’s door/ What does this knock become?</a:t>
            </a:r>
            <a:endParaRPr sz="1600">
              <a:solidFill>
                <a:srgbClr val="1F3A93"/>
              </a:solidFill>
              <a:latin typeface="Roboto"/>
              <a:ea typeface="Roboto"/>
              <a:cs typeface="Roboto"/>
              <a:sym typeface="Roboto"/>
            </a:endParaRPr>
          </a:p>
          <a:p>
            <a:pPr indent="-330200" lvl="0" marL="457200" rtl="0" algn="l">
              <a:lnSpc>
                <a:spcPct val="90000"/>
              </a:lnSpc>
              <a:spcBef>
                <a:spcPts val="1000"/>
              </a:spcBef>
              <a:spcAft>
                <a:spcPts val="0"/>
              </a:spcAft>
              <a:buClr>
                <a:srgbClr val="1F3A93"/>
              </a:buClr>
              <a:buSzPts val="1600"/>
              <a:buFont typeface="Roboto"/>
              <a:buAutoNum type="arabicPeriod"/>
            </a:pPr>
            <a:r>
              <a:rPr lang="en" sz="1600">
                <a:solidFill>
                  <a:srgbClr val="1F3A93"/>
                </a:solidFill>
                <a:latin typeface="Roboto"/>
                <a:ea typeface="Roboto"/>
                <a:cs typeface="Roboto"/>
                <a:sym typeface="Roboto"/>
              </a:rPr>
              <a:t>What is the meaning of the last 10 lines of the poem?</a:t>
            </a:r>
            <a:endParaRPr sz="1600">
              <a:solidFill>
                <a:srgbClr val="1F3A93"/>
              </a:solidFill>
              <a:latin typeface="Roboto"/>
              <a:ea typeface="Roboto"/>
              <a:cs typeface="Roboto"/>
              <a:sym typeface="Roboto"/>
            </a:endParaRPr>
          </a:p>
          <a:p>
            <a:pPr indent="-330200" lvl="0" marL="457200" rtl="0" algn="l">
              <a:lnSpc>
                <a:spcPct val="90000"/>
              </a:lnSpc>
              <a:spcBef>
                <a:spcPts val="1000"/>
              </a:spcBef>
              <a:spcAft>
                <a:spcPts val="1000"/>
              </a:spcAft>
              <a:buClr>
                <a:srgbClr val="1F3A93"/>
              </a:buClr>
              <a:buSzPts val="1600"/>
              <a:buFont typeface="Roboto"/>
              <a:buAutoNum type="arabicPeriod"/>
            </a:pPr>
            <a:r>
              <a:rPr lang="en" sz="1600">
                <a:solidFill>
                  <a:srgbClr val="1F3A93"/>
                </a:solidFill>
                <a:latin typeface="Roboto"/>
                <a:ea typeface="Roboto"/>
                <a:cs typeface="Roboto"/>
                <a:sym typeface="Roboto"/>
              </a:rPr>
              <a:t>What stood out to you about the poet’s performance? What did the poet do in his performance to get his point across?</a:t>
            </a:r>
            <a:endParaRPr sz="1600">
              <a:solidFill>
                <a:srgbClr val="1F3A93"/>
              </a:solidFill>
              <a:latin typeface="Roboto"/>
              <a:ea typeface="Roboto"/>
              <a:cs typeface="Roboto"/>
              <a:sym typeface="Roboto"/>
            </a:endParaRPr>
          </a:p>
        </p:txBody>
      </p:sp>
      <p:cxnSp>
        <p:nvCxnSpPr>
          <p:cNvPr id="1091" name="Google Shape;1091;p10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92" name="Google Shape;1092;p104"/>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pic>
        <p:nvPicPr>
          <p:cNvPr id="1097" name="Google Shape;1097;p105"/>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098" name="Google Shape;1098;p10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Analysis: Group practice - A Love Story</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1099" name="Google Shape;1099;p105"/>
          <p:cNvSpPr txBox="1"/>
          <p:nvPr>
            <p:ph idx="1" type="body"/>
          </p:nvPr>
        </p:nvSpPr>
        <p:spPr>
          <a:xfrm>
            <a:off x="311700" y="1152475"/>
            <a:ext cx="8520600" cy="39909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rgbClr val="1F3A93"/>
              </a:buClr>
              <a:buSzPts val="1600"/>
              <a:buFont typeface="Roboto"/>
              <a:buAutoNum type="arabicPeriod"/>
            </a:pPr>
            <a:r>
              <a:rPr lang="en" sz="1600">
                <a:solidFill>
                  <a:srgbClr val="1F3A93"/>
                </a:solidFill>
                <a:latin typeface="Roboto"/>
                <a:ea typeface="Roboto"/>
                <a:cs typeface="Roboto"/>
                <a:sym typeface="Roboto"/>
              </a:rPr>
              <a:t>What is the topic of this poem? What social problem are the poets talking about? </a:t>
            </a:r>
            <a:r>
              <a:rPr b="1" lang="en" sz="1600">
                <a:solidFill>
                  <a:srgbClr val="1F3A93"/>
                </a:solidFill>
                <a:latin typeface="Roboto"/>
                <a:ea typeface="Roboto"/>
                <a:cs typeface="Roboto"/>
                <a:sym typeface="Roboto"/>
              </a:rPr>
              <a:t>Underline a line in the poem that shows the poets are talking about this topic.                                                                                                                      </a:t>
            </a:r>
            <a:endParaRPr sz="1600">
              <a:solidFill>
                <a:srgbClr val="1F3A93"/>
              </a:solidFill>
              <a:latin typeface="Roboto"/>
              <a:ea typeface="Roboto"/>
              <a:cs typeface="Roboto"/>
              <a:sym typeface="Roboto"/>
            </a:endParaRPr>
          </a:p>
          <a:p>
            <a:pPr indent="-330200" lvl="0" marL="457200" rtl="0" algn="l">
              <a:spcBef>
                <a:spcPts val="1000"/>
              </a:spcBef>
              <a:spcAft>
                <a:spcPts val="0"/>
              </a:spcAft>
              <a:buClr>
                <a:srgbClr val="1F3A93"/>
              </a:buClr>
              <a:buSzPts val="1600"/>
              <a:buFont typeface="Roboto"/>
              <a:buAutoNum type="arabicPeriod"/>
            </a:pPr>
            <a:r>
              <a:rPr lang="en" sz="1600">
                <a:solidFill>
                  <a:srgbClr val="1F3A93"/>
                </a:solidFill>
                <a:latin typeface="Roboto"/>
                <a:ea typeface="Roboto"/>
                <a:cs typeface="Roboto"/>
                <a:sym typeface="Roboto"/>
              </a:rPr>
              <a:t>What is the mood of this poem? How does the poet feel about this topic? </a:t>
            </a:r>
            <a:r>
              <a:rPr b="1" lang="en" sz="1600">
                <a:solidFill>
                  <a:srgbClr val="1F3A93"/>
                </a:solidFill>
                <a:latin typeface="Roboto"/>
                <a:ea typeface="Roboto"/>
                <a:cs typeface="Roboto"/>
                <a:sym typeface="Roboto"/>
              </a:rPr>
              <a:t>Underline a line in the poem that shows the poets’ mood.</a:t>
            </a:r>
            <a:endParaRPr b="1" sz="1600">
              <a:solidFill>
                <a:srgbClr val="1F3A93"/>
              </a:solidFill>
              <a:latin typeface="Roboto"/>
              <a:ea typeface="Roboto"/>
              <a:cs typeface="Roboto"/>
              <a:sym typeface="Roboto"/>
            </a:endParaRPr>
          </a:p>
          <a:p>
            <a:pPr indent="-330200" lvl="0" marL="457200" rtl="0" algn="l">
              <a:spcBef>
                <a:spcPts val="1000"/>
              </a:spcBef>
              <a:spcAft>
                <a:spcPts val="0"/>
              </a:spcAft>
              <a:buClr>
                <a:srgbClr val="1F3A93"/>
              </a:buClr>
              <a:buSzPts val="1600"/>
              <a:buFont typeface="Roboto"/>
              <a:buAutoNum type="arabicPeriod"/>
            </a:pPr>
            <a:r>
              <a:rPr lang="en" sz="1600">
                <a:solidFill>
                  <a:srgbClr val="1F3A93"/>
                </a:solidFill>
                <a:latin typeface="Roboto"/>
                <a:ea typeface="Roboto"/>
                <a:cs typeface="Roboto"/>
                <a:sym typeface="Roboto"/>
              </a:rPr>
              <a:t>What poetic device do the poets use when they say, “Lives like these shouldn’t be shortened like/Sentence fragments of a future.” What does this mean?</a:t>
            </a:r>
            <a:endParaRPr sz="1600">
              <a:solidFill>
                <a:srgbClr val="1F3A93"/>
              </a:solidFill>
              <a:latin typeface="Roboto"/>
              <a:ea typeface="Roboto"/>
              <a:cs typeface="Roboto"/>
              <a:sym typeface="Roboto"/>
            </a:endParaRPr>
          </a:p>
          <a:p>
            <a:pPr indent="-330200" lvl="0" marL="457200" rtl="0" algn="l">
              <a:spcBef>
                <a:spcPts val="1000"/>
              </a:spcBef>
              <a:spcAft>
                <a:spcPts val="0"/>
              </a:spcAft>
              <a:buClr>
                <a:srgbClr val="1F3A93"/>
              </a:buClr>
              <a:buSzPts val="1600"/>
              <a:buFont typeface="Roboto"/>
              <a:buAutoNum type="arabicPeriod"/>
            </a:pPr>
            <a:r>
              <a:rPr lang="en" sz="1600">
                <a:solidFill>
                  <a:srgbClr val="1F3A93"/>
                </a:solidFill>
                <a:latin typeface="Roboto"/>
                <a:ea typeface="Roboto"/>
                <a:cs typeface="Roboto"/>
                <a:sym typeface="Roboto"/>
              </a:rPr>
              <a:t> The poets end their poem in a similar way.  Why?  </a:t>
            </a:r>
            <a:endParaRPr sz="1600">
              <a:solidFill>
                <a:srgbClr val="1F3A93"/>
              </a:solidFill>
              <a:latin typeface="Roboto"/>
              <a:ea typeface="Roboto"/>
              <a:cs typeface="Roboto"/>
              <a:sym typeface="Roboto"/>
            </a:endParaRPr>
          </a:p>
          <a:p>
            <a:pPr indent="-330200" lvl="0" marL="457200" rtl="0" algn="l">
              <a:spcBef>
                <a:spcPts val="1000"/>
              </a:spcBef>
              <a:spcAft>
                <a:spcPts val="1000"/>
              </a:spcAft>
              <a:buClr>
                <a:srgbClr val="1F3A93"/>
              </a:buClr>
              <a:buSzPts val="1600"/>
              <a:buFont typeface="Roboto"/>
              <a:buAutoNum type="arabicPeriod"/>
            </a:pPr>
            <a:r>
              <a:rPr lang="en" sz="1600">
                <a:solidFill>
                  <a:srgbClr val="1F3A93"/>
                </a:solidFill>
                <a:latin typeface="Roboto"/>
                <a:ea typeface="Roboto"/>
                <a:cs typeface="Roboto"/>
                <a:sym typeface="Roboto"/>
              </a:rPr>
              <a:t>What stood out to you about the poets’ performance? What did the poets do in the performance to get their point across?</a:t>
            </a:r>
            <a:endParaRPr sz="1600">
              <a:solidFill>
                <a:srgbClr val="1F3A93"/>
              </a:solidFill>
              <a:latin typeface="Roboto"/>
              <a:ea typeface="Roboto"/>
              <a:cs typeface="Roboto"/>
              <a:sym typeface="Roboto"/>
            </a:endParaRPr>
          </a:p>
        </p:txBody>
      </p:sp>
      <p:cxnSp>
        <p:nvCxnSpPr>
          <p:cNvPr id="1100" name="Google Shape;1100;p10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01" name="Google Shape;1101;p105"/>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pic>
        <p:nvPicPr>
          <p:cNvPr id="1106" name="Google Shape;1106;p106"/>
          <p:cNvPicPr preferRelativeResize="0"/>
          <p:nvPr/>
        </p:nvPicPr>
        <p:blipFill>
          <a:blip r:embed="rId3">
            <a:alphaModFix/>
          </a:blip>
          <a:stretch>
            <a:fillRect/>
          </a:stretch>
        </p:blipFill>
        <p:spPr>
          <a:xfrm>
            <a:off x="8130863" y="165475"/>
            <a:ext cx="739450" cy="739450"/>
          </a:xfrm>
          <a:prstGeom prst="rect">
            <a:avLst/>
          </a:prstGeom>
          <a:noFill/>
          <a:ln>
            <a:noFill/>
          </a:ln>
        </p:spPr>
      </p:pic>
      <p:sp>
        <p:nvSpPr>
          <p:cNvPr id="1107" name="Google Shape;1107;p10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Write Your Own Poem</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sp>
        <p:nvSpPr>
          <p:cNvPr id="1108" name="Google Shape;1108;p106"/>
          <p:cNvSpPr txBox="1"/>
          <p:nvPr>
            <p:ph idx="1" type="body"/>
          </p:nvPr>
        </p:nvSpPr>
        <p:spPr>
          <a:xfrm>
            <a:off x="311700" y="1152475"/>
            <a:ext cx="8520600" cy="399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700">
                <a:solidFill>
                  <a:srgbClr val="1F3A93"/>
                </a:solidFill>
                <a:latin typeface="Roboto"/>
                <a:ea typeface="Roboto"/>
                <a:cs typeface="Roboto"/>
                <a:sym typeface="Roboto"/>
              </a:rPr>
              <a:t>It’s time to write your own piece of spoken word or slam poetry!  Follow the instructions to get you started:</a:t>
            </a:r>
            <a:endParaRPr sz="1700">
              <a:solidFill>
                <a:srgbClr val="1F3A93"/>
              </a:solidFill>
              <a:latin typeface="Roboto"/>
              <a:ea typeface="Roboto"/>
              <a:cs typeface="Roboto"/>
              <a:sym typeface="Roboto"/>
            </a:endParaRPr>
          </a:p>
          <a:p>
            <a:pPr indent="-336550" lvl="0" marL="1371600" rtl="0" algn="l">
              <a:spcBef>
                <a:spcPts val="120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Choose the social topic that you want to take stand on</a:t>
            </a:r>
            <a:endParaRPr sz="1700">
              <a:solidFill>
                <a:srgbClr val="1F3A93"/>
              </a:solidFill>
              <a:latin typeface="Roboto"/>
              <a:ea typeface="Roboto"/>
              <a:cs typeface="Roboto"/>
              <a:sym typeface="Roboto"/>
            </a:endParaRPr>
          </a:p>
          <a:p>
            <a:pPr indent="-336550" lvl="1" marL="18288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Maybe something related to the Words Unlocked theme!</a:t>
            </a:r>
            <a:endParaRPr sz="1700">
              <a:solidFill>
                <a:srgbClr val="1F3A93"/>
              </a:solidFill>
              <a:latin typeface="Roboto"/>
              <a:ea typeface="Roboto"/>
              <a:cs typeface="Roboto"/>
              <a:sym typeface="Roboto"/>
            </a:endParaRPr>
          </a:p>
          <a:p>
            <a:pPr indent="-336550" lvl="0" marL="13716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Write your poem</a:t>
            </a:r>
            <a:endParaRPr sz="1700">
              <a:solidFill>
                <a:srgbClr val="1F3A93"/>
              </a:solidFill>
              <a:latin typeface="Roboto"/>
              <a:ea typeface="Roboto"/>
              <a:cs typeface="Roboto"/>
              <a:sym typeface="Roboto"/>
            </a:endParaRPr>
          </a:p>
          <a:p>
            <a:pPr indent="-336550" lvl="1" marL="18288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You must include </a:t>
            </a:r>
            <a:r>
              <a:rPr b="1" lang="en" sz="1700">
                <a:solidFill>
                  <a:srgbClr val="1F3A93"/>
                </a:solidFill>
                <a:latin typeface="Roboto"/>
                <a:ea typeface="Roboto"/>
                <a:cs typeface="Roboto"/>
                <a:sym typeface="Roboto"/>
              </a:rPr>
              <a:t>at least 2 poetic devices</a:t>
            </a:r>
            <a:r>
              <a:rPr lang="en" sz="1700">
                <a:solidFill>
                  <a:srgbClr val="1F3A93"/>
                </a:solidFill>
                <a:latin typeface="Roboto"/>
                <a:ea typeface="Roboto"/>
                <a:cs typeface="Roboto"/>
                <a:sym typeface="Roboto"/>
              </a:rPr>
              <a:t> in your poem.</a:t>
            </a:r>
            <a:endParaRPr sz="1700">
              <a:solidFill>
                <a:srgbClr val="1F3A93"/>
              </a:solidFill>
              <a:latin typeface="Roboto"/>
              <a:ea typeface="Roboto"/>
              <a:cs typeface="Roboto"/>
              <a:sym typeface="Roboto"/>
            </a:endParaRPr>
          </a:p>
          <a:p>
            <a:pPr indent="-336550" lvl="1" marL="18288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Your poem must be </a:t>
            </a:r>
            <a:r>
              <a:rPr b="1" lang="en" sz="1700">
                <a:solidFill>
                  <a:srgbClr val="1F3A93"/>
                </a:solidFill>
                <a:latin typeface="Roboto"/>
                <a:ea typeface="Roboto"/>
                <a:cs typeface="Roboto"/>
                <a:sym typeface="Roboto"/>
              </a:rPr>
              <a:t>at least 15 lines</a:t>
            </a:r>
            <a:r>
              <a:rPr lang="en" sz="1700">
                <a:solidFill>
                  <a:srgbClr val="1F3A93"/>
                </a:solidFill>
                <a:latin typeface="Roboto"/>
                <a:ea typeface="Roboto"/>
                <a:cs typeface="Roboto"/>
                <a:sym typeface="Roboto"/>
              </a:rPr>
              <a:t> long</a:t>
            </a:r>
            <a:endParaRPr sz="1700">
              <a:solidFill>
                <a:srgbClr val="1F3A93"/>
              </a:solidFill>
              <a:latin typeface="Roboto"/>
              <a:ea typeface="Roboto"/>
              <a:cs typeface="Roboto"/>
              <a:sym typeface="Roboto"/>
            </a:endParaRPr>
          </a:p>
          <a:p>
            <a:pPr indent="-336550" lvl="1" marL="18288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Remember, you will perform your poem</a:t>
            </a:r>
            <a:endParaRPr sz="1700">
              <a:solidFill>
                <a:srgbClr val="1F3A9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rPr lang="en" sz="1700">
                <a:solidFill>
                  <a:srgbClr val="1F3A93"/>
                </a:solidFill>
                <a:latin typeface="Roboto"/>
                <a:ea typeface="Roboto"/>
                <a:cs typeface="Roboto"/>
                <a:sym typeface="Roboto"/>
              </a:rPr>
              <a:t>**You can work in pairs if you want to co-author a poem!</a:t>
            </a:r>
            <a:endParaRPr sz="1700">
              <a:solidFill>
                <a:srgbClr val="1F3A93"/>
              </a:solidFill>
              <a:latin typeface="Roboto"/>
              <a:ea typeface="Roboto"/>
              <a:cs typeface="Roboto"/>
              <a:sym typeface="Roboto"/>
            </a:endParaRPr>
          </a:p>
          <a:p>
            <a:pPr indent="0" lvl="0" marL="0" rtl="0" algn="ctr">
              <a:spcBef>
                <a:spcPts val="1200"/>
              </a:spcBef>
              <a:spcAft>
                <a:spcPts val="1200"/>
              </a:spcAft>
              <a:buClr>
                <a:schemeClr val="dk1"/>
              </a:buClr>
              <a:buSzPts val="1100"/>
              <a:buFont typeface="Arial"/>
              <a:buNone/>
            </a:pPr>
            <a:r>
              <a:rPr lang="en" sz="1700">
                <a:solidFill>
                  <a:srgbClr val="1F3A93"/>
                </a:solidFill>
                <a:latin typeface="Roboto"/>
                <a:ea typeface="Roboto"/>
                <a:cs typeface="Roboto"/>
                <a:sym typeface="Roboto"/>
              </a:rPr>
              <a:t>After 10 minutes, we will share out!</a:t>
            </a:r>
            <a:endParaRPr sz="1700">
              <a:solidFill>
                <a:srgbClr val="1F3A93"/>
              </a:solidFill>
              <a:latin typeface="Roboto"/>
              <a:ea typeface="Roboto"/>
              <a:cs typeface="Roboto"/>
              <a:sym typeface="Roboto"/>
            </a:endParaRPr>
          </a:p>
        </p:txBody>
      </p:sp>
      <p:cxnSp>
        <p:nvCxnSpPr>
          <p:cNvPr id="1109" name="Google Shape;1109;p10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10" name="Google Shape;1110;p106"/>
          <p:cNvPicPr preferRelativeResize="0"/>
          <p:nvPr/>
        </p:nvPicPr>
        <p:blipFill rotWithShape="1">
          <a:blip r:embed="rId4">
            <a:alphaModFix/>
          </a:blip>
          <a:srcRect b="0" l="0" r="0" t="15604"/>
          <a:stretch/>
        </p:blipFill>
        <p:spPr>
          <a:xfrm>
            <a:off x="7923500" y="183225"/>
            <a:ext cx="1001775" cy="845475"/>
          </a:xfrm>
          <a:prstGeom prst="rect">
            <a:avLst/>
          </a:prstGeom>
          <a:noFill/>
          <a:ln>
            <a:noFill/>
          </a:ln>
        </p:spPr>
      </p:pic>
      <p:pic>
        <p:nvPicPr>
          <p:cNvPr id="1111" name="Google Shape;1111;p106"/>
          <p:cNvPicPr preferRelativeResize="0"/>
          <p:nvPr/>
        </p:nvPicPr>
        <p:blipFill>
          <a:blip r:embed="rId5">
            <a:alphaModFix/>
          </a:blip>
          <a:stretch>
            <a:fillRect/>
          </a:stretch>
        </p:blipFill>
        <p:spPr>
          <a:xfrm>
            <a:off x="6657500" y="2926425"/>
            <a:ext cx="2849751" cy="284975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10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117" name="Google Shape;1117;p10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18" name="Google Shape;1118;p107"/>
          <p:cNvPicPr preferRelativeResize="0"/>
          <p:nvPr/>
        </p:nvPicPr>
        <p:blipFill>
          <a:blip r:embed="rId3">
            <a:alphaModFix/>
          </a:blip>
          <a:stretch>
            <a:fillRect/>
          </a:stretch>
        </p:blipFill>
        <p:spPr>
          <a:xfrm>
            <a:off x="7914925" y="-12450"/>
            <a:ext cx="917375" cy="917375"/>
          </a:xfrm>
          <a:prstGeom prst="rect">
            <a:avLst/>
          </a:prstGeom>
          <a:noFill/>
          <a:ln>
            <a:noFill/>
          </a:ln>
        </p:spPr>
      </p:pic>
      <p:pic>
        <p:nvPicPr>
          <p:cNvPr id="1119" name="Google Shape;1119;p107"/>
          <p:cNvPicPr preferRelativeResize="0"/>
          <p:nvPr/>
        </p:nvPicPr>
        <p:blipFill>
          <a:blip r:embed="rId4">
            <a:alphaModFix/>
          </a:blip>
          <a:stretch>
            <a:fillRect/>
          </a:stretch>
        </p:blipFill>
        <p:spPr>
          <a:xfrm rot="-890507">
            <a:off x="7599100" y="-303937"/>
            <a:ext cx="1518173" cy="1518173"/>
          </a:xfrm>
          <a:prstGeom prst="rect">
            <a:avLst/>
          </a:prstGeom>
          <a:noFill/>
          <a:ln>
            <a:noFill/>
          </a:ln>
        </p:spPr>
      </p:pic>
      <p:graphicFrame>
        <p:nvGraphicFramePr>
          <p:cNvPr id="1120" name="Google Shape;1120;p107"/>
          <p:cNvGraphicFramePr/>
          <p:nvPr/>
        </p:nvGraphicFramePr>
        <p:xfrm>
          <a:off x="995113" y="1488275"/>
          <a:ext cx="3000000" cy="3000000"/>
        </p:xfrm>
        <a:graphic>
          <a:graphicData uri="http://schemas.openxmlformats.org/drawingml/2006/table">
            <a:tbl>
              <a:tblPr>
                <a:noFill/>
                <a:tableStyleId>{8D818494-4725-4AC3-A197-84483B21A1AE}</a:tableStyleId>
              </a:tblPr>
              <a:tblGrid>
                <a:gridCol w="7106200"/>
              </a:tblGrid>
              <a:tr h="2450300">
                <a:tc>
                  <a:txBody>
                    <a:bodyPr/>
                    <a:lstStyle/>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1. What is slam poetry/spoken word/performance poetry?  </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2. What does it mean that "spoken word poetry is based on a social view“ ? </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3. How do you perform poetry?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121" name="Google Shape;1121;p107"/>
          <p:cNvSpPr txBox="1"/>
          <p:nvPr/>
        </p:nvSpPr>
        <p:spPr>
          <a:xfrm>
            <a:off x="193050" y="4172450"/>
            <a:ext cx="8757900" cy="69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100">
                <a:solidFill>
                  <a:srgbClr val="1F3A93"/>
                </a:solidFill>
                <a:latin typeface="Roboto"/>
                <a:ea typeface="Roboto"/>
                <a:cs typeface="Roboto"/>
                <a:sym typeface="Roboto"/>
              </a:rPr>
              <a:t>Don’t forget about BreakFree’s Words Unlocked Poetry Competition!</a:t>
            </a:r>
            <a:endParaRPr sz="2100">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2100">
                <a:solidFill>
                  <a:srgbClr val="1F3A93"/>
                </a:solidFill>
                <a:latin typeface="Roboto"/>
                <a:ea typeface="Roboto"/>
                <a:cs typeface="Roboto"/>
                <a:sym typeface="Roboto"/>
              </a:rPr>
              <a:t>(learn more in the following slides)</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1125" name="Shape 1125"/>
        <p:cNvGrpSpPr/>
        <p:nvPr/>
      </p:nvGrpSpPr>
      <p:grpSpPr>
        <a:xfrm>
          <a:off x="0" y="0"/>
          <a:ext cx="0" cy="0"/>
          <a:chOff x="0" y="0"/>
          <a:chExt cx="0" cy="0"/>
        </a:xfrm>
      </p:grpSpPr>
      <p:sp>
        <p:nvSpPr>
          <p:cNvPr id="1126" name="Google Shape;1126;p108"/>
          <p:cNvSpPr txBox="1"/>
          <p:nvPr>
            <p:ph type="title"/>
          </p:nvPr>
        </p:nvSpPr>
        <p:spPr>
          <a:xfrm>
            <a:off x="207000" y="405575"/>
            <a:ext cx="8772000" cy="922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700">
                <a:solidFill>
                  <a:srgbClr val="1F3A92"/>
                </a:solidFill>
                <a:latin typeface="Raleway"/>
                <a:ea typeface="Raleway"/>
                <a:cs typeface="Raleway"/>
                <a:sym typeface="Raleway"/>
              </a:rPr>
              <a:t>Words Unlocked Poetry</a:t>
            </a:r>
            <a:r>
              <a:rPr b="1" lang="en" sz="3700">
                <a:solidFill>
                  <a:srgbClr val="1F3A92"/>
                </a:solidFill>
                <a:latin typeface="Raleway"/>
                <a:ea typeface="Raleway"/>
                <a:cs typeface="Raleway"/>
                <a:sym typeface="Raleway"/>
              </a:rPr>
              <a:t> Competition!</a:t>
            </a:r>
            <a:endParaRPr b="1" sz="3700">
              <a:solidFill>
                <a:srgbClr val="1F3A92"/>
              </a:solidFill>
              <a:latin typeface="Raleway"/>
              <a:ea typeface="Raleway"/>
              <a:cs typeface="Raleway"/>
              <a:sym typeface="Raleway"/>
            </a:endParaRPr>
          </a:p>
        </p:txBody>
      </p:sp>
      <p:sp>
        <p:nvSpPr>
          <p:cNvPr id="1127" name="Google Shape;1127;p108"/>
          <p:cNvSpPr txBox="1"/>
          <p:nvPr/>
        </p:nvSpPr>
        <p:spPr>
          <a:xfrm>
            <a:off x="228150" y="1527975"/>
            <a:ext cx="8729700" cy="34494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rgbClr val="F2F6F5"/>
              </a:buClr>
              <a:buSzPts val="2500"/>
              <a:buFont typeface="Roboto"/>
              <a:buChar char="●"/>
            </a:pPr>
            <a:r>
              <a:rPr lang="en" sz="2500">
                <a:solidFill>
                  <a:srgbClr val="F2F6F5"/>
                </a:solidFill>
                <a:latin typeface="Roboto"/>
                <a:ea typeface="Roboto"/>
                <a:cs typeface="Roboto"/>
                <a:sym typeface="Roboto"/>
              </a:rPr>
              <a:t>You will have the opportunity to write and share a poem that incorporates the theme.  </a:t>
            </a:r>
            <a:endParaRPr sz="2500">
              <a:solidFill>
                <a:srgbClr val="F2F6F5"/>
              </a:solidFill>
              <a:latin typeface="Roboto"/>
              <a:ea typeface="Roboto"/>
              <a:cs typeface="Roboto"/>
              <a:sym typeface="Roboto"/>
            </a:endParaRPr>
          </a:p>
          <a:p>
            <a:pPr indent="0" lvl="0" marL="457200" rtl="0" algn="l">
              <a:spcBef>
                <a:spcPts val="0"/>
              </a:spcBef>
              <a:spcAft>
                <a:spcPts val="0"/>
              </a:spcAft>
              <a:buNone/>
            </a:pPr>
            <a:r>
              <a:t/>
            </a:r>
            <a:endParaRPr sz="2500">
              <a:solidFill>
                <a:srgbClr val="F2F6F5"/>
              </a:solidFill>
              <a:latin typeface="Roboto"/>
              <a:ea typeface="Roboto"/>
              <a:cs typeface="Roboto"/>
              <a:sym typeface="Roboto"/>
            </a:endParaRPr>
          </a:p>
          <a:p>
            <a:pPr indent="-387350" lvl="0" marL="457200" rtl="0" algn="l">
              <a:spcBef>
                <a:spcPts val="0"/>
              </a:spcBef>
              <a:spcAft>
                <a:spcPts val="0"/>
              </a:spcAft>
              <a:buClr>
                <a:srgbClr val="F2F6F5"/>
              </a:buClr>
              <a:buSzPts val="2500"/>
              <a:buFont typeface="Roboto"/>
              <a:buChar char="●"/>
            </a:pPr>
            <a:r>
              <a:rPr lang="en" sz="2500">
                <a:solidFill>
                  <a:srgbClr val="F2F6F5"/>
                </a:solidFill>
                <a:latin typeface="Roboto"/>
                <a:ea typeface="Roboto"/>
                <a:cs typeface="Roboto"/>
                <a:sym typeface="Roboto"/>
              </a:rPr>
              <a:t>Winners from our school will enter into the </a:t>
            </a:r>
            <a:endParaRPr sz="2500">
              <a:solidFill>
                <a:srgbClr val="F2F6F5"/>
              </a:solidFill>
              <a:latin typeface="Roboto"/>
              <a:ea typeface="Roboto"/>
              <a:cs typeface="Roboto"/>
              <a:sym typeface="Roboto"/>
            </a:endParaRPr>
          </a:p>
          <a:p>
            <a:pPr indent="0" lvl="0" marL="457200" rtl="0" algn="l">
              <a:spcBef>
                <a:spcPts val="0"/>
              </a:spcBef>
              <a:spcAft>
                <a:spcPts val="0"/>
              </a:spcAft>
              <a:buNone/>
            </a:pPr>
            <a:r>
              <a:rPr lang="en" sz="2500">
                <a:solidFill>
                  <a:srgbClr val="F2F6F5"/>
                </a:solidFill>
                <a:latin typeface="Roboto"/>
                <a:ea typeface="Roboto"/>
                <a:cs typeface="Roboto"/>
                <a:sym typeface="Roboto"/>
              </a:rPr>
              <a:t>nationwide competition!</a:t>
            </a:r>
            <a:endParaRPr sz="2500">
              <a:solidFill>
                <a:srgbClr val="F2F6F5"/>
              </a:solidFill>
              <a:latin typeface="Roboto"/>
              <a:ea typeface="Roboto"/>
              <a:cs typeface="Roboto"/>
              <a:sym typeface="Roboto"/>
            </a:endParaRPr>
          </a:p>
          <a:p>
            <a:pPr indent="0" lvl="0" marL="0" rtl="0" algn="l">
              <a:spcBef>
                <a:spcPts val="0"/>
              </a:spcBef>
              <a:spcAft>
                <a:spcPts val="0"/>
              </a:spcAft>
              <a:buNone/>
            </a:pPr>
            <a:r>
              <a:t/>
            </a:r>
            <a:endParaRPr sz="2500">
              <a:solidFill>
                <a:srgbClr val="F2F6F5"/>
              </a:solidFill>
              <a:latin typeface="Roboto"/>
              <a:ea typeface="Roboto"/>
              <a:cs typeface="Roboto"/>
              <a:sym typeface="Roboto"/>
            </a:endParaRPr>
          </a:p>
          <a:p>
            <a:pPr indent="0" lvl="0" marL="0" rtl="0" algn="l">
              <a:spcBef>
                <a:spcPts val="0"/>
              </a:spcBef>
              <a:spcAft>
                <a:spcPts val="0"/>
              </a:spcAft>
              <a:buNone/>
            </a:pPr>
            <a:r>
              <a:t/>
            </a:r>
            <a:endParaRPr sz="2500">
              <a:solidFill>
                <a:srgbClr val="F2F6F5"/>
              </a:solidFill>
              <a:latin typeface="Roboto"/>
              <a:ea typeface="Roboto"/>
              <a:cs typeface="Roboto"/>
              <a:sym typeface="Roboto"/>
            </a:endParaRPr>
          </a:p>
          <a:p>
            <a:pPr indent="0" lvl="0" marL="0" rtl="0" algn="l">
              <a:spcBef>
                <a:spcPts val="0"/>
              </a:spcBef>
              <a:spcAft>
                <a:spcPts val="0"/>
              </a:spcAft>
              <a:buNone/>
            </a:pPr>
            <a:r>
              <a:t/>
            </a:r>
            <a:endParaRPr b="1" sz="2800">
              <a:solidFill>
                <a:srgbClr val="F2F6F5"/>
              </a:solidFill>
              <a:latin typeface="Roboto"/>
              <a:ea typeface="Roboto"/>
              <a:cs typeface="Roboto"/>
              <a:sym typeface="Roboto"/>
            </a:endParaRPr>
          </a:p>
        </p:txBody>
      </p:sp>
      <p:pic>
        <p:nvPicPr>
          <p:cNvPr id="1128" name="Google Shape;1128;p108"/>
          <p:cNvPicPr preferRelativeResize="0"/>
          <p:nvPr/>
        </p:nvPicPr>
        <p:blipFill>
          <a:blip r:embed="rId3">
            <a:alphaModFix/>
          </a:blip>
          <a:stretch>
            <a:fillRect/>
          </a:stretch>
        </p:blipFill>
        <p:spPr>
          <a:xfrm rot="643445">
            <a:off x="7633100" y="3662775"/>
            <a:ext cx="1459649" cy="1459649"/>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1132" name="Shape 1132"/>
        <p:cNvGrpSpPr/>
        <p:nvPr/>
      </p:nvGrpSpPr>
      <p:grpSpPr>
        <a:xfrm>
          <a:off x="0" y="0"/>
          <a:ext cx="0" cy="0"/>
          <a:chOff x="0" y="0"/>
          <a:chExt cx="0" cy="0"/>
        </a:xfrm>
      </p:grpSpPr>
      <p:sp>
        <p:nvSpPr>
          <p:cNvPr id="1133" name="Google Shape;1133;p109"/>
          <p:cNvSpPr txBox="1"/>
          <p:nvPr>
            <p:ph type="title"/>
          </p:nvPr>
        </p:nvSpPr>
        <p:spPr>
          <a:xfrm>
            <a:off x="186000" y="0"/>
            <a:ext cx="8772000" cy="922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700">
                <a:solidFill>
                  <a:srgbClr val="1F3A92"/>
                </a:solidFill>
                <a:latin typeface="Raleway"/>
                <a:ea typeface="Raleway"/>
                <a:cs typeface="Raleway"/>
                <a:sym typeface="Raleway"/>
              </a:rPr>
              <a:t>Poetry Theme</a:t>
            </a:r>
            <a:endParaRPr b="1" sz="3700">
              <a:solidFill>
                <a:srgbClr val="1F3A92"/>
              </a:solidFill>
              <a:latin typeface="Raleway"/>
              <a:ea typeface="Raleway"/>
              <a:cs typeface="Raleway"/>
              <a:sym typeface="Raleway"/>
            </a:endParaRPr>
          </a:p>
        </p:txBody>
      </p:sp>
      <p:sp>
        <p:nvSpPr>
          <p:cNvPr id="1134" name="Google Shape;1134;p109"/>
          <p:cNvSpPr txBox="1"/>
          <p:nvPr>
            <p:ph idx="4294967295" type="body"/>
          </p:nvPr>
        </p:nvSpPr>
        <p:spPr>
          <a:xfrm>
            <a:off x="311700" y="922800"/>
            <a:ext cx="8520600" cy="387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 sz="2257">
                <a:solidFill>
                  <a:schemeClr val="lt1"/>
                </a:solidFill>
                <a:latin typeface="Roboto"/>
                <a:ea typeface="Roboto"/>
                <a:cs typeface="Roboto"/>
                <a:sym typeface="Roboto"/>
              </a:rPr>
              <a:t>When writing your poetry, you are encouraged to share your truths and realities about the following theme.</a:t>
            </a:r>
            <a:endParaRPr sz="1669">
              <a:solidFill>
                <a:schemeClr val="lt1"/>
              </a:solidFill>
              <a:latin typeface="Roboto"/>
              <a:ea typeface="Roboto"/>
              <a:cs typeface="Roboto"/>
              <a:sym typeface="Roboto"/>
            </a:endParaRPr>
          </a:p>
          <a:p>
            <a:pPr indent="0" lvl="0" marL="0" rtl="0" algn="ctr">
              <a:spcBef>
                <a:spcPts val="1200"/>
              </a:spcBef>
              <a:spcAft>
                <a:spcPts val="0"/>
              </a:spcAft>
              <a:buClr>
                <a:schemeClr val="dk1"/>
              </a:buClr>
              <a:buSzPts val="1100"/>
              <a:buFont typeface="Arial"/>
              <a:buNone/>
            </a:pPr>
            <a:r>
              <a:t/>
            </a:r>
            <a:endParaRPr sz="363">
              <a:solidFill>
                <a:schemeClr val="lt1"/>
              </a:solidFill>
              <a:latin typeface="Roboto"/>
              <a:ea typeface="Roboto"/>
              <a:cs typeface="Roboto"/>
              <a:sym typeface="Roboto"/>
            </a:endParaRPr>
          </a:p>
          <a:p>
            <a:pPr indent="0" lvl="0" marL="0" rtl="0" algn="ctr">
              <a:spcBef>
                <a:spcPts val="1200"/>
              </a:spcBef>
              <a:spcAft>
                <a:spcPts val="0"/>
              </a:spcAft>
              <a:buClr>
                <a:schemeClr val="dk1"/>
              </a:buClr>
              <a:buSzPts val="1100"/>
              <a:buFont typeface="Arial"/>
              <a:buNone/>
            </a:pPr>
            <a:r>
              <a:rPr b="1" lang="en" sz="4250">
                <a:solidFill>
                  <a:srgbClr val="1F3A93"/>
                </a:solidFill>
                <a:latin typeface="Roboto"/>
                <a:ea typeface="Roboto"/>
                <a:cs typeface="Roboto"/>
                <a:sym typeface="Roboto"/>
              </a:rPr>
              <a:t>Explore</a:t>
            </a:r>
            <a:endParaRPr sz="2200">
              <a:solidFill>
                <a:srgbClr val="1F3A93"/>
              </a:solidFill>
              <a:latin typeface="Roboto"/>
              <a:ea typeface="Roboto"/>
              <a:cs typeface="Roboto"/>
              <a:sym typeface="Roboto"/>
            </a:endParaRPr>
          </a:p>
          <a:p>
            <a:pPr indent="0" lvl="0" marL="0" rtl="0" algn="ctr">
              <a:spcBef>
                <a:spcPts val="1200"/>
              </a:spcBef>
              <a:spcAft>
                <a:spcPts val="0"/>
              </a:spcAft>
              <a:buClr>
                <a:schemeClr val="dk1"/>
              </a:buClr>
              <a:buSzPts val="1100"/>
              <a:buFont typeface="Arial"/>
              <a:buNone/>
            </a:pPr>
            <a:r>
              <a:rPr lang="en" sz="2157">
                <a:solidFill>
                  <a:srgbClr val="1F3A93"/>
                </a:solidFill>
                <a:latin typeface="Roboto"/>
                <a:ea typeface="Roboto"/>
                <a:cs typeface="Roboto"/>
                <a:sym typeface="Roboto"/>
              </a:rPr>
              <a:t>to investigate the unknown, physically, intellectually, emotionally, </a:t>
            </a:r>
            <a:endParaRPr sz="2157">
              <a:solidFill>
                <a:srgbClr val="1F3A9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2157">
                <a:solidFill>
                  <a:srgbClr val="1F3A93"/>
                </a:solidFill>
                <a:latin typeface="Roboto"/>
                <a:ea typeface="Roboto"/>
                <a:cs typeface="Roboto"/>
                <a:sym typeface="Roboto"/>
              </a:rPr>
              <a:t>imaginatively or spiritually</a:t>
            </a:r>
            <a:endParaRPr sz="2157">
              <a:solidFill>
                <a:srgbClr val="1F3A93"/>
              </a:solidFill>
              <a:latin typeface="Roboto"/>
              <a:ea typeface="Roboto"/>
              <a:cs typeface="Roboto"/>
              <a:sym typeface="Roboto"/>
            </a:endParaRPr>
          </a:p>
          <a:p>
            <a:pPr indent="0" lvl="0" marL="0" rtl="0" algn="ctr">
              <a:spcBef>
                <a:spcPts val="1200"/>
              </a:spcBef>
              <a:spcAft>
                <a:spcPts val="0"/>
              </a:spcAft>
              <a:buClr>
                <a:schemeClr val="dk1"/>
              </a:buClr>
              <a:buSzPts val="1100"/>
              <a:buFont typeface="Arial"/>
              <a:buNone/>
            </a:pPr>
            <a:r>
              <a:t/>
            </a:r>
            <a:endParaRPr b="1" sz="4165">
              <a:solidFill>
                <a:srgbClr val="1F3A93"/>
              </a:solidFill>
              <a:latin typeface="Roboto"/>
              <a:ea typeface="Roboto"/>
              <a:cs typeface="Roboto"/>
              <a:sym typeface="Roboto"/>
            </a:endParaRPr>
          </a:p>
        </p:txBody>
      </p:sp>
      <p:cxnSp>
        <p:nvCxnSpPr>
          <p:cNvPr id="1135" name="Google Shape;1135;p109"/>
          <p:cNvCxnSpPr/>
          <p:nvPr/>
        </p:nvCxnSpPr>
        <p:spPr>
          <a:xfrm>
            <a:off x="3132300" y="2858700"/>
            <a:ext cx="2879400" cy="0"/>
          </a:xfrm>
          <a:prstGeom prst="straightConnector1">
            <a:avLst/>
          </a:prstGeom>
          <a:noFill/>
          <a:ln cap="flat" cmpd="sng" w="28575">
            <a:solidFill>
              <a:srgbClr val="1F3A93"/>
            </a:solidFill>
            <a:prstDash val="dash"/>
            <a:round/>
            <a:headEnd len="med" w="med" type="none"/>
            <a:tailEnd len="med" w="med" type="none"/>
          </a:ln>
        </p:spPr>
      </p:cxnSp>
      <p:pic>
        <p:nvPicPr>
          <p:cNvPr id="1136" name="Google Shape;1136;p109"/>
          <p:cNvPicPr preferRelativeResize="0"/>
          <p:nvPr/>
        </p:nvPicPr>
        <p:blipFill>
          <a:blip r:embed="rId3">
            <a:alphaModFix/>
          </a:blip>
          <a:stretch>
            <a:fillRect/>
          </a:stretch>
        </p:blipFill>
        <p:spPr>
          <a:xfrm rot="643445">
            <a:off x="7633100" y="3662775"/>
            <a:ext cx="1459649" cy="1459649"/>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11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Focus Poet: Standingbear </a:t>
            </a:r>
            <a:endParaRPr b="1">
              <a:solidFill>
                <a:srgbClr val="1F3A93"/>
              </a:solidFill>
              <a:latin typeface="Roboto Condensed"/>
              <a:ea typeface="Roboto Condensed"/>
              <a:cs typeface="Roboto Condensed"/>
              <a:sym typeface="Roboto Condensed"/>
            </a:endParaRPr>
          </a:p>
        </p:txBody>
      </p:sp>
      <p:sp>
        <p:nvSpPr>
          <p:cNvPr id="1142" name="Google Shape;1142;p110"/>
          <p:cNvSpPr txBox="1"/>
          <p:nvPr>
            <p:ph idx="1" type="body"/>
          </p:nvPr>
        </p:nvSpPr>
        <p:spPr>
          <a:xfrm>
            <a:off x="3525075" y="1263750"/>
            <a:ext cx="5619000" cy="3642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2157">
                <a:solidFill>
                  <a:srgbClr val="00B2A9"/>
                </a:solidFill>
                <a:latin typeface="Roboto"/>
                <a:ea typeface="Roboto"/>
                <a:cs typeface="Roboto"/>
                <a:sym typeface="Roboto"/>
              </a:rPr>
              <a:t>“ I chose the theme explore because the idea of exploration means there are no limits to our curiosity, our imaginations, or our dreams.  There is nothing cemented in front of us….to explore is to be limitless.” </a:t>
            </a:r>
            <a:endParaRPr b="1" sz="2157">
              <a:solidFill>
                <a:srgbClr val="00B2A9"/>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b="1" sz="1357">
              <a:solidFill>
                <a:srgbClr val="00B2A9"/>
              </a:solidFill>
              <a:latin typeface="Roboto"/>
              <a:ea typeface="Roboto"/>
              <a:cs typeface="Roboto"/>
              <a:sym typeface="Roboto"/>
            </a:endParaRPr>
          </a:p>
          <a:p>
            <a:pPr indent="-346560" lvl="0" marL="1371600" rtl="0" algn="l">
              <a:lnSpc>
                <a:spcPct val="100000"/>
              </a:lnSpc>
              <a:spcBef>
                <a:spcPts val="1200"/>
              </a:spcBef>
              <a:spcAft>
                <a:spcPts val="0"/>
              </a:spcAft>
              <a:buClr>
                <a:srgbClr val="1F3A93"/>
              </a:buClr>
              <a:buSzPts val="1858"/>
              <a:buFont typeface="Roboto"/>
              <a:buChar char="-"/>
            </a:pPr>
            <a:r>
              <a:rPr lang="en" sz="1857">
                <a:solidFill>
                  <a:srgbClr val="1F3A93"/>
                </a:solidFill>
                <a:latin typeface="Roboto"/>
                <a:ea typeface="Roboto"/>
                <a:cs typeface="Roboto"/>
                <a:sym typeface="Roboto"/>
              </a:rPr>
              <a:t>Standingbear</a:t>
            </a:r>
            <a:endParaRPr sz="1857">
              <a:solidFill>
                <a:srgbClr val="1F3A93"/>
              </a:solidFill>
              <a:latin typeface="Roboto"/>
              <a:ea typeface="Roboto"/>
              <a:cs typeface="Roboto"/>
              <a:sym typeface="Roboto"/>
            </a:endParaRPr>
          </a:p>
          <a:p>
            <a:pPr indent="0" lvl="0" marL="1371600" rtl="0" algn="l">
              <a:lnSpc>
                <a:spcPct val="100000"/>
              </a:lnSpc>
              <a:spcBef>
                <a:spcPts val="0"/>
              </a:spcBef>
              <a:spcAft>
                <a:spcPts val="1200"/>
              </a:spcAft>
              <a:buNone/>
            </a:pPr>
            <a:r>
              <a:rPr i="1" lang="en" sz="1857">
                <a:solidFill>
                  <a:srgbClr val="1F3A93"/>
                </a:solidFill>
                <a:latin typeface="Roboto"/>
                <a:ea typeface="Roboto"/>
                <a:cs typeface="Roboto"/>
                <a:sym typeface="Roboto"/>
              </a:rPr>
              <a:t>on what it means to explore</a:t>
            </a:r>
            <a:endParaRPr>
              <a:solidFill>
                <a:srgbClr val="1F3A93"/>
              </a:solidFill>
              <a:latin typeface="Roboto"/>
              <a:ea typeface="Roboto"/>
              <a:cs typeface="Roboto"/>
              <a:sym typeface="Roboto"/>
            </a:endParaRPr>
          </a:p>
        </p:txBody>
      </p:sp>
      <p:cxnSp>
        <p:nvCxnSpPr>
          <p:cNvPr id="1143" name="Google Shape;1143;p11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44" name="Google Shape;1144;p110"/>
          <p:cNvPicPr preferRelativeResize="0"/>
          <p:nvPr/>
        </p:nvPicPr>
        <p:blipFill>
          <a:blip r:embed="rId3">
            <a:alphaModFix/>
          </a:blip>
          <a:stretch>
            <a:fillRect/>
          </a:stretch>
        </p:blipFill>
        <p:spPr>
          <a:xfrm rot="526054">
            <a:off x="8003515" y="54464"/>
            <a:ext cx="891499" cy="89149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11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Sample Poems</a:t>
            </a:r>
            <a:endParaRPr b="1">
              <a:solidFill>
                <a:srgbClr val="1F3A93"/>
              </a:solidFill>
              <a:latin typeface="Roboto Condensed"/>
              <a:ea typeface="Roboto Condensed"/>
              <a:cs typeface="Roboto Condensed"/>
              <a:sym typeface="Roboto Condensed"/>
            </a:endParaRPr>
          </a:p>
        </p:txBody>
      </p:sp>
      <p:sp>
        <p:nvSpPr>
          <p:cNvPr id="1150" name="Google Shape;1150;p111"/>
          <p:cNvSpPr txBox="1"/>
          <p:nvPr>
            <p:ph idx="1" type="body"/>
          </p:nvPr>
        </p:nvSpPr>
        <p:spPr>
          <a:xfrm>
            <a:off x="409575" y="1263750"/>
            <a:ext cx="8422800" cy="3642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2157">
                <a:solidFill>
                  <a:srgbClr val="00B2A9"/>
                </a:solidFill>
                <a:latin typeface="Roboto"/>
                <a:ea typeface="Roboto"/>
                <a:cs typeface="Roboto"/>
                <a:sym typeface="Roboto"/>
              </a:rPr>
              <a:t>The following slides include sample poems around the theme of ‘explore’ that may spark some inspiration!</a:t>
            </a:r>
            <a:endParaRPr b="1" sz="2157">
              <a:solidFill>
                <a:srgbClr val="00B2A9"/>
              </a:solidFill>
              <a:latin typeface="Roboto"/>
              <a:ea typeface="Roboto"/>
              <a:cs typeface="Roboto"/>
              <a:sym typeface="Roboto"/>
            </a:endParaRPr>
          </a:p>
          <a:p>
            <a:pPr indent="0" lvl="0" marL="0" rtl="0" algn="l">
              <a:lnSpc>
                <a:spcPct val="100000"/>
              </a:lnSpc>
              <a:spcBef>
                <a:spcPts val="1200"/>
              </a:spcBef>
              <a:spcAft>
                <a:spcPts val="0"/>
              </a:spcAft>
              <a:buClr>
                <a:schemeClr val="dk1"/>
              </a:buClr>
              <a:buSzPts val="1100"/>
              <a:buFont typeface="Arial"/>
              <a:buNone/>
            </a:pPr>
            <a:r>
              <a:t/>
            </a:r>
            <a:endParaRPr b="1" sz="2157">
              <a:solidFill>
                <a:srgbClr val="00B2A9"/>
              </a:solidFill>
              <a:latin typeface="Roboto"/>
              <a:ea typeface="Roboto"/>
              <a:cs typeface="Roboto"/>
              <a:sym typeface="Roboto"/>
            </a:endParaRPr>
          </a:p>
          <a:p>
            <a:pPr indent="-365610" lvl="0" marL="457200" rtl="0" algn="l">
              <a:lnSpc>
                <a:spcPct val="100000"/>
              </a:lnSpc>
              <a:spcBef>
                <a:spcPts val="1200"/>
              </a:spcBef>
              <a:spcAft>
                <a:spcPts val="0"/>
              </a:spcAft>
              <a:buClr>
                <a:srgbClr val="1F3A92"/>
              </a:buClr>
              <a:buSzPts val="2158"/>
              <a:buFont typeface="Roboto"/>
              <a:buChar char="●"/>
            </a:pPr>
            <a:r>
              <a:rPr lang="en" sz="2157">
                <a:solidFill>
                  <a:srgbClr val="1F3A92"/>
                </a:solidFill>
                <a:latin typeface="Roboto"/>
                <a:ea typeface="Roboto"/>
                <a:cs typeface="Roboto"/>
                <a:sym typeface="Roboto"/>
              </a:rPr>
              <a:t>Keep an open mind and notice the different interpretations of what the word ‘explore’ means and represents.</a:t>
            </a:r>
            <a:endParaRPr sz="2157">
              <a:solidFill>
                <a:srgbClr val="1F3A92"/>
              </a:solidFill>
              <a:latin typeface="Roboto"/>
              <a:ea typeface="Roboto"/>
              <a:cs typeface="Roboto"/>
              <a:sym typeface="Roboto"/>
            </a:endParaRPr>
          </a:p>
          <a:p>
            <a:pPr indent="-365610" lvl="0" marL="457200" rtl="0" algn="l">
              <a:lnSpc>
                <a:spcPct val="100000"/>
              </a:lnSpc>
              <a:spcBef>
                <a:spcPts val="1000"/>
              </a:spcBef>
              <a:spcAft>
                <a:spcPts val="0"/>
              </a:spcAft>
              <a:buClr>
                <a:srgbClr val="1F3A92"/>
              </a:buClr>
              <a:buSzPts val="2158"/>
              <a:buFont typeface="Roboto"/>
              <a:buChar char="●"/>
            </a:pPr>
            <a:r>
              <a:rPr lang="en" sz="2157">
                <a:solidFill>
                  <a:srgbClr val="1F3A92"/>
                </a:solidFill>
                <a:latin typeface="Roboto"/>
                <a:ea typeface="Roboto"/>
                <a:cs typeface="Roboto"/>
                <a:sym typeface="Roboto"/>
              </a:rPr>
              <a:t>Remember: your poems can be personal, universal, realistic, fantastical, etc!</a:t>
            </a:r>
            <a:endParaRPr>
              <a:solidFill>
                <a:srgbClr val="1F3A92"/>
              </a:solidFill>
              <a:latin typeface="Roboto"/>
              <a:ea typeface="Roboto"/>
              <a:cs typeface="Roboto"/>
              <a:sym typeface="Roboto"/>
            </a:endParaRPr>
          </a:p>
        </p:txBody>
      </p:sp>
      <p:cxnSp>
        <p:nvCxnSpPr>
          <p:cNvPr id="1151" name="Google Shape;1151;p11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52" name="Google Shape;1152;p111"/>
          <p:cNvPicPr preferRelativeResize="0"/>
          <p:nvPr/>
        </p:nvPicPr>
        <p:blipFill>
          <a:blip r:embed="rId3">
            <a:alphaModFix/>
          </a:blip>
          <a:stretch>
            <a:fillRect/>
          </a:stretch>
        </p:blipFill>
        <p:spPr>
          <a:xfrm rot="526054">
            <a:off x="8003515" y="54464"/>
            <a:ext cx="891499" cy="89149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11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Into the Stars By ChatGPT</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1158" name="Google Shape;1158;p11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159" name="Google Shape;1159;p112"/>
          <p:cNvSpPr txBox="1"/>
          <p:nvPr/>
        </p:nvSpPr>
        <p:spPr>
          <a:xfrm>
            <a:off x="409575" y="1099675"/>
            <a:ext cx="5110800" cy="41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I slip into my shining suit,</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The stars above me call,</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A journey to the great unknown,</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Where planets dance and fall.</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The rocket roars, we leave the ground,</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The Earth a distant blue,</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I float among the galaxies,</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In skies of every hue.</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I land upon a moonlit rock,</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Where dust has never stirred,</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And wonder at the quiet world,</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Where no one speaks a word.</a:t>
            </a:r>
            <a:endParaRPr sz="1800">
              <a:solidFill>
                <a:srgbClr val="1F3A93"/>
              </a:solidFill>
              <a:latin typeface="Roboto"/>
              <a:ea typeface="Roboto"/>
              <a:cs typeface="Roboto"/>
              <a:sym typeface="Roboto"/>
            </a:endParaRPr>
          </a:p>
        </p:txBody>
      </p:sp>
      <p:pic>
        <p:nvPicPr>
          <p:cNvPr id="1160" name="Google Shape;1160;p112"/>
          <p:cNvPicPr preferRelativeResize="0"/>
          <p:nvPr/>
        </p:nvPicPr>
        <p:blipFill>
          <a:blip r:embed="rId3">
            <a:alphaModFix/>
          </a:blip>
          <a:stretch>
            <a:fillRect/>
          </a:stretch>
        </p:blipFill>
        <p:spPr>
          <a:xfrm rot="526054">
            <a:off x="8003515" y="54464"/>
            <a:ext cx="891499" cy="891499"/>
          </a:xfrm>
          <a:prstGeom prst="rect">
            <a:avLst/>
          </a:prstGeom>
          <a:noFill/>
          <a:ln>
            <a:noFill/>
          </a:ln>
        </p:spPr>
      </p:pic>
      <p:sp>
        <p:nvSpPr>
          <p:cNvPr id="1161" name="Google Shape;1161;p112"/>
          <p:cNvSpPr txBox="1"/>
          <p:nvPr/>
        </p:nvSpPr>
        <p:spPr>
          <a:xfrm>
            <a:off x="4826700" y="3586275"/>
            <a:ext cx="4005600" cy="14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What mysteries beyond the stars</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Await for me to see?</a:t>
            </a:r>
            <a:endParaRPr sz="18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I’m just one tiny astronaut</a:t>
            </a:r>
            <a:endParaRPr sz="1800">
              <a:solidFill>
                <a:srgbClr val="1F3A93"/>
              </a:solidFill>
              <a:latin typeface="Roboto"/>
              <a:ea typeface="Roboto"/>
              <a:cs typeface="Roboto"/>
              <a:sym typeface="Roboto"/>
            </a:endParaRPr>
          </a:p>
          <a:p>
            <a:pPr indent="0" lvl="0" marL="0" rtl="0" algn="l">
              <a:spcBef>
                <a:spcPts val="0"/>
              </a:spcBef>
              <a:spcAft>
                <a:spcPts val="0"/>
              </a:spcAft>
              <a:buNone/>
            </a:pPr>
            <a:r>
              <a:rPr lang="en" sz="1800">
                <a:solidFill>
                  <a:srgbClr val="1F3A93"/>
                </a:solidFill>
                <a:latin typeface="Roboto"/>
                <a:ea typeface="Roboto"/>
                <a:cs typeface="Roboto"/>
                <a:sym typeface="Roboto"/>
              </a:rPr>
              <a:t>Exploring endlessly.</a:t>
            </a:r>
            <a:endParaRPr sz="1800">
              <a:solidFill>
                <a:schemeClr val="dk2"/>
              </a:solidFill>
            </a:endParaRPr>
          </a:p>
        </p:txBody>
      </p:sp>
      <p:grpSp>
        <p:nvGrpSpPr>
          <p:cNvPr id="1162" name="Google Shape;1162;p112"/>
          <p:cNvGrpSpPr/>
          <p:nvPr/>
        </p:nvGrpSpPr>
        <p:grpSpPr>
          <a:xfrm flipH="1" rot="-1408">
            <a:off x="3802754" y="4366831"/>
            <a:ext cx="769257" cy="572309"/>
            <a:chOff x="3104742" y="3437775"/>
            <a:chExt cx="1575700" cy="1076781"/>
          </a:xfrm>
        </p:grpSpPr>
        <p:sp>
          <p:nvSpPr>
            <p:cNvPr id="1163" name="Google Shape;1163;p112"/>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00B2A9"/>
            </a:solid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64" name="Google Shape;1164;p112"/>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00B2A9"/>
            </a:solid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65" name="Google Shape;1165;p112"/>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00B2A9"/>
            </a:solid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66" name="Google Shape;1166;p112"/>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00B2A9"/>
            </a:solid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67" name="Google Shape;1167;p112"/>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00B2A9"/>
            </a:solid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68" name="Google Shape;1168;p112"/>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00B2A9"/>
            </a:solid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69" name="Google Shape;1169;p112"/>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00B2A9"/>
            </a:solid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70" name="Google Shape;1170;p112"/>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00B2A9"/>
            </a:solid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71" name="Google Shape;1171;p112"/>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00B2A9"/>
            </a:solid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72" name="Google Shape;1172;p112"/>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00B2A9"/>
            </a:solid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id="1173" name="Google Shape;1173;p112"/>
          <p:cNvPicPr preferRelativeResize="0"/>
          <p:nvPr/>
        </p:nvPicPr>
        <p:blipFill>
          <a:blip r:embed="rId4">
            <a:alphaModFix/>
          </a:blip>
          <a:stretch>
            <a:fillRect/>
          </a:stretch>
        </p:blipFill>
        <p:spPr>
          <a:xfrm>
            <a:off x="5672775" y="1161099"/>
            <a:ext cx="2272776" cy="22727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