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Lst>
  <p:sldSz cy="5143500" cx="9144000"/>
  <p:notesSz cx="6858000" cy="9144000"/>
  <p:embeddedFontLst>
    <p:embeddedFont>
      <p:font typeface="Raleway"/>
      <p:regular r:id="rId95"/>
      <p:bold r:id="rId96"/>
      <p:italic r:id="rId97"/>
      <p:boldItalic r:id="rId98"/>
    </p:embeddedFont>
    <p:embeddedFont>
      <p:font typeface="Roboto"/>
      <p:regular r:id="rId99"/>
      <p:bold r:id="rId100"/>
      <p:italic r:id="rId101"/>
      <p:boldItalic r:id="rId102"/>
    </p:embeddedFont>
    <p:embeddedFont>
      <p:font typeface="Roboto Condensed"/>
      <p:regular r:id="rId103"/>
      <p:bold r:id="rId104"/>
      <p:italic r:id="rId105"/>
      <p:boldItalic r:id="rId106"/>
    </p:embeddedFont>
    <p:embeddedFont>
      <p:font typeface="Raleway Medium"/>
      <p:regular r:id="rId107"/>
      <p:bold r:id="rId108"/>
      <p:italic r:id="rId109"/>
      <p:boldItalic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hristina Campbel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761AAF-5ED9-4FE0-8159-8E8B79E2FD8B}">
  <a:tblStyle styleId="{F0761AAF-5ED9-4FE0-8159-8E8B79E2FD8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1007329-2D90-4FE9-9EE3-E6B8C0DCC480}"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RalewayMedium-regular.fntdata"/><Relationship Id="rId106" Type="http://schemas.openxmlformats.org/officeDocument/2006/relationships/font" Target="fonts/RobotoCondensed-boldItalic.fntdata"/><Relationship Id="rId105" Type="http://schemas.openxmlformats.org/officeDocument/2006/relationships/font" Target="fonts/RobotoCondensed-italic.fntdata"/><Relationship Id="rId104" Type="http://schemas.openxmlformats.org/officeDocument/2006/relationships/font" Target="fonts/RobotoCondensed-bold.fntdata"/><Relationship Id="rId109" Type="http://schemas.openxmlformats.org/officeDocument/2006/relationships/font" Target="fonts/RalewayMedium-italic.fntdata"/><Relationship Id="rId108" Type="http://schemas.openxmlformats.org/officeDocument/2006/relationships/font" Target="fonts/RalewayMedium-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RobotoCondensed-regular.fntdata"/><Relationship Id="rId102" Type="http://schemas.openxmlformats.org/officeDocument/2006/relationships/font" Target="fonts/Roboto-boldItalic.fntdata"/><Relationship Id="rId101" Type="http://schemas.openxmlformats.org/officeDocument/2006/relationships/font" Target="fonts/Roboto-italic.fntdata"/><Relationship Id="rId100" Type="http://schemas.openxmlformats.org/officeDocument/2006/relationships/font" Target="fonts/Roboto-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Raleway-regular.fntdata"/><Relationship Id="rId94" Type="http://schemas.openxmlformats.org/officeDocument/2006/relationships/slide" Target="slides/slide87.xml"/><Relationship Id="rId97" Type="http://schemas.openxmlformats.org/officeDocument/2006/relationships/font" Target="fonts/Raleway-italic.fntdata"/><Relationship Id="rId96" Type="http://schemas.openxmlformats.org/officeDocument/2006/relationships/font" Target="fonts/Raleway-bold.fntdata"/><Relationship Id="rId11" Type="http://schemas.openxmlformats.org/officeDocument/2006/relationships/slide" Target="slides/slide4.xml"/><Relationship Id="rId99" Type="http://schemas.openxmlformats.org/officeDocument/2006/relationships/font" Target="fonts/Roboto-regular.fntdata"/><Relationship Id="rId10" Type="http://schemas.openxmlformats.org/officeDocument/2006/relationships/slide" Target="slides/slide3.xml"/><Relationship Id="rId98" Type="http://schemas.openxmlformats.org/officeDocument/2006/relationships/font" Target="fonts/Raleway-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10" Type="http://schemas.openxmlformats.org/officeDocument/2006/relationships/font" Target="fonts/RalewayMedium-bold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6-27T20:48:26.416">
    <p:pos x="196" y="202"/>
    <p:text>Consider adding another day with an octavia butler story?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wSbVK-PpHTc&amp;embeds_referring_euri=https%3A%2F%2Fdocs.google.com%2F&amp;embeds_referring_origin=https%3A%2F%2Fdocs.google.com&amp;source_ve_path=Mjg2NjY&amp;feature=emb_logo"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mqo8NZ_PctNugR9Yqz0f2XAJ-JTQhOsDebVNd7ndHtM/edit?usp=sharing" TargetMode="External"/><Relationship Id="rId3" Type="http://schemas.openxmlformats.org/officeDocument/2006/relationships/hyperlink" Target="https://drive.google.com/file/d/1zcaCgFlY0NEbZxVQXKj3DjYKj4DoPjyK/view?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s.nasa.gov/psych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V3IBvZ5c2RfK0zQh5i4gHxMzpncuVXwCRJVmZnMfks/copy" TargetMode="External"/><Relationship Id="rId3" Type="http://schemas.openxmlformats.org/officeDocument/2006/relationships/hyperlink" Target="https://drive.google.com/file/d/17YaQWhmajXDpC3u6jkE50ByDHZxaUoHw/view?usp=sharin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HmetXKdD0s8pFbaW14LjGaGKK0qFewSz1MPu5J3zQU/edit?usp=sharing" TargetMode="External"/><Relationship Id="rId3" Type="http://schemas.openxmlformats.org/officeDocument/2006/relationships/hyperlink" Target="https://docs.google.com/document/d/1RnRba3Z9qcc0q_yp7qwtnxFhXs-7nDnZmYfm06J1-Ws/edit?usp=sharing" TargetMode="External"/><Relationship Id="rId4" Type="http://schemas.openxmlformats.org/officeDocument/2006/relationships/hyperlink" Target="https://drive.google.com/file/d/1x9nDa9tz_UGUX-ov6HK2Y2amBXnSSeqY/view?usp=sharin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nRba3Z9qcc0q_yp7qwtnxFhXs-7nDnZmYfm06J1-Ws/edit?usp=sharing" TargetMode="External"/><Relationship Id="rId3" Type="http://schemas.openxmlformats.org/officeDocument/2006/relationships/hyperlink" Target="https://drive.google.com/file/d/1x9nDa9tz_UGUX-ov6HK2Y2amBXnSSeqY/view?usp=shar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V3IBvZ5c2RfK0zQh5i4gHxMzpncuVXwCRJVmZnMfks/copy" TargetMode="External"/><Relationship Id="rId3" Type="http://schemas.openxmlformats.org/officeDocument/2006/relationships/hyperlink" Target="https://drive.google.com/file/d/17YaQWhmajXDpC3u6jkE50ByDHZxaUoHw/view?usp=shar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HmetXKdD0s8pFbaW14LjGaGKK0qFewSz1MPu5J3zQU/edit?usp=sharing" TargetMode="External"/><Relationship Id="rId3" Type="http://schemas.openxmlformats.org/officeDocument/2006/relationships/hyperlink" Target="https://docs.google.com/document/d/1GXnDgAHT6Ir7wd-lkVIIoP3epPBVXBszFYdGprGyuSE/edit?usp=sharing" TargetMode="External"/><Relationship Id="rId4" Type="http://schemas.openxmlformats.org/officeDocument/2006/relationships/hyperlink" Target="https://drive.google.com/file/d/139Q-cenEcaWvm5KzG3kqp4coETMciDj2/view?usp=shar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XnDgAHT6Ir7wd-lkVIIoP3epPBVXBszFYdGprGyuSE/edit?usp=sharing" TargetMode="External"/><Relationship Id="rId3" Type="http://schemas.openxmlformats.org/officeDocument/2006/relationships/hyperlink" Target="https://drive.google.com/file/d/139Q-cenEcaWvm5KzG3kqp4coETMciDj2/view?usp=sharing"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V3IBvZ5c2RfK0zQh5i4gHxMzpncuVXwCRJVmZnMfks/copy" TargetMode="External"/><Relationship Id="rId3" Type="http://schemas.openxmlformats.org/officeDocument/2006/relationships/hyperlink" Target="https://drive.google.com/file/d/17YaQWhmajXDpC3u6jkE50ByDHZxaUoHw/view?usp=sharin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HmetXKdD0s8pFbaW14LjGaGKK0qFewSz1MPu5J3zQU/edit?usp=sharing" TargetMode="External"/><Relationship Id="rId3" Type="http://schemas.openxmlformats.org/officeDocument/2006/relationships/hyperlink" Target="https://docs.google.com/document/d/16eM6ZfY6wsxbE0VS9vmnUuYGOykDYjSBsPARyYUxZcE/edit?usp=sharing" TargetMode="External"/><Relationship Id="rId4" Type="http://schemas.openxmlformats.org/officeDocument/2006/relationships/hyperlink" Target="https://drive.google.com/file/d/1Rctt7-0nupsobOpxuloQEO4ezMziLOmU/view?usp=sharing"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HmetXKdD0s8pFbaW14LjGaGKK0qFewSz1MPu5J3zQU/edit?usp=sharing" TargetMode="External"/><Relationship Id="rId3" Type="http://schemas.openxmlformats.org/officeDocument/2006/relationships/hyperlink" Target="https://docs.google.com/document/d/1mqo8NZ_PctNugR9Yqz0f2XAJ-JTQhOsDebVNd7ndHtM/edit?usp=sharing" TargetMode="External"/><Relationship Id="rId4" Type="http://schemas.openxmlformats.org/officeDocument/2006/relationships/hyperlink" Target="https://drive.google.com/file/d/1zcaCgFlY0NEbZxVQXKj3DjYKj4DoPjyK/view?usp=sharing"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6eM6ZfY6wsxbE0VS9vmnUuYGOykDYjSBsPARyYUxZcE/edit?usp=sharing"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V3IBvZ5c2RfK0zQh5i4gHxMzpncuVXwCRJVmZnMfks/copy" TargetMode="External"/><Relationship Id="rId3" Type="http://schemas.openxmlformats.org/officeDocument/2006/relationships/hyperlink" Target="https://drive.google.com/file/d/17YaQWhmajXDpC3u6jkE50ByDHZxaUoHw/view?usp=sharing"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HmetXKdD0s8pFbaW14LjGaGKK0qFewSz1MPu5J3zQU/edit?usp=sharing" TargetMode="External"/><Relationship Id="rId3" Type="http://schemas.openxmlformats.org/officeDocument/2006/relationships/hyperlink" Target="https://docs.google.com/document/d/1FL07TZbdFdPnO80mF2OZYLRYQBaV3bN2IHXCT0b361U/edit?usp=sharing" TargetMode="External"/><Relationship Id="rId4" Type="http://schemas.openxmlformats.org/officeDocument/2006/relationships/hyperlink" Target="https://drive.google.com/file/d/1Tc9UXxVEd3qP0HeErRK78mGKkuKIVK0r/view?usp=sharin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FL07TZbdFdPnO80mF2OZYLRYQBaV3bN2IHXCT0b361U/edit?usp=sharing" TargetMode="External"/><Relationship Id="rId3" Type="http://schemas.openxmlformats.org/officeDocument/2006/relationships/hyperlink" Target="https://drive.google.com/file/d/1Tc9UXxVEd3qP0HeErRK78mGKkuKIVK0r/view?usp=sharin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d.com/wp-content/uploads/2019/10/killing-kennedy-tv-show-promotion-in-herald-square-new-york-america-06-nov-2013-scaled.jpg?fit=700,700" TargetMode="External"/><Relationship Id="rId3" Type="http://schemas.openxmlformats.org/officeDocument/2006/relationships/hyperlink" Target="https://www.flickr.com/photos/iip-photo-archive/29855784945"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V3IBvZ5c2RfK0zQh5i4gHxMzpncuVXwCRJVmZnMfks/copy" TargetMode="External"/><Relationship Id="rId3" Type="http://schemas.openxmlformats.org/officeDocument/2006/relationships/hyperlink" Target="https://drive.google.com/file/d/17YaQWhmajXDpC3u6jkE50ByDHZxaUoHw/view?usp=sharing"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HmetXKdD0s8pFbaW14LjGaGKK0qFewSz1MPu5J3zQU/edit?usp=sharing" TargetMode="External"/><Relationship Id="rId3" Type="http://schemas.openxmlformats.org/officeDocument/2006/relationships/hyperlink" Target="https://docs.google.com/document/d/1u-N0sC-hq-u7NcbhbyS_idtrgO1TkkGVjdEmv_dbm9A/edit?usp=sharing" TargetMode="External"/><Relationship Id="rId4" Type="http://schemas.openxmlformats.org/officeDocument/2006/relationships/hyperlink" Target="https://drive.google.com/file/d/1P0usRVK7aO0LiKVfR-AsHEWjnqvYXbjw/view?usp=sharing"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N0sC-hq-u7NcbhbyS_idtrgO1TkkGVjdEmv_dbm9A/edit?usp=sharing" TargetMode="External"/><Relationship Id="rId3" Type="http://schemas.openxmlformats.org/officeDocument/2006/relationships/hyperlink" Target="https://drive.google.com/file/d/1P0usRVK7aO0LiKVfR-AsHEWjnqvYXbjw/view?usp=shar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N0sC-hq-u7NcbhbyS_idtrgO1TkkGVjdEmv_dbm9A/edit?usp=sharing" TargetMode="External"/><Relationship Id="rId3" Type="http://schemas.openxmlformats.org/officeDocument/2006/relationships/hyperlink" Target="https://drive.google.com/file/d/1P0usRVK7aO0LiKVfR-AsHEWjnqvYXbjw/view?usp=sharing"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N0sC-hq-u7NcbhbyS_idtrgO1TkkGVjdEmv_dbm9A/edit?usp=sharing" TargetMode="External"/><Relationship Id="rId3" Type="http://schemas.openxmlformats.org/officeDocument/2006/relationships/hyperlink" Target="https://drive.google.com/file/d/1P0usRVK7aO0LiKVfR-AsHEWjnqvYXbjw/view?usp=sharing"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N0sC-hq-u7NcbhbyS_idtrgO1TkkGVjdEmv_dbm9A/edit?usp=sharing" TargetMode="External"/><Relationship Id="rId3" Type="http://schemas.openxmlformats.org/officeDocument/2006/relationships/hyperlink" Target="https://drive.google.com/file/d/1P0usRVK7aO0LiKVfR-AsHEWjnqvYXbjw/view?usp=sharing"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N0sC-hq-u7NcbhbyS_idtrgO1TkkGVjdEmv_dbm9A/edit?usp=sharing" TargetMode="External"/><Relationship Id="rId3" Type="http://schemas.openxmlformats.org/officeDocument/2006/relationships/hyperlink" Target="https://drive.google.com/file/d/1P0usRVK7aO0LiKVfR-AsHEWjnqvYXbjw/view?usp=sharing"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V3IBvZ5c2RfK0zQh5i4gHxMzpncuVXwCRJVmZnMfks/copy" TargetMode="External"/><Relationship Id="rId3" Type="http://schemas.openxmlformats.org/officeDocument/2006/relationships/hyperlink" Target="https://drive.google.com/file/d/17YaQWhmajXDpC3u6jkE50ByDHZxaUoHw/view?usp=sharing"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HmetXKdD0s8pFbaW14LjGaGKK0qFewSz1MPu5J3zQU/edit?usp=sharing" TargetMode="External"/><Relationship Id="rId3" Type="http://schemas.openxmlformats.org/officeDocument/2006/relationships/hyperlink" Target="https://docs.google.com/document/d/19DaRKp-M2azvPRgiDrQQ5Er8dV9OMmotfVf_SVGDWf8/edit?usp=sharing" TargetMode="External"/><Relationship Id="rId4" Type="http://schemas.openxmlformats.org/officeDocument/2006/relationships/hyperlink" Target="https://drive.google.com/file/d/113pK9WAP9tOm-pngQ5b2DxKBCegRbX_b/view?usp=sharing"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5Xv7lYpTZRvSWm-3FrfaCnV6WY4MaOSg/view?usp=sharing"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9DaRKp-M2azvPRgiDrQQ5Er8dV9OMmotfVf_SVGDWf8/edit?usp=sharing" TargetMode="External"/><Relationship Id="rId3" Type="http://schemas.openxmlformats.org/officeDocument/2006/relationships/hyperlink" Target="https://drive.google.com/file/d/113pK9WAP9tOm-pngQ5b2DxKBCegRbX_b/view?usp=sharing"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Fw7TuvWLqxJKNqCcBgV2mIw4vQdHQljnDnV2HvX_qI/edit?usp=sharing"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Ud8moxzXNxgfqb5Zn9mW216J9vRlkTuT/view?usp=sharing"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V3IBvZ5c2RfK0zQh5i4gHxMzpncuVXwCRJVmZnMfks/copy" TargetMode="External"/><Relationship Id="rId3" Type="http://schemas.openxmlformats.org/officeDocument/2006/relationships/hyperlink" Target="https://drive.google.com/file/d/17YaQWhmajXDpC3u6jkE50ByDHZxaUoHw/view?usp=shari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bbbbac7b4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bbbbac7b4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Introduce the concept that there is a lot more in outer space than just planets.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 Source: Gaspara, NASA, Public domain, via Wikimedia Commons</a:t>
            </a:r>
            <a:endParaRPr/>
          </a:p>
          <a:p>
            <a:pPr indent="0" lvl="0" marL="0" rtl="0" algn="l">
              <a:spcBef>
                <a:spcPts val="0"/>
              </a:spcBef>
              <a:spcAft>
                <a:spcPts val="0"/>
              </a:spcAft>
              <a:buNone/>
            </a:pPr>
            <a:r>
              <a:rPr lang="en"/>
              <a:t>Photo Source: Comet Hale-Bopp, Andy Roberts from East London, England, CC BY 2.0 &lt;https://creativecommons.org/licenses/by/2.0&gt;, via Wikimedia Commons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7adbf2e7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e7adbf2e7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Define what an </a:t>
            </a:r>
            <a:r>
              <a:rPr lang="en"/>
              <a:t>asteroid</a:t>
            </a:r>
            <a:r>
              <a:rPr lang="en"/>
              <a:t> is.</a:t>
            </a:r>
            <a:endParaRPr/>
          </a:p>
          <a:p>
            <a:pPr indent="-298450" lvl="0" marL="457200" rtl="0" algn="l">
              <a:spcBef>
                <a:spcPts val="0"/>
              </a:spcBef>
              <a:spcAft>
                <a:spcPts val="0"/>
              </a:spcAft>
              <a:buSzPts val="1100"/>
              <a:buAutoNum type="arabicPeriod"/>
            </a:pPr>
            <a:r>
              <a:rPr lang="en"/>
              <a:t>Introduce why companies and explorers/researchers are interested in </a:t>
            </a:r>
            <a:r>
              <a:rPr lang="en"/>
              <a:t>steroids</a:t>
            </a:r>
            <a:r>
              <a:rPr lang="en"/>
              <a:t>.</a:t>
            </a:r>
            <a:endParaRPr/>
          </a:p>
          <a:p>
            <a:pPr indent="-298450" lvl="1" marL="914400" rtl="0" algn="l">
              <a:spcBef>
                <a:spcPts val="0"/>
              </a:spcBef>
              <a:spcAft>
                <a:spcPts val="0"/>
              </a:spcAft>
              <a:buSzPts val="1100"/>
              <a:buAutoNum type="alphaLcPeriod"/>
            </a:pPr>
            <a:r>
              <a:rPr lang="en"/>
              <a:t>To review, ask students to reflect on this information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Image Source: https://science.nasa.gov/solar-system/asteroids/16-psyche/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6e287412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6e287412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Watch a short video discussing whether, how, and why we should consider mining asteroids.</a:t>
            </a:r>
            <a:endParaRPr/>
          </a:p>
          <a:p>
            <a:pPr indent="-298450" lvl="1" marL="914400" rtl="0" algn="l">
              <a:spcBef>
                <a:spcPts val="0"/>
              </a:spcBef>
              <a:spcAft>
                <a:spcPts val="0"/>
              </a:spcAft>
              <a:buSzPts val="1100"/>
              <a:buAutoNum type="alphaLcPeriod"/>
            </a:pPr>
            <a:r>
              <a:rPr lang="en"/>
              <a:t>Video link: </a:t>
            </a:r>
            <a:r>
              <a:rPr lang="en" u="sng">
                <a:solidFill>
                  <a:schemeClr val="hlink"/>
                </a:solidFill>
                <a:hlinkClick r:id="rId2"/>
              </a:rPr>
              <a:t>https://www.youtube.com/watch?v=wSbVK-PpHTc&amp;embeds_referring_euri=https%3A%2F%2Fdocs.google.com%2F&amp;embeds_referring_origin=https%3A%2F%2Fdocs.google.com&amp;source_ve_path=Mjg2NjY&amp;feature=emb_logo</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6e2874125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e6e2874125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Pose the questions to students as a way to review what they learned through the video.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1109c438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1109c438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Introduce students to Asteroid 16 Psyche. Tell them they are going to reach an article about this asteroid.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a:t>
            </a:r>
            <a:r>
              <a:rPr lang="en">
                <a:solidFill>
                  <a:schemeClr val="dk1"/>
                </a:solidFill>
              </a:rPr>
              <a:t>https://science.nasa.gov/solar-system/asteroids/16-psyche/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6e287412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6e2874125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Distribute the article and comprehension questions </a:t>
            </a:r>
            <a:r>
              <a:rPr lang="en">
                <a:solidFill>
                  <a:schemeClr val="dk1"/>
                </a:solidFill>
              </a:rPr>
              <a:t>from </a:t>
            </a:r>
            <a:r>
              <a:rPr lang="en" u="sng">
                <a:solidFill>
                  <a:schemeClr val="hlink"/>
                </a:solidFill>
                <a:hlinkClick r:id="rId2"/>
              </a:rPr>
              <a:t>Lesson 1 Handouts</a:t>
            </a:r>
            <a:r>
              <a:rPr lang="en"/>
              <a:t>. (</a:t>
            </a:r>
            <a:r>
              <a:rPr lang="en" u="sng">
                <a:solidFill>
                  <a:schemeClr val="hlink"/>
                </a:solidFill>
                <a:hlinkClick r:id="rId3"/>
              </a:rPr>
              <a:t>PDF</a:t>
            </a:r>
            <a:r>
              <a:rPr lang="en"/>
              <a:t>)</a:t>
            </a:r>
            <a:endParaRPr/>
          </a:p>
          <a:p>
            <a:pPr indent="-298450" lvl="0" marL="457200" rtl="0" algn="l">
              <a:spcBef>
                <a:spcPts val="0"/>
              </a:spcBef>
              <a:spcAft>
                <a:spcPts val="0"/>
              </a:spcAft>
              <a:buSzPts val="1100"/>
              <a:buAutoNum type="arabicPeriod"/>
            </a:pPr>
            <a:r>
              <a:rPr lang="en"/>
              <a:t>Instruct students to read on their own, in groups, or as a class.</a:t>
            </a:r>
            <a:endParaRPr/>
          </a:p>
          <a:p>
            <a:pPr indent="-298450" lvl="0" marL="457200" rtl="0" algn="l">
              <a:spcBef>
                <a:spcPts val="0"/>
              </a:spcBef>
              <a:spcAft>
                <a:spcPts val="0"/>
              </a:spcAft>
              <a:buSzPts val="1100"/>
              <a:buAutoNum type="arabicPeriod"/>
            </a:pPr>
            <a:r>
              <a:rPr lang="en"/>
              <a:t>Discuss the comprehension questions.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Article and image Source: https://science.nasa.gov/solar-system/asteroids/16-psyche/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e6e287412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e6e287412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Tell students that the Psyche spacecraft launched in October 2023 to carryout data0gathering and recognisance of Asteroid 16 Psyche. </a:t>
            </a:r>
            <a:endParaRPr/>
          </a:p>
          <a:p>
            <a:pPr indent="-298450" lvl="0" marL="457200" rtl="0" algn="l">
              <a:spcBef>
                <a:spcPts val="0"/>
              </a:spcBef>
              <a:spcAft>
                <a:spcPts val="0"/>
              </a:spcAft>
              <a:buSzPts val="1100"/>
              <a:buAutoNum type="arabicPeriod"/>
            </a:pPr>
            <a:r>
              <a:rPr lang="en"/>
              <a:t>Discuss how long the mission is going to take. (approximately 8 years)</a:t>
            </a:r>
            <a:endParaRPr/>
          </a:p>
          <a:p>
            <a:pPr indent="-298450" lvl="1" marL="914400" rtl="0" algn="l">
              <a:spcBef>
                <a:spcPts val="0"/>
              </a:spcBef>
              <a:spcAft>
                <a:spcPts val="0"/>
              </a:spcAft>
              <a:buSzPts val="1100"/>
              <a:buAutoNum type="alphaLcPeriod"/>
            </a:pPr>
            <a:r>
              <a:rPr lang="en"/>
              <a:t>Ask students if this sounds like a long time or not?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 Source: </a:t>
            </a:r>
            <a:r>
              <a:rPr lang="en" u="sng">
                <a:solidFill>
                  <a:schemeClr val="hlink"/>
                </a:solidFill>
                <a:hlinkClick r:id="rId2"/>
              </a:rPr>
              <a:t>https://blogs.nasa.gov/psyche/</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1109c438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e1109c438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Watch a short video about NASA’s exploration of </a:t>
            </a:r>
            <a:r>
              <a:rPr lang="en"/>
              <a:t>Asteroid</a:t>
            </a:r>
            <a:r>
              <a:rPr lang="en"/>
              <a:t> Bennu.</a:t>
            </a:r>
            <a:endParaRPr/>
          </a:p>
          <a:p>
            <a:pPr indent="-298450" lvl="0" marL="457200" rtl="0" algn="l">
              <a:spcBef>
                <a:spcPts val="0"/>
              </a:spcBef>
              <a:spcAft>
                <a:spcPts val="0"/>
              </a:spcAft>
              <a:buSzPts val="1100"/>
              <a:buAutoNum type="arabicPeriod"/>
            </a:pPr>
            <a:r>
              <a:rPr lang="en"/>
              <a:t>Ask students what we learned from this mission.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5f6323f8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5f6323f8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their handout, a piece of paper or their journals (or submit one through your virtual classroom).</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fill out their </a:t>
            </a:r>
            <a:r>
              <a:rPr lang="en" u="sng">
                <a:solidFill>
                  <a:schemeClr val="hlink"/>
                </a:solidFill>
                <a:latin typeface="Roboto"/>
                <a:ea typeface="Roboto"/>
                <a:cs typeface="Roboto"/>
                <a:sym typeface="Roboto"/>
                <a:hlinkClick r:id="rId2"/>
              </a:rPr>
              <a:t>Daily Learning Log</a:t>
            </a:r>
            <a:r>
              <a:rPr lang="en"/>
              <a:t>. (</a:t>
            </a:r>
            <a:r>
              <a:rPr lang="en" u="sng">
                <a:solidFill>
                  <a:schemeClr val="hlink"/>
                </a:solidFill>
                <a:hlinkClick r:id="rId3"/>
              </a:rPr>
              <a:t>PDF</a:t>
            </a:r>
            <a:r>
              <a:rPr lang="en"/>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5f6323f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5f6323f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2"/>
              </a:rPr>
              <a:t>Lesson 2 Lesson plan here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View</a:t>
            </a:r>
            <a:r>
              <a:rPr lang="en" u="sng">
                <a:solidFill>
                  <a:schemeClr val="hlink"/>
                </a:solidFill>
                <a:hlinkClick r:id="rId3"/>
              </a:rPr>
              <a:t> Lesson 2 handouts</a:t>
            </a:r>
            <a:r>
              <a:rPr lang="en">
                <a:solidFill>
                  <a:schemeClr val="dk1"/>
                </a:solidFill>
              </a:rPr>
              <a:t> (</a:t>
            </a:r>
            <a:r>
              <a:rPr lang="en" u="sng">
                <a:solidFill>
                  <a:schemeClr val="hlink"/>
                </a:solidFill>
                <a:hlinkClick r:id="rId4"/>
              </a:rPr>
              <a:t>PDF</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e6e287412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g2e6e287412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5f6323f8a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5f6323f8a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on their handout, journals or piece of paper.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e7adbf2e7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e7adbf2e7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7adbf2e7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e7adbf2e7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lesson, so students know what is expected of their learning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e7adbf2e7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e7adbf2e7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Watch a short video introducing the challenges around creating sustainable food sources in space.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e115c4ab8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e115c4ab8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Wwatch a couple more videos on space food.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e7adbf2e7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e7adbf2e7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Distribute the article and comprehension questions from </a:t>
            </a:r>
            <a:r>
              <a:rPr lang="en" u="sng">
                <a:solidFill>
                  <a:schemeClr val="hlink"/>
                </a:solidFill>
                <a:hlinkClick r:id="rId2"/>
              </a:rPr>
              <a:t>Lesson 2 handouts</a:t>
            </a:r>
            <a:r>
              <a:rPr lang="en">
                <a:solidFill>
                  <a:schemeClr val="dk1"/>
                </a:solidFill>
              </a:rPr>
              <a:t> (</a:t>
            </a:r>
            <a:r>
              <a:rPr lang="en" u="sng">
                <a:solidFill>
                  <a:schemeClr val="hlink"/>
                </a:solidFill>
                <a:hlinkClick r:id="rId3"/>
              </a:rPr>
              <a:t>PDF</a:t>
            </a:r>
            <a:r>
              <a:rPr lang="en">
                <a:solidFill>
                  <a:schemeClr val="dk1"/>
                </a:solidFill>
              </a:rPr>
              <a:t>)</a:t>
            </a:r>
            <a:r>
              <a:rPr lang="en"/>
              <a:t>.</a:t>
            </a:r>
            <a:endParaRPr/>
          </a:p>
          <a:p>
            <a:pPr indent="-298450" lvl="0" marL="457200" rtl="0" algn="l">
              <a:spcBef>
                <a:spcPts val="0"/>
              </a:spcBef>
              <a:spcAft>
                <a:spcPts val="0"/>
              </a:spcAft>
              <a:buSzPts val="1100"/>
              <a:buAutoNum type="arabicPeriod"/>
            </a:pPr>
            <a:r>
              <a:rPr lang="en"/>
              <a:t>Instruct students to read on their own, in groups, or as a class.</a:t>
            </a:r>
            <a:endParaRPr/>
          </a:p>
          <a:p>
            <a:pPr indent="-298450" lvl="0" marL="457200" rtl="0" algn="l">
              <a:spcBef>
                <a:spcPts val="0"/>
              </a:spcBef>
              <a:spcAft>
                <a:spcPts val="0"/>
              </a:spcAft>
              <a:buSzPts val="1100"/>
              <a:buAutoNum type="arabicPeriod"/>
            </a:pPr>
            <a:r>
              <a:rPr lang="en"/>
              <a:t>Ask students to respond to the comprehension questions in their handout.</a:t>
            </a:r>
            <a:endParaRPr/>
          </a:p>
          <a:p>
            <a:pPr indent="-298450" lvl="0" marL="457200" rtl="0" algn="l">
              <a:spcBef>
                <a:spcPts val="0"/>
              </a:spcBef>
              <a:spcAft>
                <a:spcPts val="0"/>
              </a:spcAft>
              <a:buSzPts val="1100"/>
              <a:buAutoNum type="arabicPeriod"/>
            </a:pPr>
            <a:r>
              <a:rPr lang="en"/>
              <a:t>Discuss the comprehension questions.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a:t>
            </a:r>
            <a:r>
              <a:rPr lang="en"/>
              <a:t>SpaceX, https://www.space.com/how-feed-one-million-mars-colonists.html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7adbf2e72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e7adbf2e7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If time allows and students are interested, watch the optional video further discussing how to feed a colony of 1 million people on Mars.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e115c4ab8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e115c4ab8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their handout, a piece of paper or their journals (or submit one through your virtual classroom).</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fill out their </a:t>
            </a:r>
            <a:r>
              <a:rPr lang="en" u="sng">
                <a:solidFill>
                  <a:schemeClr val="hlink"/>
                </a:solidFill>
                <a:latin typeface="Roboto"/>
                <a:ea typeface="Roboto"/>
                <a:cs typeface="Roboto"/>
                <a:sym typeface="Roboto"/>
                <a:hlinkClick r:id="rId2"/>
              </a:rPr>
              <a:t>Daily Learning Log</a:t>
            </a:r>
            <a:r>
              <a:rPr lang="en">
                <a:solidFill>
                  <a:schemeClr val="dk1"/>
                </a:solidFill>
              </a:rPr>
              <a:t>. (</a:t>
            </a:r>
            <a:r>
              <a:rPr lang="en" u="sng">
                <a:solidFill>
                  <a:schemeClr val="hlink"/>
                </a:solidFill>
                <a:hlinkClick r:id="rId3"/>
              </a:rPr>
              <a:t>PDF</a:t>
            </a:r>
            <a:r>
              <a:rPr lang="en">
                <a:solidFill>
                  <a:schemeClr val="dk1"/>
                </a:solidFill>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bacc69114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bacc69114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2"/>
              </a:rPr>
              <a:t>Lesson 3 Lesson plan here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3"/>
              </a:rPr>
              <a:t>Lesson 3 handouts</a:t>
            </a:r>
            <a:r>
              <a:rPr lang="en">
                <a:solidFill>
                  <a:schemeClr val="dk1"/>
                </a:solidFill>
              </a:rPr>
              <a:t> (</a:t>
            </a:r>
            <a:r>
              <a:rPr lang="en" u="sng">
                <a:solidFill>
                  <a:schemeClr val="hlink"/>
                </a:solidFill>
                <a:hlinkClick r:id="rId4"/>
              </a:rPr>
              <a:t>PDF</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bdfc1a416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bdfc1a416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on their handout, journals or piece of paper.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156e94642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2156e94642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e7adbf2e72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e7adbf2e72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e7adbf2e7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e7adbf2e7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lesson, so students know what is expected of their learning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e7adbf2e72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e7adbf2e7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331bc6dce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331bc6dce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Credit: Brenden Riley at https://www.flickr.com/photos/digitalsextant/4584512700</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e8bf4aa63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e8bf4aa63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Distribute the article and comprehension questions from </a:t>
            </a:r>
            <a:r>
              <a:rPr lang="en" u="sng">
                <a:solidFill>
                  <a:schemeClr val="hlink"/>
                </a:solidFill>
                <a:hlinkClick r:id="rId2"/>
              </a:rPr>
              <a:t>Lesson 3 handouts</a:t>
            </a:r>
            <a:r>
              <a:rPr lang="en">
                <a:solidFill>
                  <a:schemeClr val="dk1"/>
                </a:solidFill>
              </a:rPr>
              <a:t> (</a:t>
            </a:r>
            <a:r>
              <a:rPr lang="en" u="sng">
                <a:solidFill>
                  <a:schemeClr val="hlink"/>
                </a:solidFill>
                <a:hlinkClick r:id="rId3"/>
              </a:rPr>
              <a:t>PDF</a:t>
            </a:r>
            <a:r>
              <a:rPr lang="en">
                <a:solidFill>
                  <a:schemeClr val="dk1"/>
                </a:solidFill>
              </a:rPr>
              <a:t>) </a:t>
            </a:r>
            <a:r>
              <a:rPr lang="en"/>
              <a:t>.</a:t>
            </a:r>
            <a:endParaRPr/>
          </a:p>
          <a:p>
            <a:pPr indent="-298450" lvl="0" marL="457200" rtl="0" algn="l">
              <a:spcBef>
                <a:spcPts val="0"/>
              </a:spcBef>
              <a:spcAft>
                <a:spcPts val="0"/>
              </a:spcAft>
              <a:buSzPts val="1100"/>
              <a:buAutoNum type="arabicPeriod"/>
            </a:pPr>
            <a:r>
              <a:rPr lang="en"/>
              <a:t>Instruct students to read on their own, in groups, or as a class.</a:t>
            </a:r>
            <a:endParaRPr/>
          </a:p>
          <a:p>
            <a:pPr indent="-298450" lvl="0" marL="457200" rtl="0" algn="l">
              <a:spcBef>
                <a:spcPts val="0"/>
              </a:spcBef>
              <a:spcAft>
                <a:spcPts val="0"/>
              </a:spcAft>
              <a:buSzPts val="1100"/>
              <a:buAutoNum type="arabicPeriod"/>
            </a:pPr>
            <a:r>
              <a:rPr lang="en"/>
              <a:t>Ask students to respond to the comprehension questions in their handout.</a:t>
            </a:r>
            <a:endParaRPr/>
          </a:p>
          <a:p>
            <a:pPr indent="-298450" lvl="0" marL="457200" rtl="0" algn="l">
              <a:spcBef>
                <a:spcPts val="0"/>
              </a:spcBef>
              <a:spcAft>
                <a:spcPts val="0"/>
              </a:spcAft>
              <a:buSzPts val="1100"/>
              <a:buAutoNum type="arabicPeriod"/>
            </a:pPr>
            <a:r>
              <a:rPr lang="en"/>
              <a:t>Discuss the comprehension questions.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SpaceX, https://www.space.com/how-feed-one-million-mars-colonists.html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e8bf4aa63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e8bf4aa63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Discuss the creative writing techniques of Bradbury. Encourage students to think about the ways in which Bradbury helped them to imagine the world of Mars while reading. </a:t>
            </a:r>
            <a:endParaRPr/>
          </a:p>
          <a:p>
            <a:pPr indent="-298450" lvl="0" marL="457200" rtl="0" algn="l">
              <a:spcBef>
                <a:spcPts val="0"/>
              </a:spcBef>
              <a:spcAft>
                <a:spcPts val="0"/>
              </a:spcAft>
              <a:buSzPts val="1100"/>
              <a:buAutoNum type="arabicPeriod"/>
            </a:pPr>
            <a:r>
              <a:rPr lang="en"/>
              <a:t>Tell students that they will get the chance to build a world together and then help others to imagine it through their newspaper articles they will be writing!</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baf675de86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baf675de86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their handout, a piece of paper or their journals (or submit one through your virtual classroom).</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fill out their </a:t>
            </a:r>
            <a:r>
              <a:rPr lang="en" u="sng">
                <a:solidFill>
                  <a:schemeClr val="hlink"/>
                </a:solidFill>
                <a:latin typeface="Roboto"/>
                <a:ea typeface="Roboto"/>
                <a:cs typeface="Roboto"/>
                <a:sym typeface="Roboto"/>
                <a:hlinkClick r:id="rId2"/>
              </a:rPr>
              <a:t>Daily Learning Log</a:t>
            </a:r>
            <a:r>
              <a:rPr lang="en">
                <a:solidFill>
                  <a:schemeClr val="dk1"/>
                </a:solidFill>
              </a:rPr>
              <a:t>. (</a:t>
            </a:r>
            <a:r>
              <a:rPr lang="en" u="sng">
                <a:solidFill>
                  <a:schemeClr val="hlink"/>
                </a:solidFill>
                <a:hlinkClick r:id="rId3"/>
              </a:rPr>
              <a:t>PDF</a:t>
            </a:r>
            <a:r>
              <a:rPr lang="en">
                <a:solidFill>
                  <a:schemeClr val="dk1"/>
                </a:solidFill>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e8bf4aa636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e8bf4aa636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2"/>
              </a:rPr>
              <a:t>Lesson 4 Lesson plan here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3"/>
              </a:rPr>
              <a:t>Lesson 4 handouts here</a:t>
            </a:r>
            <a:r>
              <a:rPr lang="en">
                <a:solidFill>
                  <a:schemeClr val="dk1"/>
                </a:solidFill>
              </a:rPr>
              <a:t> (</a:t>
            </a:r>
            <a:r>
              <a:rPr lang="en" u="sng">
                <a:solidFill>
                  <a:schemeClr val="hlink"/>
                </a:solidFill>
                <a:hlinkClick r:id="rId4"/>
              </a:rPr>
              <a:t>PDF</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e8bf4aa636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e8bf4aa636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on their handout, journals or piece of paper.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e8bf4aa636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e8bf4aa636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9ad0ef83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9ad0ef83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View</a:t>
            </a:r>
            <a:r>
              <a:rPr lang="en"/>
              <a:t> </a:t>
            </a:r>
            <a:r>
              <a:rPr lang="en" u="sng">
                <a:solidFill>
                  <a:schemeClr val="hlink"/>
                </a:solidFill>
                <a:hlinkClick r:id="rId2"/>
              </a:rPr>
              <a:t>Lesson 1 Lesson plan</a:t>
            </a:r>
            <a:r>
              <a:rPr lang="en"/>
              <a:t>  </a:t>
            </a:r>
            <a:endParaRPr/>
          </a:p>
          <a:p>
            <a:pPr indent="0" lvl="0" marL="0" rtl="0" algn="l">
              <a:spcBef>
                <a:spcPts val="0"/>
              </a:spcBef>
              <a:spcAft>
                <a:spcPts val="0"/>
              </a:spcAft>
              <a:buClr>
                <a:schemeClr val="dk1"/>
              </a:buClr>
              <a:buSzPts val="1100"/>
              <a:buFont typeface="Arial"/>
              <a:buNone/>
            </a:pPr>
            <a:r>
              <a:rPr lang="en"/>
              <a:t>View </a:t>
            </a:r>
            <a:r>
              <a:rPr lang="en" u="sng">
                <a:solidFill>
                  <a:schemeClr val="hlink"/>
                </a:solidFill>
                <a:hlinkClick r:id="rId3"/>
              </a:rPr>
              <a:t>Lesson 1 Handouts</a:t>
            </a:r>
            <a:r>
              <a:rPr lang="en">
                <a:solidFill>
                  <a:schemeClr val="dk1"/>
                </a:solidFill>
              </a:rPr>
              <a:t>. (</a:t>
            </a:r>
            <a:r>
              <a:rPr lang="en" u="sng">
                <a:solidFill>
                  <a:schemeClr val="hlink"/>
                </a:solidFill>
                <a:hlinkClick r:id="rId4"/>
              </a:rPr>
              <a:t>PDF</a:t>
            </a:r>
            <a:r>
              <a:rPr lang="en">
                <a:solidFill>
                  <a:schemeClr val="dk1"/>
                </a:solidFill>
              </a:rPr>
              <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e8bf4aa636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e8bf4aa636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lesson, so students know what is expected of their learning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e8bf4aa636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e8bf4aa636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e8bf4aa636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e8bf4aa636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https://store.abramsbooks.com/products/parable-of-the-sower-1</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e8bf4aa636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e8bf4aa636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Distribute the article from </a:t>
            </a:r>
            <a:r>
              <a:rPr lang="en" u="sng">
                <a:solidFill>
                  <a:schemeClr val="hlink"/>
                </a:solidFill>
                <a:hlinkClick r:id="rId2"/>
              </a:rPr>
              <a:t>Lesson 4 Handouts</a:t>
            </a:r>
            <a:r>
              <a:rPr lang="en"/>
              <a:t> and comprehension questions.</a:t>
            </a:r>
            <a:endParaRPr/>
          </a:p>
          <a:p>
            <a:pPr indent="-298450" lvl="0" marL="457200" rtl="0" algn="l">
              <a:spcBef>
                <a:spcPts val="0"/>
              </a:spcBef>
              <a:spcAft>
                <a:spcPts val="0"/>
              </a:spcAft>
              <a:buSzPts val="1100"/>
              <a:buAutoNum type="arabicPeriod"/>
            </a:pPr>
            <a:r>
              <a:rPr lang="en"/>
              <a:t>Instruct students to read on their own, in groups, or as a class.</a:t>
            </a:r>
            <a:endParaRPr/>
          </a:p>
          <a:p>
            <a:pPr indent="-298450" lvl="0" marL="457200" rtl="0" algn="l">
              <a:spcBef>
                <a:spcPts val="0"/>
              </a:spcBef>
              <a:spcAft>
                <a:spcPts val="0"/>
              </a:spcAft>
              <a:buSzPts val="1100"/>
              <a:buAutoNum type="arabicPeriod"/>
            </a:pPr>
            <a:r>
              <a:rPr lang="en"/>
              <a:t>Ask students to respond to the comprehension questions in their handout.</a:t>
            </a:r>
            <a:endParaRPr/>
          </a:p>
          <a:p>
            <a:pPr indent="-298450" lvl="0" marL="457200" rtl="0" algn="l">
              <a:spcBef>
                <a:spcPts val="0"/>
              </a:spcBef>
              <a:spcAft>
                <a:spcPts val="0"/>
              </a:spcAft>
              <a:buSzPts val="1100"/>
              <a:buAutoNum type="arabicPeriod"/>
            </a:pPr>
            <a:r>
              <a:rPr lang="en"/>
              <a:t>Discuss the comprehension questions.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SpaceX, https://www.space.com/how-feed-one-million-mars-colonists.html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e8bf4aa636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e8bf4aa636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Discuss the world-building of this story and remind students that they will be building a world of their own!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e8bf4aa636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e8bf4aa636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their handout, a piece of paper or their journals (or submit one through your virtual classroom).</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fill out their </a:t>
            </a:r>
            <a:r>
              <a:rPr lang="en" u="sng">
                <a:solidFill>
                  <a:schemeClr val="hlink"/>
                </a:solidFill>
                <a:latin typeface="Roboto"/>
                <a:ea typeface="Roboto"/>
                <a:cs typeface="Roboto"/>
                <a:sym typeface="Roboto"/>
                <a:hlinkClick r:id="rId2"/>
              </a:rPr>
              <a:t>Daily Learning Log</a:t>
            </a:r>
            <a:r>
              <a:rPr lang="en">
                <a:solidFill>
                  <a:schemeClr val="dk1"/>
                </a:solidFill>
              </a:rPr>
              <a:t>. (</a:t>
            </a:r>
            <a:r>
              <a:rPr lang="en" u="sng">
                <a:solidFill>
                  <a:schemeClr val="hlink"/>
                </a:solidFill>
                <a:hlinkClick r:id="rId3"/>
              </a:rPr>
              <a:t>PDF</a:t>
            </a:r>
            <a:r>
              <a:rPr lang="en">
                <a:solidFill>
                  <a:schemeClr val="dk1"/>
                </a:solidFill>
              </a:rPr>
              <a: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bacc69114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bacc69114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2"/>
              </a:rPr>
              <a:t>Lesson 5 Lesson plan here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3"/>
              </a:rPr>
              <a:t>Lesson 5 handouts</a:t>
            </a:r>
            <a:r>
              <a:rPr lang="en">
                <a:solidFill>
                  <a:schemeClr val="dk1"/>
                </a:solidFill>
              </a:rPr>
              <a:t>. (</a:t>
            </a:r>
            <a:r>
              <a:rPr lang="en" u="sng">
                <a:solidFill>
                  <a:schemeClr val="hlink"/>
                </a:solidFill>
                <a:hlinkClick r:id="rId4"/>
              </a:rPr>
              <a:t>PDF</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baf675de86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baf675de86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on their handout, journals or piece of paper.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e8bf4aa63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e8bf4aa63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8bf4aa63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e8bf4aa63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lesson, so students know what is expected of their learning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9b937bd05a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9b937bd05a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on their handout, journals or piece of paper.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e8bf4aa63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e8bf4aa63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Remind students the trajectory of the Unworldly Initiative</a:t>
            </a:r>
            <a:endParaRPr/>
          </a:p>
          <a:p>
            <a:pPr indent="-298450" lvl="1" marL="914400" rtl="0" algn="l">
              <a:spcBef>
                <a:spcPts val="0"/>
              </a:spcBef>
              <a:spcAft>
                <a:spcPts val="0"/>
              </a:spcAft>
              <a:buSzPts val="1100"/>
              <a:buAutoNum type="alphaLcPeriod"/>
            </a:pPr>
            <a:r>
              <a:rPr lang="en"/>
              <a:t>Remind them that they have already learned about outer space and its exploration</a:t>
            </a:r>
            <a:endParaRPr/>
          </a:p>
          <a:p>
            <a:pPr indent="-298450" lvl="1" marL="914400" rtl="0" algn="l">
              <a:spcBef>
                <a:spcPts val="0"/>
              </a:spcBef>
              <a:spcAft>
                <a:spcPts val="0"/>
              </a:spcAft>
              <a:buSzPts val="1100"/>
              <a:buAutoNum type="alphaLcPeriod"/>
            </a:pPr>
            <a:r>
              <a:rPr lang="en"/>
              <a:t>Remind them that they have considered SciFi stories to see how they have incorporating ideas about outer space to build new and interesting worlds</a:t>
            </a:r>
            <a:endParaRPr/>
          </a:p>
          <a:p>
            <a:pPr indent="-298450" lvl="1" marL="914400" rtl="0" algn="l">
              <a:spcBef>
                <a:spcPts val="0"/>
              </a:spcBef>
              <a:spcAft>
                <a:spcPts val="0"/>
              </a:spcAft>
              <a:buSzPts val="1100"/>
              <a:buAutoNum type="alphaLcPeriod"/>
            </a:pPr>
            <a:r>
              <a:rPr lang="en"/>
              <a:t>Tell them that now we will move into the journalism and creative writing aspects of this initiative. They will learn journalism skills and then use those skills to collaborate and write a newspaper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baf675de86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baf675de86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e8bf4aa636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e8bf4aa636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e115c4ab8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e115c4ab8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Walk students through crafting a story lead using the facts on the slide. Together, as a class, work to create a lead.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example on the slide and how it compares to the one they created together.</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e8bf4aa636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e8bf4aa636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solidFill>
                  <a:schemeClr val="dk1"/>
                </a:solidFill>
              </a:rPr>
              <a:t>Distribute </a:t>
            </a:r>
            <a:r>
              <a:rPr lang="en" u="sng">
                <a:solidFill>
                  <a:schemeClr val="hlink"/>
                </a:solidFill>
                <a:hlinkClick r:id="rId2"/>
              </a:rPr>
              <a:t>Lesson 5 handouts</a:t>
            </a:r>
            <a:r>
              <a:rPr lang="en">
                <a:solidFill>
                  <a:schemeClr val="dk1"/>
                </a:solidFill>
              </a:rPr>
              <a:t>. (</a:t>
            </a:r>
            <a:r>
              <a:rPr lang="en" u="sng">
                <a:solidFill>
                  <a:schemeClr val="hlink"/>
                </a:solidFill>
                <a:hlinkClick r:id="rId3"/>
              </a:rPr>
              <a:t>PDF</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complete the independent practice by writing a story lead for the facts on the slide.</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e8bf4aa636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e8bf4aa636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Instruct students to work in groups or with a partner to follow the directions on the slide and complete their handout.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be378c230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be378c230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Introduce the concept of newspaper headlines and review some examples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 Sources:</a:t>
            </a:r>
            <a:endParaRPr/>
          </a:p>
          <a:p>
            <a:pPr indent="-298450" lvl="0" marL="457200" rtl="0" algn="l">
              <a:spcBef>
                <a:spcPts val="0"/>
              </a:spcBef>
              <a:spcAft>
                <a:spcPts val="0"/>
              </a:spcAft>
              <a:buSzPts val="1100"/>
              <a:buChar char="-"/>
            </a:pPr>
            <a:r>
              <a:rPr lang="en"/>
              <a:t>Kennedy - Ray Dumas at </a:t>
            </a:r>
            <a:r>
              <a:rPr lang="en" u="sng">
                <a:solidFill>
                  <a:schemeClr val="hlink"/>
                </a:solidFill>
                <a:hlinkClick r:id="rId2"/>
              </a:rPr>
              <a:t>https://www.rd.com/wp-content/uploads/2019/10/killing-kennedy-tv-show-promotion-in-herald-square-new-york-america-06-nov-2013-scaled.jpg?fit=700,700</a:t>
            </a:r>
            <a:endParaRPr/>
          </a:p>
          <a:p>
            <a:pPr indent="-298450" lvl="0" marL="457200" rtl="0" algn="l">
              <a:spcBef>
                <a:spcPts val="0"/>
              </a:spcBef>
              <a:spcAft>
                <a:spcPts val="0"/>
              </a:spcAft>
              <a:buSzPts val="1100"/>
              <a:buChar char="-"/>
            </a:pPr>
            <a:r>
              <a:rPr lang="en"/>
              <a:t>Truman - GPA Photo Archive, "Dewey Defeats Truman," November 3, 1948. Records of the U.S. Information Agency, National Archives at </a:t>
            </a:r>
            <a:r>
              <a:rPr lang="en" u="sng">
                <a:solidFill>
                  <a:schemeClr val="hlink"/>
                </a:solidFill>
                <a:hlinkClick r:id="rId3"/>
              </a:rPr>
              <a:t>https://www.flickr.com/photos/iip-photo-archive/29855784945</a:t>
            </a:r>
            <a:endParaRPr/>
          </a:p>
          <a:p>
            <a:pPr indent="-298450" lvl="0" marL="457200" rtl="0" algn="l">
              <a:spcBef>
                <a:spcPts val="0"/>
              </a:spcBef>
              <a:spcAft>
                <a:spcPts val="0"/>
              </a:spcAft>
              <a:buSzPts val="1100"/>
              <a:buChar char="-"/>
            </a:pPr>
            <a:r>
              <a:rPr lang="en"/>
              <a:t>Moon Landing - Jack Weir (1928-2005), Public domain, via Wikimedia Commons at https://commons.wikimedia.org/wiki/File:Land_on_the_Moon_7_21_1969-repair.jpg</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e8bf4aa63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e8bf4aa63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Review the Do’s and Don’ts for newspaper headlines.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e8bf4aa636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e8bf4aa636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Review and discuss the headline examples. Why are some effective and some ineffective?</a:t>
            </a:r>
            <a:endParaRPr/>
          </a:p>
          <a:p>
            <a:pPr indent="-298450" lvl="0" marL="457200" rtl="0" algn="l">
              <a:spcBef>
                <a:spcPts val="0"/>
              </a:spcBef>
              <a:spcAft>
                <a:spcPts val="0"/>
              </a:spcAft>
              <a:buSzPts val="1100"/>
              <a:buAutoNum type="arabicPeriod"/>
            </a:pPr>
            <a:r>
              <a:rPr lang="en"/>
              <a:t>Remind students: A well-crafted headline can draw readers in and make them want to read the full article. Take your time to create headlines that are accurate, clear, and compelling to ensure your newspaper captures the attention of your audience.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e115c4ab8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e115c4ab8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Introduce what news “beats” are and discuss the main ones.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e6e287412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e6e287412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e5d9ccdad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e5d9ccdad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Remind students that through this initiative, the goal is to create a class-wide newspaper from the perspective of settlers of an outer space colony</a:t>
            </a:r>
            <a:endParaRPr/>
          </a:p>
          <a:p>
            <a:pPr indent="-298450" lvl="0" marL="457200" rtl="0" algn="l">
              <a:spcBef>
                <a:spcPts val="0"/>
              </a:spcBef>
              <a:spcAft>
                <a:spcPts val="0"/>
              </a:spcAft>
              <a:buSzPts val="1100"/>
              <a:buAutoNum type="arabicPeriod"/>
            </a:pPr>
            <a:r>
              <a:rPr lang="en"/>
              <a:t>Review what is coming up in the next lessons.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baf675de86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baf675de86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their handout, a piece of paper or their journals (or submit one through your virtual classroom).</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fill out their </a:t>
            </a:r>
            <a:r>
              <a:rPr lang="en" u="sng">
                <a:solidFill>
                  <a:schemeClr val="hlink"/>
                </a:solidFill>
                <a:latin typeface="Roboto"/>
                <a:ea typeface="Roboto"/>
                <a:cs typeface="Roboto"/>
                <a:sym typeface="Roboto"/>
                <a:hlinkClick r:id="rId2"/>
              </a:rPr>
              <a:t>Daily Learning Log</a:t>
            </a:r>
            <a:r>
              <a:rPr lang="en">
                <a:solidFill>
                  <a:schemeClr val="dk1"/>
                </a:solidFill>
              </a:rPr>
              <a:t>. (</a:t>
            </a:r>
            <a:r>
              <a:rPr lang="en" u="sng">
                <a:solidFill>
                  <a:schemeClr val="hlink"/>
                </a:solidFill>
                <a:hlinkClick r:id="rId3"/>
              </a:rPr>
              <a:t>PDF</a:t>
            </a:r>
            <a:r>
              <a:rPr lang="en">
                <a:solidFill>
                  <a:schemeClr val="dk1"/>
                </a:solidFill>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e115c4ab8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e115c4ab8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View </a:t>
            </a:r>
            <a:r>
              <a:rPr lang="en" u="sng">
                <a:solidFill>
                  <a:schemeClr val="hlink"/>
                </a:solidFill>
                <a:hlinkClick r:id="rId2"/>
              </a:rPr>
              <a:t>Lesson 6 Lesson plan here</a:t>
            </a:r>
            <a:endParaRPr>
              <a:solidFill>
                <a:schemeClr val="dk1"/>
              </a:solidFill>
            </a:endParaRPr>
          </a:p>
          <a:p>
            <a:pPr indent="0" lvl="0" marL="0" rtl="0" algn="l">
              <a:spcBef>
                <a:spcPts val="0"/>
              </a:spcBef>
              <a:spcAft>
                <a:spcPts val="0"/>
              </a:spcAft>
              <a:buNone/>
            </a:pPr>
            <a:r>
              <a:rPr lang="en">
                <a:solidFill>
                  <a:schemeClr val="dk1"/>
                </a:solidFill>
              </a:rPr>
              <a:t>View </a:t>
            </a:r>
            <a:r>
              <a:rPr lang="en" u="sng">
                <a:solidFill>
                  <a:schemeClr val="hlink"/>
                </a:solidFill>
                <a:hlinkClick r:id="rId3"/>
              </a:rPr>
              <a:t>Lesson 6 handouts</a:t>
            </a:r>
            <a:r>
              <a:rPr lang="en">
                <a:solidFill>
                  <a:schemeClr val="dk1"/>
                </a:solidFill>
              </a:rPr>
              <a:t> (</a:t>
            </a:r>
            <a:r>
              <a:rPr lang="en" u="sng">
                <a:solidFill>
                  <a:schemeClr val="hlink"/>
                </a:solidFill>
                <a:hlinkClick r:id="rId4"/>
              </a:rPr>
              <a:t>PDF</a:t>
            </a:r>
            <a:r>
              <a:rPr lang="en">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e8bf4aa636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e8bf4aa636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on their handout, journals or piece of paper.</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Images created using Devianart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e8bf4aa636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e8bf4aa636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e8bf4aa636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e8bf4aa63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lesson, so students know what is expected of their learning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e8bf4aa636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e8bf4aa636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Introduce the concept of “world-building” and its importance in creative writing. </a:t>
            </a:r>
            <a:endParaRPr/>
          </a:p>
          <a:p>
            <a:pPr indent="-298450" lvl="0" marL="457200" rtl="0" algn="l">
              <a:spcBef>
                <a:spcPts val="0"/>
              </a:spcBef>
              <a:spcAft>
                <a:spcPts val="0"/>
              </a:spcAft>
              <a:buSzPts val="1100"/>
              <a:buAutoNum type="arabicPeriod"/>
            </a:pPr>
            <a:r>
              <a:rPr lang="en"/>
              <a:t>Explain why it is essential that students collectively build their world together, so that their newspaper is consistent and cohesive</a:t>
            </a:r>
            <a:endParaRPr/>
          </a:p>
          <a:p>
            <a:pPr indent="-298450" lvl="0" marL="457200" rtl="0" algn="l">
              <a:spcBef>
                <a:spcPts val="0"/>
              </a:spcBef>
              <a:spcAft>
                <a:spcPts val="0"/>
              </a:spcAft>
              <a:buSzPts val="1100"/>
              <a:buAutoNum type="arabicPeriod"/>
            </a:pPr>
            <a:r>
              <a:rPr lang="en"/>
              <a:t>Ask students to brainstorm what would be important for them, if they were pioneers on a new planet. Allow students to get their creative juices flowing!</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e8bf4aa636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e8bf4aa636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Discuss</a:t>
            </a:r>
            <a:r>
              <a:rPr lang="en"/>
              <a:t> the key elements to any form of creative world-building.</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baf675de86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baf675de86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Remind students about the worlds they read about in the short stories by Ray Bradbury and Octavia Butler.</a:t>
            </a:r>
            <a:endParaRPr/>
          </a:p>
          <a:p>
            <a:pPr indent="-298450" lvl="0" marL="457200" rtl="0" algn="l">
              <a:spcBef>
                <a:spcPts val="0"/>
              </a:spcBef>
              <a:spcAft>
                <a:spcPts val="0"/>
              </a:spcAft>
              <a:buSzPts val="1100"/>
              <a:buAutoNum type="arabicPeriod"/>
            </a:pPr>
            <a:r>
              <a:rPr lang="en"/>
              <a:t>If time allows, watch the movie trailers and ask students to consider what they learned about the worlds of these stories/movies simply by watching the trailer.</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e8bf4aa636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e8bf4aa636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Distribute </a:t>
            </a:r>
            <a:r>
              <a:rPr lang="en" u="sng">
                <a:solidFill>
                  <a:schemeClr val="hlink"/>
                </a:solidFill>
                <a:hlinkClick r:id="rId2"/>
              </a:rPr>
              <a:t>Lesson 6 handouts</a:t>
            </a:r>
            <a:r>
              <a:rPr lang="en">
                <a:solidFill>
                  <a:schemeClr val="dk1"/>
                </a:solidFill>
              </a:rPr>
              <a:t> (</a:t>
            </a:r>
            <a:r>
              <a:rPr lang="en" u="sng">
                <a:solidFill>
                  <a:schemeClr val="hlink"/>
                </a:solidFill>
                <a:hlinkClick r:id="rId3"/>
              </a:rPr>
              <a:t>PDF</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 you discuss the questions on the slide, instruct students to write down the choices/decisions the class makes collectively</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Do your best to encourage debate and discussion among students as they consider possible answers to these questions. Where there is disagreement, it may help to leave the question and come back to it once other determinations are made, or it may not be a necessary detail to be determined at all. Remind students this is a fun and creative process, they are not limited on what they can come up with!</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CactiStaccingCrane, CC BY-SA 4.0 &lt;https://creativecommons.org/licenses/by-sa/4.0&gt;, via Wikimedia Commons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1109c438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e1109c438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lesson, so students know what is expected of their learning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e8bf4aa636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e8bf4aa636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Have students follow along using</a:t>
            </a:r>
            <a:r>
              <a:rPr lang="en">
                <a:solidFill>
                  <a:schemeClr val="dk1"/>
                </a:solidFill>
              </a:rPr>
              <a:t> </a:t>
            </a:r>
            <a:r>
              <a:rPr lang="en" u="sng">
                <a:solidFill>
                  <a:schemeClr val="hlink"/>
                </a:solidFill>
                <a:hlinkClick r:id="rId2"/>
              </a:rPr>
              <a:t>Lesson 6 handouts</a:t>
            </a:r>
            <a:r>
              <a:rPr lang="en">
                <a:solidFill>
                  <a:schemeClr val="dk1"/>
                </a:solidFill>
              </a:rPr>
              <a:t> (</a:t>
            </a:r>
            <a:r>
              <a:rPr lang="en" u="sng">
                <a:solidFill>
                  <a:schemeClr val="hlink"/>
                </a:solidFill>
                <a:hlinkClick r:id="rId3"/>
              </a:rPr>
              <a:t>PDF</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 you discuss the questions on the slide, instruct students to write down the choices/decisions the class makes collectively</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Do your best to encourage debate and discussion among students as they consider possible answers to these questions. Where there is disagreement, it may help to leave the question and come back to it once other determinations are made, or it may not be a necessary detail to be determined at all. Remind students this is a fun and creative process, they are not limited on what they can come up with!</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Fryer, Wesley. Mars Colony (AI Drawn). photo, 2 Nov. 2023. Flickr, https://www.flickr.com/photos/wfryer/53304684987/.</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e8bf4aa636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e8bf4aa636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Have students follow along using </a:t>
            </a:r>
            <a:r>
              <a:rPr lang="en" u="sng">
                <a:solidFill>
                  <a:schemeClr val="hlink"/>
                </a:solidFill>
                <a:hlinkClick r:id="rId2"/>
              </a:rPr>
              <a:t>Lesson 6 handouts</a:t>
            </a:r>
            <a:r>
              <a:rPr lang="en">
                <a:solidFill>
                  <a:schemeClr val="dk1"/>
                </a:solidFill>
              </a:rPr>
              <a:t> (</a:t>
            </a:r>
            <a:r>
              <a:rPr lang="en" u="sng">
                <a:solidFill>
                  <a:schemeClr val="hlink"/>
                </a:solidFill>
                <a:hlinkClick r:id="rId3"/>
              </a:rPr>
              <a:t>PDF</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 you discuss the questions on the slide, instruct students to write down the choices/decisions the class makes collectively</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Do your best to encourage debate and discussion among students as they consider possible answers to these questions. Where there is disagreement, it may help to leave the question and come back to it once other determinations are made, or it may not be a necessary detail to be determined at all. Remind students this is a fun and creative process, they are not limited on what they can come up with!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Image Source: AI Drawn via Devianart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e8bf4aa636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e8bf4aa636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Have students follow along using </a:t>
            </a:r>
            <a:r>
              <a:rPr lang="en" u="sng">
                <a:solidFill>
                  <a:schemeClr val="hlink"/>
                </a:solidFill>
                <a:hlinkClick r:id="rId2"/>
              </a:rPr>
              <a:t>Lesson 6 handouts</a:t>
            </a:r>
            <a:r>
              <a:rPr lang="en">
                <a:solidFill>
                  <a:schemeClr val="dk1"/>
                </a:solidFill>
              </a:rPr>
              <a:t> (</a:t>
            </a:r>
            <a:r>
              <a:rPr lang="en" u="sng">
                <a:solidFill>
                  <a:schemeClr val="hlink"/>
                </a:solidFill>
                <a:hlinkClick r:id="rId3"/>
              </a:rPr>
              <a:t>PDF</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 you discuss the questions on the slide, instruct students to write down the choices/decisions the class makes collectively</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Do your best to encourage debate and discussion among students as they consider possible answers to these questions. Where there is disagreement, it may help to leave the question and come back to it once other determinations are made, or it may not be a necessary detail to be determined at all. Remind students this is a fun and creative process, they are not limited on what they can come up with!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Image Source: Fryer, Wesley. Mars Colony (AI Drawn). photo, 2 Nov. 2023. Flickr, </a:t>
            </a:r>
            <a:r>
              <a:rPr lang="en"/>
              <a:t>https://www.flickr.com/photos/wfryer/53304684957/in/photostream/</a:t>
            </a:r>
            <a:r>
              <a:rPr lang="en"/>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e8bf4aa636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e8bf4aa636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Have students follow along using </a:t>
            </a:r>
            <a:r>
              <a:rPr lang="en" u="sng">
                <a:solidFill>
                  <a:schemeClr val="hlink"/>
                </a:solidFill>
                <a:hlinkClick r:id="rId2"/>
              </a:rPr>
              <a:t>Lesson 6 handouts</a:t>
            </a:r>
            <a:r>
              <a:rPr lang="en">
                <a:solidFill>
                  <a:schemeClr val="dk1"/>
                </a:solidFill>
              </a:rPr>
              <a:t> (</a:t>
            </a:r>
            <a:r>
              <a:rPr lang="en" u="sng">
                <a:solidFill>
                  <a:schemeClr val="hlink"/>
                </a:solidFill>
                <a:hlinkClick r:id="rId3"/>
              </a:rPr>
              <a:t>PDF</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 you discuss the questions on the slide, instruct students to write down the choices/decisions the class makes collectively</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Do your best to encourage debate and discussion among students as they consider possible answers to these questions. Where there is disagreement, it may help to leave the question and come back to it once other determinations are made, or it may not be a necessary detail to be determined at all. Remind students this is a fun and creative process, they are not limited on what they can come up with!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Image Source: Fryer, Wesley. Mars Landing 1 (AI Drawn). photo, 2 Nov. 2023. Flickr, https://www.flickr.com/photos/wfryer/53305742086/in/photostream/.</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e1d70c0f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e1d70c0f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Tell students, now that they have created details and collectively built their world, they get to move on to the creative writing portion of the project and write a newspaper article. Throw out examples of possible article ideas.</a:t>
            </a:r>
            <a:endParaRPr/>
          </a:p>
          <a:p>
            <a:pPr indent="-298450" lvl="0" marL="457200" rtl="0" algn="l">
              <a:spcBef>
                <a:spcPts val="0"/>
              </a:spcBef>
              <a:spcAft>
                <a:spcPts val="0"/>
              </a:spcAft>
              <a:buSzPts val="1100"/>
              <a:buAutoNum type="arabicPeriod"/>
            </a:pPr>
            <a:r>
              <a:rPr lang="en"/>
              <a:t>Ask students to brainstorm additional ideas out loud.</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baf675de86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baf675de86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their handout, a piece of paper or their journals (or submit one through your virtual classroom).</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fill out their </a:t>
            </a:r>
            <a:r>
              <a:rPr lang="en" u="sng">
                <a:solidFill>
                  <a:schemeClr val="hlink"/>
                </a:solidFill>
                <a:latin typeface="Roboto"/>
                <a:ea typeface="Roboto"/>
                <a:cs typeface="Roboto"/>
                <a:sym typeface="Roboto"/>
                <a:hlinkClick r:id="rId2"/>
              </a:rPr>
              <a:t>Daily Learning Log</a:t>
            </a:r>
            <a:r>
              <a:rPr lang="en">
                <a:solidFill>
                  <a:schemeClr val="dk1"/>
                </a:solidFill>
              </a:rPr>
              <a:t>. (</a:t>
            </a:r>
            <a:r>
              <a:rPr lang="en" u="sng">
                <a:solidFill>
                  <a:schemeClr val="hlink"/>
                </a:solidFill>
                <a:hlinkClick r:id="rId3"/>
              </a:rPr>
              <a:t>PDF</a:t>
            </a:r>
            <a:r>
              <a:rPr lang="en">
                <a:solidFill>
                  <a:schemeClr val="dk1"/>
                </a:solidFill>
              </a:rPr>
              <a:t>)</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e115c4ab8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e115c4ab8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2"/>
              </a:rPr>
              <a:t>Lesson 7 Lesson plan here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View </a:t>
            </a:r>
            <a:r>
              <a:rPr lang="en" u="sng">
                <a:solidFill>
                  <a:schemeClr val="hlink"/>
                </a:solidFill>
                <a:hlinkClick r:id="rId3"/>
              </a:rPr>
              <a:t>Lesson 7 handouts</a:t>
            </a:r>
            <a:r>
              <a:rPr lang="en">
                <a:solidFill>
                  <a:schemeClr val="dk1"/>
                </a:solidFill>
              </a:rPr>
              <a:t> (</a:t>
            </a:r>
            <a:r>
              <a:rPr lang="en" u="sng">
                <a:solidFill>
                  <a:schemeClr val="hlink"/>
                </a:solidFill>
                <a:hlinkClick r:id="rId4"/>
              </a:rPr>
              <a:t>PDF</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e8bf4aa636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e8bf4aa636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on their handout, journals or piece of paper.</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Answers:</a:t>
            </a:r>
            <a:endParaRPr/>
          </a:p>
          <a:p>
            <a:pPr indent="-298450" lvl="0" marL="457200" rtl="0" algn="l">
              <a:spcBef>
                <a:spcPts val="0"/>
              </a:spcBef>
              <a:spcAft>
                <a:spcPts val="0"/>
              </a:spcAft>
              <a:buSzPts val="1100"/>
              <a:buAutoNum type="arabicPeriod"/>
            </a:pPr>
            <a:r>
              <a:rPr lang="en"/>
              <a:t>F</a:t>
            </a:r>
            <a:endParaRPr/>
          </a:p>
          <a:p>
            <a:pPr indent="-298450" lvl="0" marL="457200" rtl="0" algn="l">
              <a:spcBef>
                <a:spcPts val="0"/>
              </a:spcBef>
              <a:spcAft>
                <a:spcPts val="0"/>
              </a:spcAft>
              <a:buSzPts val="1100"/>
              <a:buAutoNum type="arabicPeriod"/>
            </a:pPr>
            <a:r>
              <a:rPr lang="en"/>
              <a:t>D</a:t>
            </a:r>
            <a:endParaRPr/>
          </a:p>
          <a:p>
            <a:pPr indent="-298450" lvl="0" marL="457200" rtl="0" algn="l">
              <a:spcBef>
                <a:spcPts val="0"/>
              </a:spcBef>
              <a:spcAft>
                <a:spcPts val="0"/>
              </a:spcAft>
              <a:buSzPts val="1100"/>
              <a:buAutoNum type="arabicPeriod"/>
            </a:pPr>
            <a:r>
              <a:rPr lang="en"/>
              <a:t>A</a:t>
            </a:r>
            <a:endParaRPr/>
          </a:p>
          <a:p>
            <a:pPr indent="-298450" lvl="0" marL="457200" rtl="0" algn="l">
              <a:spcBef>
                <a:spcPts val="0"/>
              </a:spcBef>
              <a:spcAft>
                <a:spcPts val="0"/>
              </a:spcAft>
              <a:buSzPts val="1100"/>
              <a:buAutoNum type="arabicPeriod"/>
            </a:pPr>
            <a:r>
              <a:rPr lang="en"/>
              <a:t>C</a:t>
            </a:r>
            <a:endParaRPr/>
          </a:p>
          <a:p>
            <a:pPr indent="-298450" lvl="0" marL="457200" rtl="0" algn="l">
              <a:spcBef>
                <a:spcPts val="0"/>
              </a:spcBef>
              <a:spcAft>
                <a:spcPts val="0"/>
              </a:spcAft>
              <a:buSzPts val="1100"/>
              <a:buAutoNum type="arabicPeriod"/>
            </a:pPr>
            <a:r>
              <a:rPr lang="en"/>
              <a:t>E</a:t>
            </a:r>
            <a:endParaRPr/>
          </a:p>
          <a:p>
            <a:pPr indent="-298450" lvl="0" marL="457200" rtl="0" algn="l">
              <a:spcBef>
                <a:spcPts val="0"/>
              </a:spcBef>
              <a:spcAft>
                <a:spcPts val="0"/>
              </a:spcAft>
              <a:buSzPts val="1100"/>
              <a:buAutoNum type="arabicPeriod"/>
            </a:pPr>
            <a:r>
              <a:rPr lang="en"/>
              <a:t>B</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e8bf4aa636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e8bf4aa636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e8bf4aa636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e8bf4aa636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lesson, so students know what is expected of their learning</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e6e287412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e6e287412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Outline the Unworldly initiative to students. Explain that after they look into our solar system and its exploration, they will be collaborating to create a newspaper as colonists of a new mars colony. Explain BreakFree initiatives to students and the component of the national competition, and distribute the </a:t>
            </a:r>
            <a:r>
              <a:rPr lang="en" u="sng">
                <a:solidFill>
                  <a:schemeClr val="hlink"/>
                </a:solidFill>
                <a:hlinkClick r:id="rId2"/>
              </a:rPr>
              <a:t>Note to Students.</a:t>
            </a:r>
            <a:r>
              <a:rPr lang="en"/>
              <a:t>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e8bf4aa636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e8bf4aa636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Remind students about the different newspaper beats</a:t>
            </a:r>
            <a:endParaRPr/>
          </a:p>
          <a:p>
            <a:pPr indent="-298450" lvl="0" marL="457200" rtl="0" algn="l">
              <a:spcBef>
                <a:spcPts val="0"/>
              </a:spcBef>
              <a:spcAft>
                <a:spcPts val="0"/>
              </a:spcAft>
              <a:buSzPts val="1100"/>
              <a:buAutoNum type="arabicPeriod"/>
            </a:pPr>
            <a:r>
              <a:rPr lang="en"/>
              <a:t>Ask students to go around the room and select the story beat they want to write their newspaper article under</a:t>
            </a:r>
            <a:endParaRPr/>
          </a:p>
          <a:p>
            <a:pPr indent="-298450" lvl="1" marL="914400" rtl="0" algn="l">
              <a:spcBef>
                <a:spcPts val="0"/>
              </a:spcBef>
              <a:spcAft>
                <a:spcPts val="0"/>
              </a:spcAft>
              <a:buSzPts val="1100"/>
              <a:buAutoNum type="alphaLcPeriod"/>
            </a:pPr>
            <a:r>
              <a:rPr lang="en"/>
              <a:t>Remind students that a variety of beats need to be covered in the newspaper.</a:t>
            </a:r>
            <a:endParaRPr/>
          </a:p>
          <a:p>
            <a:pPr indent="-298450" lvl="1" marL="914400" rtl="0" algn="l">
              <a:spcBef>
                <a:spcPts val="0"/>
              </a:spcBef>
              <a:spcAft>
                <a:spcPts val="0"/>
              </a:spcAft>
              <a:buSzPts val="1100"/>
              <a:buAutoNum type="alphaLcPeriod"/>
            </a:pPr>
            <a:r>
              <a:rPr lang="en"/>
              <a:t>If more than one student wants to cover a particular beat, perhaps the students can co-author the article</a:t>
            </a:r>
            <a:endParaRPr/>
          </a:p>
          <a:p>
            <a:pPr indent="-298450" lvl="1" marL="914400" rtl="0" algn="l">
              <a:spcBef>
                <a:spcPts val="0"/>
              </a:spcBef>
              <a:spcAft>
                <a:spcPts val="0"/>
              </a:spcAft>
              <a:buSzPts val="1100"/>
              <a:buAutoNum type="alphaLcPeriod"/>
            </a:pPr>
            <a:r>
              <a:rPr lang="en"/>
              <a:t>If students are unsure of what beat they want to cover, consider having a hat/bag from which students can draw a beat from</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e8bf4aa636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2e8bf4aa636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Distribute the </a:t>
            </a:r>
            <a:r>
              <a:rPr lang="en" u="sng">
                <a:solidFill>
                  <a:schemeClr val="hlink"/>
                </a:solidFill>
                <a:hlinkClick r:id="rId2"/>
              </a:rPr>
              <a:t>Lesson 7 handouts</a:t>
            </a:r>
            <a:r>
              <a:rPr lang="en">
                <a:solidFill>
                  <a:schemeClr val="dk1"/>
                </a:solidFill>
              </a:rPr>
              <a:t> (</a:t>
            </a:r>
            <a:r>
              <a:rPr lang="en" u="sng">
                <a:solidFill>
                  <a:schemeClr val="hlink"/>
                </a:solidFill>
                <a:hlinkClick r:id="rId3"/>
              </a:rPr>
              <a:t>PDF</a:t>
            </a:r>
            <a:r>
              <a:rPr lang="en">
                <a:solidFill>
                  <a:schemeClr val="dk1"/>
                </a:solidFill>
              </a:rPr>
              <a:t>) and instruct students to work through it to draft their article.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consider the notes on the slide</a:t>
            </a:r>
            <a:endParaRPr>
              <a:solidFill>
                <a:schemeClr val="dk1"/>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e8bf4aa636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e8bf4aa636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Remind students about the BreakFree </a:t>
            </a:r>
            <a:r>
              <a:rPr lang="en"/>
              <a:t>Education</a:t>
            </a:r>
            <a:r>
              <a:rPr lang="en"/>
              <a:t> Unworldly Newspaper competition</a:t>
            </a:r>
            <a:endParaRPr/>
          </a:p>
          <a:p>
            <a:pPr indent="-298450" lvl="1" marL="914400" rtl="0" algn="l">
              <a:spcBef>
                <a:spcPts val="0"/>
              </a:spcBef>
              <a:spcAft>
                <a:spcPts val="0"/>
              </a:spcAft>
              <a:buSzPts val="1100"/>
              <a:buAutoNum type="alphaLcPeriod"/>
            </a:pPr>
            <a:r>
              <a:rPr lang="en"/>
              <a:t>Tell students that the competition is nationwide and that winners will receive prizes </a:t>
            </a:r>
            <a:endParaRPr/>
          </a:p>
          <a:p>
            <a:pPr indent="-298450" lvl="1" marL="914400" rtl="0" algn="l">
              <a:spcBef>
                <a:spcPts val="0"/>
              </a:spcBef>
              <a:spcAft>
                <a:spcPts val="0"/>
              </a:spcAft>
              <a:buSzPts val="1100"/>
              <a:buAutoNum type="alphaLcPeriod"/>
            </a:pPr>
            <a:r>
              <a:rPr lang="en"/>
              <a:t>Explain that your class/school will put their articles together to form a cohesive newspaper, and that newspaper will be submitted to the competition</a:t>
            </a:r>
            <a:endParaRPr/>
          </a:p>
          <a:p>
            <a:pPr indent="-298450" lvl="1" marL="914400" rtl="0" algn="l">
              <a:spcBef>
                <a:spcPts val="0"/>
              </a:spcBef>
              <a:spcAft>
                <a:spcPts val="0"/>
              </a:spcAft>
              <a:buSzPts val="1100"/>
              <a:buAutoNum type="alphaLcPeriod"/>
            </a:pPr>
            <a:r>
              <a:rPr lang="en"/>
              <a:t>Tell students the details of the newspaper competition</a:t>
            </a:r>
            <a:endParaRPr/>
          </a:p>
          <a:p>
            <a:pPr indent="-298450" lvl="2" marL="1371600" rtl="0" algn="l">
              <a:spcBef>
                <a:spcPts val="0"/>
              </a:spcBef>
              <a:spcAft>
                <a:spcPts val="0"/>
              </a:spcAft>
              <a:buSzPts val="1100"/>
              <a:buAutoNum type="romanLcPeriod"/>
            </a:pPr>
            <a:r>
              <a:rPr lang="en"/>
              <a:t>It will be 3-4 minutes long</a:t>
            </a:r>
            <a:endParaRPr/>
          </a:p>
          <a:p>
            <a:pPr indent="-298450" lvl="2" marL="1371600" rtl="0" algn="l">
              <a:spcBef>
                <a:spcPts val="0"/>
              </a:spcBef>
              <a:spcAft>
                <a:spcPts val="0"/>
              </a:spcAft>
              <a:buSzPts val="1100"/>
              <a:buAutoNum type="romanLcPeriod"/>
            </a:pPr>
            <a:r>
              <a:rPr lang="en"/>
              <a:t>It will be on a specific prompt (next slide)</a:t>
            </a:r>
            <a:endParaRPr/>
          </a:p>
          <a:p>
            <a:pPr indent="-298450" lvl="2" marL="1371600" rtl="0" algn="l">
              <a:spcBef>
                <a:spcPts val="0"/>
              </a:spcBef>
              <a:spcAft>
                <a:spcPts val="0"/>
              </a:spcAft>
              <a:buSzPts val="1100"/>
              <a:buAutoNum type="romanLcPeriod"/>
            </a:pPr>
            <a:r>
              <a:rPr lang="en"/>
              <a:t>They will submit both their written speech along with an audio recording of them presenting it</a:t>
            </a:r>
            <a:endParaRPr/>
          </a:p>
          <a:p>
            <a:pPr indent="-298450" lvl="3" marL="1828800" rtl="0" algn="l">
              <a:spcBef>
                <a:spcPts val="0"/>
              </a:spcBef>
              <a:spcAft>
                <a:spcPts val="0"/>
              </a:spcAft>
              <a:buSzPts val="1100"/>
              <a:buAutoNum type="arabicPeriod"/>
            </a:pPr>
            <a:r>
              <a:rPr lang="en"/>
              <a:t>Our How-To guide also offers assistance in how to record students’ speeches</a:t>
            </a:r>
            <a:endParaRPr/>
          </a:p>
          <a:p>
            <a:pPr indent="-298450" lvl="2" marL="1371600" rtl="0" algn="l">
              <a:spcBef>
                <a:spcPts val="0"/>
              </a:spcBef>
              <a:spcAft>
                <a:spcPts val="0"/>
              </a:spcAft>
              <a:buSzPts val="1100"/>
              <a:buAutoNum type="romanLcPeriod"/>
            </a:pPr>
            <a:r>
              <a:rPr lang="en"/>
              <a:t>For additional competition information, view the guidelines </a:t>
            </a:r>
            <a:r>
              <a:rPr lang="en" u="sng">
                <a:solidFill>
                  <a:schemeClr val="hlink"/>
                </a:solidFill>
                <a:hlinkClick r:id="rId2"/>
              </a:rPr>
              <a:t>here</a:t>
            </a:r>
            <a:endParaRPr b="1"/>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e5d9ccda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e5d9ccda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Review the rubric with students and remind them this is the rubric with which their newspapers will be scored for the competition. Encourage them to consider these categories when writing their articles.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e115c4ab8b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e115c4ab8b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Review the considerations for when designing the newspaper</a:t>
            </a:r>
            <a:endParaRPr/>
          </a:p>
          <a:p>
            <a:pPr indent="-298450" lvl="0" marL="457200" rtl="0" algn="l">
              <a:spcBef>
                <a:spcPts val="0"/>
              </a:spcBef>
              <a:spcAft>
                <a:spcPts val="0"/>
              </a:spcAft>
              <a:buSzPts val="1100"/>
              <a:buAutoNum type="arabicPeriod"/>
            </a:pPr>
            <a:r>
              <a:rPr lang="en"/>
              <a:t>Optional template links are provided.</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e8bf4aa636_0_5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g2e8bf4aa636_0_5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Use the examples on this slide to </a:t>
            </a:r>
            <a:r>
              <a:rPr lang="en">
                <a:solidFill>
                  <a:schemeClr val="dk1"/>
                </a:solidFill>
              </a:rPr>
              <a:t>discuss the importance of honest feedback. </a:t>
            </a:r>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e8bf4aa636_0_6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7" name="Google Shape;817;g2e8bf4aa636_0_6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 </a:t>
            </a:r>
            <a:r>
              <a:rPr lang="en" u="sng">
                <a:solidFill>
                  <a:schemeClr val="hlink"/>
                </a:solidFill>
                <a:hlinkClick r:id="rId2"/>
              </a:rPr>
              <a:t>this printable activity</a:t>
            </a:r>
            <a:r>
              <a:rPr lang="en">
                <a:solidFill>
                  <a:schemeClr val="dk1"/>
                </a:solidFill>
              </a:rPr>
              <a:t> to have students provide feedback for 2-3 peers then allow students time to reflect on the feedback and make changes to their articles. The heart is for things you liked about the article. The settings/gear wheel is for items that can be improved but worded in a positive way. The question mark is for items that did not make sense or need clarification. The lightning bolt is for suggestions to make the article better.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Once students draft their article and receive peer feedback, they can revise for their final version to be included in the newspaper. </a:t>
            </a:r>
            <a:endParaRPr>
              <a:solidFill>
                <a:schemeClr val="dk1"/>
              </a:solidFill>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e115c4ab8b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2e115c4ab8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their handout, a piece of paper or their journals (or submit one through your virtual classroom).</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fill out their </a:t>
            </a:r>
            <a:r>
              <a:rPr lang="en" u="sng">
                <a:solidFill>
                  <a:schemeClr val="hlink"/>
                </a:solidFill>
                <a:latin typeface="Roboto"/>
                <a:ea typeface="Roboto"/>
                <a:cs typeface="Roboto"/>
                <a:sym typeface="Roboto"/>
                <a:hlinkClick r:id="rId2"/>
              </a:rPr>
              <a:t>Daily Learning Log</a:t>
            </a:r>
            <a:r>
              <a:rPr lang="en">
                <a:solidFill>
                  <a:schemeClr val="dk1"/>
                </a:solidFill>
              </a:rPr>
              <a:t>. (</a:t>
            </a:r>
            <a:r>
              <a:rPr lang="en" u="sng">
                <a:solidFill>
                  <a:schemeClr val="hlink"/>
                </a:solidFill>
                <a:hlinkClick r:id="rId3"/>
              </a:rPr>
              <a:t>PDF</a:t>
            </a:r>
            <a:r>
              <a:rPr lang="en">
                <a:solidFill>
                  <a:schemeClr val="dk1"/>
                </a:solidFill>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e1109c438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e1109c438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Show students the image outline of the Solar System.</a:t>
            </a:r>
            <a:endParaRPr/>
          </a:p>
          <a:p>
            <a:pPr indent="-298450" lvl="0" marL="457200" rtl="0" algn="l">
              <a:spcBef>
                <a:spcPts val="0"/>
              </a:spcBef>
              <a:spcAft>
                <a:spcPts val="0"/>
              </a:spcAft>
              <a:buSzPts val="1100"/>
              <a:buAutoNum type="arabicPeriod"/>
            </a:pPr>
            <a:r>
              <a:rPr lang="en"/>
              <a:t>Ask students how many planets they had on their list from the Do Now.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CactiStaccingCrane, CC BY-SA 4.0 &lt;https://creativecommons.org/licenses/by-sa/4.0&gt;, via Wikimedia Commons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bg>
      <p:bgPr>
        <a:solidFill>
          <a:srgbClr val="63707E"/>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86000" y="0"/>
            <a:ext cx="8772000" cy="636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2F6F5"/>
              </a:buClr>
              <a:buSzPts val="2700"/>
              <a:buNone/>
              <a:defRPr sz="2700">
                <a:solidFill>
                  <a:srgbClr val="F2F6F5"/>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wSbVK-PpHTc" TargetMode="Externa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youtube.com/watch?v=PeO5npsSQmc" TargetMode="External"/><Relationship Id="rId4" Type="http://schemas.openxmlformats.org/officeDocument/2006/relationships/image" Target="../media/image3.jpg"/><Relationship Id="rId5" Type="http://schemas.openxmlformats.org/officeDocument/2006/relationships/hyperlink" Target="https://science.nasa.gov/mission/osiris-re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es4CpOY3Xuk" TargetMode="Externa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www.youtube.com/watch?v=zpkUjrC3-Ds" TargetMode="External"/><Relationship Id="rId4" Type="http://schemas.openxmlformats.org/officeDocument/2006/relationships/image" Target="../media/image26.jpg"/><Relationship Id="rId5" Type="http://schemas.openxmlformats.org/officeDocument/2006/relationships/hyperlink" Target="http://www.youtube.com/watch?v=AZx0RIV0wss" TargetMode="External"/><Relationship Id="rId6"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hyperlink" Target="https://www.astronomy.com/science/we-could-feed-one-million-people-living-in-colonies-on-mar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youtube.com/watch?v=5gfS5k8juDM" TargetMode="External"/><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omments" Target="../comments/commen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youtube.com/watch?v=t-eoEUOvb-4" TargetMode="Externa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docs.google.com/document/d/16iJK0vSWEhNeIP79-vPmqFFiKqpT5LmiaXJGWpQ7R9Y/edit" TargetMode="Externa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aapple.org/johnny-appleseed/" TargetMode="External"/><Relationship Id="rId4" Type="http://schemas.openxmlformats.org/officeDocument/2006/relationships/hyperlink" Target="https://lasp.colorado.edu/mop/files/2019/08/million-year-picnic.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X6YI8lsjJJA" TargetMode="External"/><Relationship Id="rId4"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0.pn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1.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www.youtube.com/watch?v=WHt41rkZZbI" TargetMode="External"/><Relationship Id="rId4" Type="http://schemas.openxmlformats.org/officeDocument/2006/relationships/image" Target="../media/image2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6.jpg"/><Relationship Id="rId4" Type="http://schemas.openxmlformats.org/officeDocument/2006/relationships/image" Target="../media/image32.jpg"/><Relationship Id="rId5" Type="http://schemas.openxmlformats.org/officeDocument/2006/relationships/image" Target="../media/image3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19.png"/></Relationships>
</file>

<file path=ppt/slides/_rels/slide63.xml.rels><?xml version="1.0" encoding="UTF-8" standalone="yes"?><Relationships xmlns="http://schemas.openxmlformats.org/package/2006/relationships"><Relationship Id="rId11" Type="http://schemas.openxmlformats.org/officeDocument/2006/relationships/image" Target="../media/image48.jpg"/><Relationship Id="rId10" Type="http://schemas.openxmlformats.org/officeDocument/2006/relationships/image" Target="../media/image38.jpg"/><Relationship Id="rId12" Type="http://schemas.openxmlformats.org/officeDocument/2006/relationships/image" Target="../media/image52.jpg"/><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4.jpg"/><Relationship Id="rId4" Type="http://schemas.openxmlformats.org/officeDocument/2006/relationships/image" Target="../media/image41.jpg"/><Relationship Id="rId9" Type="http://schemas.openxmlformats.org/officeDocument/2006/relationships/image" Target="../media/image50.jpg"/><Relationship Id="rId5" Type="http://schemas.openxmlformats.org/officeDocument/2006/relationships/image" Target="../media/image47.jpg"/><Relationship Id="rId6" Type="http://schemas.openxmlformats.org/officeDocument/2006/relationships/image" Target="../media/image39.jpg"/><Relationship Id="rId7" Type="http://schemas.openxmlformats.org/officeDocument/2006/relationships/image" Target="../media/image42.jpg"/><Relationship Id="rId8" Type="http://schemas.openxmlformats.org/officeDocument/2006/relationships/image" Target="../media/image4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www.youtube.com/watch?v=oHqfe3LcOOE" TargetMode="External"/><Relationship Id="rId4" Type="http://schemas.openxmlformats.org/officeDocument/2006/relationships/image" Target="../media/image45.jpg"/><Relationship Id="rId5" Type="http://schemas.openxmlformats.org/officeDocument/2006/relationships/hyperlink" Target="http://www.youtube.com/watch?v=Ue4PCI0NamI" TargetMode="External"/><Relationship Id="rId6" Type="http://schemas.openxmlformats.org/officeDocument/2006/relationships/image" Target="../media/image5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1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hyperlink" Target="https://www.canva.com/templates/?query=newspaper-template" TargetMode="External"/><Relationship Id="rId4" Type="http://schemas.openxmlformats.org/officeDocument/2006/relationships/hyperlink" Target="https://docs.google.com/presentation/d/1V25f9N17q52i2imBvArdYRa09Ce8F7i5KV2fI2j34RU/copy" TargetMode="External"/><Relationship Id="rId5" Type="http://schemas.openxmlformats.org/officeDocument/2006/relationships/hyperlink" Target="https://create.microsoft.com/en-us/search?query=newspaper"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59.png"/><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60.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55" name="Shape 55"/>
        <p:cNvGrpSpPr/>
        <p:nvPr/>
      </p:nvGrpSpPr>
      <p:grpSpPr>
        <a:xfrm>
          <a:off x="0" y="0"/>
          <a:ext cx="0" cy="0"/>
          <a:chOff x="0" y="0"/>
          <a:chExt cx="0" cy="0"/>
        </a:xfrm>
      </p:grpSpPr>
      <p:sp>
        <p:nvSpPr>
          <p:cNvPr id="56" name="Google Shape;56;p14"/>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UNWORLDLY</a:t>
            </a:r>
            <a:endParaRPr b="1" sz="48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400">
              <a:solidFill>
                <a:schemeClr val="lt1"/>
              </a:solidFill>
              <a:latin typeface="Roboto Condensed"/>
              <a:ea typeface="Roboto Condensed"/>
              <a:cs typeface="Roboto Condensed"/>
              <a:sym typeface="Roboto Condensed"/>
            </a:endParaRPr>
          </a:p>
        </p:txBody>
      </p:sp>
      <p:cxnSp>
        <p:nvCxnSpPr>
          <p:cNvPr id="58" name="Google Shape;58;p1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9" name="Google Shape;59;p1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60" name="Google Shape;60;p14"/>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61" name="Google Shape;61;p14"/>
          <p:cNvPicPr preferRelativeResize="0"/>
          <p:nvPr/>
        </p:nvPicPr>
        <p:blipFill>
          <a:blip r:embed="rId5">
            <a:alphaModFix/>
          </a:blip>
          <a:stretch>
            <a:fillRect/>
          </a:stretch>
        </p:blipFill>
        <p:spPr>
          <a:xfrm>
            <a:off x="3872550" y="423650"/>
            <a:ext cx="51435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Besides planets…</a:t>
            </a:r>
            <a:endParaRPr b="1">
              <a:solidFill>
                <a:srgbClr val="1F3A93"/>
              </a:solidFill>
              <a:latin typeface="Roboto Condensed"/>
              <a:ea typeface="Roboto Condensed"/>
              <a:cs typeface="Roboto Condensed"/>
              <a:sym typeface="Roboto Condensed"/>
            </a:endParaRPr>
          </a:p>
        </p:txBody>
      </p:sp>
      <p:cxnSp>
        <p:nvCxnSpPr>
          <p:cNvPr id="139" name="Google Shape;139;p2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40" name="Google Shape;140;p23"/>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141" name="Google Shape;141;p23"/>
          <p:cNvSpPr txBox="1"/>
          <p:nvPr/>
        </p:nvSpPr>
        <p:spPr>
          <a:xfrm>
            <a:off x="325600" y="1076575"/>
            <a:ext cx="8732400" cy="9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What else is in our solar system?</a:t>
            </a:r>
            <a:endParaRPr b="1" sz="1800">
              <a:solidFill>
                <a:srgbClr val="1F3A93"/>
              </a:solidFill>
              <a:latin typeface="Roboto"/>
              <a:ea typeface="Roboto"/>
              <a:cs typeface="Roboto"/>
              <a:sym typeface="Roboto"/>
            </a:endParaRPr>
          </a:p>
          <a:p>
            <a:pPr indent="-342900" lvl="0" marL="457200" rtl="0" algn="l">
              <a:spcBef>
                <a:spcPts val="0"/>
              </a:spcBef>
              <a:spcAft>
                <a:spcPts val="1000"/>
              </a:spcAft>
              <a:buClr>
                <a:srgbClr val="1F3A93"/>
              </a:buClr>
              <a:buSzPts val="1800"/>
              <a:buFont typeface="Roboto"/>
              <a:buChar char="●"/>
            </a:pPr>
            <a:r>
              <a:rPr lang="en" sz="1800">
                <a:solidFill>
                  <a:srgbClr val="1F3A93"/>
                </a:solidFill>
                <a:latin typeface="Roboto"/>
                <a:ea typeface="Roboto"/>
                <a:cs typeface="Roboto"/>
                <a:sym typeface="Roboto"/>
              </a:rPr>
              <a:t>Our solar system is made up of a star, eight planets, and countless smaller bodies such as dwarf planets, asteroids, and comets.</a:t>
            </a:r>
            <a:endParaRPr sz="1800">
              <a:solidFill>
                <a:srgbClr val="1F3A93"/>
              </a:solidFill>
              <a:latin typeface="Roboto"/>
              <a:ea typeface="Roboto"/>
              <a:cs typeface="Roboto"/>
              <a:sym typeface="Roboto"/>
            </a:endParaRPr>
          </a:p>
        </p:txBody>
      </p:sp>
      <p:pic>
        <p:nvPicPr>
          <p:cNvPr id="142" name="Google Shape;142;p23"/>
          <p:cNvPicPr preferRelativeResize="0"/>
          <p:nvPr/>
        </p:nvPicPr>
        <p:blipFill>
          <a:blip r:embed="rId3">
            <a:alphaModFix/>
          </a:blip>
          <a:stretch>
            <a:fillRect/>
          </a:stretch>
        </p:blipFill>
        <p:spPr>
          <a:xfrm>
            <a:off x="409563" y="2190450"/>
            <a:ext cx="1730275" cy="1730275"/>
          </a:xfrm>
          <a:prstGeom prst="rect">
            <a:avLst/>
          </a:prstGeom>
          <a:noFill/>
          <a:ln>
            <a:noFill/>
          </a:ln>
        </p:spPr>
      </p:pic>
      <p:sp>
        <p:nvSpPr>
          <p:cNvPr id="143" name="Google Shape;143;p23"/>
          <p:cNvSpPr txBox="1"/>
          <p:nvPr/>
        </p:nvSpPr>
        <p:spPr>
          <a:xfrm>
            <a:off x="2280650" y="3086188"/>
            <a:ext cx="2039400" cy="12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0B2A9"/>
                </a:solidFill>
                <a:latin typeface="Roboto"/>
                <a:ea typeface="Roboto"/>
                <a:cs typeface="Roboto"/>
                <a:sym typeface="Roboto"/>
              </a:rPr>
              <a:t>Picture of asteroid 951 Gaspra taken by the Galileo spacecraft from a range of 3,300 miles, 10 minutes before closest approach on October 29, 1991.</a:t>
            </a:r>
            <a:endParaRPr sz="1500">
              <a:solidFill>
                <a:srgbClr val="00B2A9"/>
              </a:solidFill>
              <a:latin typeface="Roboto"/>
              <a:ea typeface="Roboto"/>
              <a:cs typeface="Roboto"/>
              <a:sym typeface="Roboto"/>
            </a:endParaRPr>
          </a:p>
        </p:txBody>
      </p:sp>
      <p:pic>
        <p:nvPicPr>
          <p:cNvPr id="144" name="Google Shape;144;p23"/>
          <p:cNvPicPr preferRelativeResize="0"/>
          <p:nvPr/>
        </p:nvPicPr>
        <p:blipFill rotWithShape="1">
          <a:blip r:embed="rId4">
            <a:alphaModFix/>
          </a:blip>
          <a:srcRect b="0" l="30738" r="0" t="0"/>
          <a:stretch/>
        </p:blipFill>
        <p:spPr>
          <a:xfrm>
            <a:off x="4460875" y="2136113"/>
            <a:ext cx="1730250" cy="1730275"/>
          </a:xfrm>
          <a:prstGeom prst="rect">
            <a:avLst/>
          </a:prstGeom>
          <a:noFill/>
          <a:ln>
            <a:noFill/>
          </a:ln>
        </p:spPr>
      </p:pic>
      <p:sp>
        <p:nvSpPr>
          <p:cNvPr id="145" name="Google Shape;145;p23"/>
          <p:cNvSpPr txBox="1"/>
          <p:nvPr/>
        </p:nvSpPr>
        <p:spPr>
          <a:xfrm>
            <a:off x="6331950" y="3086200"/>
            <a:ext cx="2726100" cy="189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0B2A9"/>
                </a:solidFill>
                <a:latin typeface="Roboto"/>
                <a:ea typeface="Roboto"/>
                <a:cs typeface="Roboto"/>
                <a:sym typeface="Roboto"/>
              </a:rPr>
              <a:t>A comet is a group of particles bound together by ice. </a:t>
            </a:r>
            <a:r>
              <a:rPr lang="en" sz="1500">
                <a:solidFill>
                  <a:srgbClr val="00B2A9"/>
                </a:solidFill>
                <a:latin typeface="Roboto"/>
                <a:ea typeface="Roboto"/>
                <a:cs typeface="Roboto"/>
                <a:sym typeface="Roboto"/>
              </a:rPr>
              <a:t>When a comet approaches the sun the ice melts and releases the particles from the main body in a very long tail that can stretch for millions of miles.</a:t>
            </a:r>
            <a:endParaRPr sz="1500">
              <a:solidFill>
                <a:srgbClr val="00B2A9"/>
              </a:solidFill>
              <a:latin typeface="Roboto"/>
              <a:ea typeface="Roboto"/>
              <a:cs typeface="Roboto"/>
              <a:sym typeface="Roboto"/>
            </a:endParaRPr>
          </a:p>
          <a:p>
            <a:pPr indent="0" lvl="0" marL="0" rtl="0" algn="l">
              <a:spcBef>
                <a:spcPts val="0"/>
              </a:spcBef>
              <a:spcAft>
                <a:spcPts val="0"/>
              </a:spcAft>
              <a:buNone/>
            </a:pPr>
            <a:r>
              <a:t/>
            </a:r>
            <a:endParaRPr b="1" sz="1500">
              <a:solidFill>
                <a:srgbClr val="00B2A9"/>
              </a:solidFill>
              <a:latin typeface="Roboto"/>
              <a:ea typeface="Roboto"/>
              <a:cs typeface="Roboto"/>
              <a:sym typeface="Roboto"/>
            </a:endParaRPr>
          </a:p>
        </p:txBody>
      </p:sp>
      <p:pic>
        <p:nvPicPr>
          <p:cNvPr id="146" name="Google Shape;146;p23"/>
          <p:cNvPicPr preferRelativeResize="0"/>
          <p:nvPr/>
        </p:nvPicPr>
        <p:blipFill>
          <a:blip r:embed="rId5">
            <a:alphaModFix/>
          </a:blip>
          <a:stretch>
            <a:fillRect/>
          </a:stretch>
        </p:blipFill>
        <p:spPr>
          <a:xfrm flipH="1" rot="-7451257">
            <a:off x="6460281" y="2490753"/>
            <a:ext cx="659610" cy="659626"/>
          </a:xfrm>
          <a:prstGeom prst="rect">
            <a:avLst/>
          </a:prstGeom>
          <a:noFill/>
          <a:ln>
            <a:noFill/>
          </a:ln>
        </p:spPr>
      </p:pic>
      <p:pic>
        <p:nvPicPr>
          <p:cNvPr id="147" name="Google Shape;147;p23"/>
          <p:cNvPicPr preferRelativeResize="0"/>
          <p:nvPr/>
        </p:nvPicPr>
        <p:blipFill>
          <a:blip r:embed="rId5">
            <a:alphaModFix/>
          </a:blip>
          <a:stretch>
            <a:fillRect/>
          </a:stretch>
        </p:blipFill>
        <p:spPr>
          <a:xfrm flipH="1" rot="-7451257">
            <a:off x="2328431" y="2490753"/>
            <a:ext cx="659610" cy="659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can we find in asteroids? </a:t>
            </a:r>
            <a:endParaRPr b="1">
              <a:solidFill>
                <a:srgbClr val="1F3A93"/>
              </a:solidFill>
              <a:latin typeface="Roboto Condensed"/>
              <a:ea typeface="Roboto Condensed"/>
              <a:cs typeface="Roboto Condensed"/>
              <a:sym typeface="Roboto Condensed"/>
            </a:endParaRPr>
          </a:p>
        </p:txBody>
      </p:sp>
      <p:cxnSp>
        <p:nvCxnSpPr>
          <p:cNvPr id="153" name="Google Shape;153;p2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54" name="Google Shape;154;p24"/>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155" name="Google Shape;155;p24"/>
          <p:cNvSpPr txBox="1"/>
          <p:nvPr/>
        </p:nvSpPr>
        <p:spPr>
          <a:xfrm>
            <a:off x="325600" y="1228975"/>
            <a:ext cx="8732400" cy="39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What is an asteroid?</a:t>
            </a:r>
            <a:endParaRPr b="1"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Asteroids are small, rocky objects that orbit the Sun. </a:t>
            </a:r>
            <a:endParaRPr sz="1800">
              <a:solidFill>
                <a:srgbClr val="1F3A93"/>
              </a:solidFill>
              <a:latin typeface="Roboto"/>
              <a:ea typeface="Roboto"/>
              <a:cs typeface="Roboto"/>
              <a:sym typeface="Roboto"/>
            </a:endParaRPr>
          </a:p>
          <a:p>
            <a:pPr indent="0" lvl="0" marL="457200" rtl="0" algn="l">
              <a:spcBef>
                <a:spcPts val="0"/>
              </a:spcBef>
              <a:spcAft>
                <a:spcPts val="0"/>
              </a:spcAft>
              <a:buNone/>
            </a:pPr>
            <a:r>
              <a:rPr lang="en" sz="1800">
                <a:solidFill>
                  <a:srgbClr val="1F3A93"/>
                </a:solidFill>
                <a:latin typeface="Roboto"/>
                <a:ea typeface="Roboto"/>
                <a:cs typeface="Roboto"/>
                <a:sym typeface="Roboto"/>
              </a:rPr>
              <a:t>Although asteroids orbit the Sun like planets, they </a:t>
            </a:r>
            <a:endParaRPr sz="1800">
              <a:solidFill>
                <a:srgbClr val="1F3A93"/>
              </a:solidFill>
              <a:latin typeface="Roboto"/>
              <a:ea typeface="Roboto"/>
              <a:cs typeface="Roboto"/>
              <a:sym typeface="Roboto"/>
            </a:endParaRPr>
          </a:p>
          <a:p>
            <a:pPr indent="0" lvl="0" marL="457200" rtl="0" algn="l">
              <a:spcBef>
                <a:spcPts val="0"/>
              </a:spcBef>
              <a:spcAft>
                <a:spcPts val="0"/>
              </a:spcAft>
              <a:buNone/>
            </a:pPr>
            <a:r>
              <a:rPr lang="en" sz="1800">
                <a:solidFill>
                  <a:srgbClr val="1F3A93"/>
                </a:solidFill>
                <a:latin typeface="Roboto"/>
                <a:ea typeface="Roboto"/>
                <a:cs typeface="Roboto"/>
                <a:sym typeface="Roboto"/>
              </a:rPr>
              <a:t>are much smaller than planets.</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b="1" lang="en" sz="1800">
                <a:solidFill>
                  <a:srgbClr val="1F3A93"/>
                </a:solidFill>
                <a:latin typeface="Roboto"/>
                <a:ea typeface="Roboto"/>
                <a:cs typeface="Roboto"/>
                <a:sym typeface="Roboto"/>
              </a:rPr>
              <a:t>Why are companies interested in them?</a:t>
            </a:r>
            <a:endParaRPr b="1"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It’s possible asteroids contain valuable metals that people want to mine.</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The idea is ambitious, but could have huge payouts. Mining on Earth is prone to supply and environmental issues - and new tech (digital devices and electric vehicle batteries) requires more and more metals such as nickel, cobalt, and platinum. </a:t>
            </a:r>
            <a:endParaRPr sz="1800">
              <a:solidFill>
                <a:srgbClr val="1F3A93"/>
              </a:solidFill>
              <a:latin typeface="Roboto"/>
              <a:ea typeface="Roboto"/>
              <a:cs typeface="Roboto"/>
              <a:sym typeface="Roboto"/>
            </a:endParaRPr>
          </a:p>
          <a:p>
            <a:pPr indent="-342900" lvl="0" marL="457200" rtl="0" algn="l">
              <a:spcBef>
                <a:spcPts val="1000"/>
              </a:spcBef>
              <a:spcAft>
                <a:spcPts val="1000"/>
              </a:spcAft>
              <a:buClr>
                <a:srgbClr val="1F3A93"/>
              </a:buClr>
              <a:buSzPts val="1800"/>
              <a:buFont typeface="Roboto"/>
              <a:buChar char="●"/>
            </a:pPr>
            <a:r>
              <a:rPr lang="en" sz="1800">
                <a:solidFill>
                  <a:srgbClr val="1F3A93"/>
                </a:solidFill>
                <a:latin typeface="Roboto"/>
                <a:ea typeface="Roboto"/>
                <a:cs typeface="Roboto"/>
                <a:sym typeface="Roboto"/>
              </a:rPr>
              <a:t>Along with large amounts of iron, asteroids could also contain precious metals such as gold and silver. </a:t>
            </a:r>
            <a:endParaRPr sz="1800">
              <a:solidFill>
                <a:srgbClr val="1F3A93"/>
              </a:solidFill>
              <a:latin typeface="Roboto"/>
              <a:ea typeface="Roboto"/>
              <a:cs typeface="Roboto"/>
              <a:sym typeface="Roboto"/>
            </a:endParaRPr>
          </a:p>
        </p:txBody>
      </p:sp>
      <p:pic>
        <p:nvPicPr>
          <p:cNvPr id="156" name="Google Shape;156;p24" title="File:PSYCHE (Asteroid).jpg - Wikimedia Commons"/>
          <p:cNvPicPr preferRelativeResize="0"/>
          <p:nvPr/>
        </p:nvPicPr>
        <p:blipFill rotWithShape="1">
          <a:blip r:embed="rId3">
            <a:alphaModFix/>
          </a:blip>
          <a:srcRect b="0" l="7545" r="7290" t="0"/>
          <a:stretch/>
        </p:blipFill>
        <p:spPr>
          <a:xfrm>
            <a:off x="6433175" y="1163500"/>
            <a:ext cx="2399124" cy="15846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a:t>
            </a:r>
            <a:r>
              <a:rPr b="1" lang="en">
                <a:solidFill>
                  <a:srgbClr val="1F3A93"/>
                </a:solidFill>
                <a:latin typeface="Roboto Condensed"/>
                <a:ea typeface="Roboto Condensed"/>
                <a:cs typeface="Roboto Condensed"/>
                <a:sym typeface="Roboto Condensed"/>
              </a:rPr>
              <a:t>an we mine asteroids? </a:t>
            </a:r>
            <a:endParaRPr b="1">
              <a:solidFill>
                <a:srgbClr val="1F3A93"/>
              </a:solidFill>
              <a:latin typeface="Roboto Condensed"/>
              <a:ea typeface="Roboto Condensed"/>
              <a:cs typeface="Roboto Condensed"/>
              <a:sym typeface="Roboto Condensed"/>
            </a:endParaRPr>
          </a:p>
        </p:txBody>
      </p:sp>
      <p:cxnSp>
        <p:nvCxnSpPr>
          <p:cNvPr id="162" name="Google Shape;162;p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63" name="Google Shape;163;p25"/>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pic>
        <p:nvPicPr>
          <p:cNvPr descr="Asteroids, those rocky fragments circling the sun, can contain water, oxygen, precious metals and other elements that could be used to produce fuel and life-support systems in space -- all at a much lower cost than ferrying them from Earth. There are hundreds of thousands of asteroids, ranging in size from large boulders to miniature planets hundreds of miles across.&#10;Extracting these resources will be expensive and hugely difficult -- imagine trying to drill into a large rock hurtling through space at high speed -- but several private companies believe they're up to the task." id="164" name="Google Shape;164;p25" title="How Close Are We To Mining Asteroids?">
            <a:hlinkClick r:id="rId3"/>
          </p:cNvPr>
          <p:cNvPicPr preferRelativeResize="0"/>
          <p:nvPr/>
        </p:nvPicPr>
        <p:blipFill>
          <a:blip r:embed="rId4">
            <a:alphaModFix/>
          </a:blip>
          <a:stretch>
            <a:fillRect/>
          </a:stretch>
        </p:blipFill>
        <p:spPr>
          <a:xfrm>
            <a:off x="1227563" y="1178325"/>
            <a:ext cx="6688877" cy="3762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Can we mine asteroids? </a:t>
            </a:r>
            <a:endParaRPr b="1">
              <a:solidFill>
                <a:srgbClr val="1F3A93"/>
              </a:solidFill>
              <a:latin typeface="Roboto Condensed"/>
              <a:ea typeface="Roboto Condensed"/>
              <a:cs typeface="Roboto Condensed"/>
              <a:sym typeface="Roboto Condensed"/>
            </a:endParaRPr>
          </a:p>
        </p:txBody>
      </p:sp>
      <p:cxnSp>
        <p:nvCxnSpPr>
          <p:cNvPr id="170" name="Google Shape;170;p2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71" name="Google Shape;171;p26"/>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172" name="Google Shape;172;p26"/>
          <p:cNvSpPr txBox="1"/>
          <p:nvPr/>
        </p:nvSpPr>
        <p:spPr>
          <a:xfrm>
            <a:off x="325600" y="1228975"/>
            <a:ext cx="8520600" cy="39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1F3A93"/>
                </a:solidFill>
                <a:latin typeface="Roboto"/>
                <a:ea typeface="Roboto"/>
                <a:cs typeface="Roboto"/>
                <a:sym typeface="Roboto"/>
              </a:rPr>
              <a:t>Let’s Discuss!</a:t>
            </a:r>
            <a:endParaRPr b="1" sz="2200">
              <a:solidFill>
                <a:srgbClr val="1F3A93"/>
              </a:solidFill>
              <a:latin typeface="Roboto"/>
              <a:ea typeface="Roboto"/>
              <a:cs typeface="Roboto"/>
              <a:sym typeface="Roboto"/>
            </a:endParaRPr>
          </a:p>
          <a:p>
            <a:pPr indent="0" lvl="0" marL="0" rtl="0" algn="l">
              <a:spcBef>
                <a:spcPts val="0"/>
              </a:spcBef>
              <a:spcAft>
                <a:spcPts val="0"/>
              </a:spcAft>
              <a:buNone/>
            </a:pPr>
            <a:r>
              <a:t/>
            </a:r>
            <a:endParaRPr b="1" sz="2200">
              <a:solidFill>
                <a:srgbClr val="1F3A93"/>
              </a:solidFill>
              <a:latin typeface="Roboto"/>
              <a:ea typeface="Roboto"/>
              <a:cs typeface="Roboto"/>
              <a:sym typeface="Roboto"/>
            </a:endParaRPr>
          </a:p>
          <a:p>
            <a:pPr indent="-368300" lvl="0" marL="457200" rtl="0" algn="l">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Why is Lewicki interested in mining asteroids?</a:t>
            </a:r>
            <a:endParaRPr sz="2200">
              <a:solidFill>
                <a:srgbClr val="1F3A93"/>
              </a:solidFill>
              <a:latin typeface="Roboto"/>
              <a:ea typeface="Roboto"/>
              <a:cs typeface="Roboto"/>
              <a:sym typeface="Roboto"/>
            </a:endParaRPr>
          </a:p>
          <a:p>
            <a:pPr indent="-368300" lvl="0" marL="457200" rtl="0" algn="l">
              <a:spcBef>
                <a:spcPts val="100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What is the potential benefit?</a:t>
            </a:r>
            <a:endParaRPr sz="2200">
              <a:solidFill>
                <a:srgbClr val="1F3A93"/>
              </a:solidFill>
              <a:latin typeface="Roboto"/>
              <a:ea typeface="Roboto"/>
              <a:cs typeface="Roboto"/>
              <a:sym typeface="Roboto"/>
            </a:endParaRPr>
          </a:p>
          <a:p>
            <a:pPr indent="-368300" lvl="0" marL="457200" rtl="0" algn="l">
              <a:spcBef>
                <a:spcPts val="100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What is the danger in mining asteroids?</a:t>
            </a:r>
            <a:endParaRPr sz="2200">
              <a:solidFill>
                <a:srgbClr val="1F3A93"/>
              </a:solidFill>
              <a:latin typeface="Roboto"/>
              <a:ea typeface="Roboto"/>
              <a:cs typeface="Roboto"/>
              <a:sym typeface="Roboto"/>
            </a:endParaRPr>
          </a:p>
          <a:p>
            <a:pPr indent="-368300" lvl="0" marL="457200" rtl="0" algn="l">
              <a:spcBef>
                <a:spcPts val="100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How do international space laws come into play?</a:t>
            </a:r>
            <a:endParaRPr sz="2200">
              <a:solidFill>
                <a:srgbClr val="1F3A93"/>
              </a:solidFill>
              <a:latin typeface="Roboto"/>
              <a:ea typeface="Roboto"/>
              <a:cs typeface="Roboto"/>
              <a:sym typeface="Roboto"/>
            </a:endParaRPr>
          </a:p>
          <a:p>
            <a:pPr indent="0" lvl="0" marL="0" rtl="0" algn="l">
              <a:spcBef>
                <a:spcPts val="100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1000"/>
              </a:spcAft>
              <a:buNone/>
            </a:pPr>
            <a:r>
              <a:t/>
            </a:r>
            <a:endParaRPr sz="1800">
              <a:solidFill>
                <a:srgbClr val="1F3A93"/>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Asteroid 16 Psyche </a:t>
            </a:r>
            <a:r>
              <a:rPr b="1" lang="en">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178" name="Google Shape;178;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79" name="Google Shape;179;p27"/>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pic>
        <p:nvPicPr>
          <p:cNvPr id="180" name="Google Shape;180;p27" title="File:Psyche asteroid (Artist's Concept) (3) (cropped).jpg - Wikipedia"/>
          <p:cNvPicPr preferRelativeResize="0"/>
          <p:nvPr/>
        </p:nvPicPr>
        <p:blipFill>
          <a:blip r:embed="rId3">
            <a:alphaModFix/>
          </a:blip>
          <a:stretch>
            <a:fillRect/>
          </a:stretch>
        </p:blipFill>
        <p:spPr>
          <a:xfrm>
            <a:off x="5053850" y="1488012"/>
            <a:ext cx="3633025" cy="3265675"/>
          </a:xfrm>
          <a:prstGeom prst="rect">
            <a:avLst/>
          </a:prstGeom>
          <a:noFill/>
          <a:ln>
            <a:noFill/>
          </a:ln>
        </p:spPr>
      </p:pic>
      <p:sp>
        <p:nvSpPr>
          <p:cNvPr id="181" name="Google Shape;181;p27"/>
          <p:cNvSpPr txBox="1"/>
          <p:nvPr/>
        </p:nvSpPr>
        <p:spPr>
          <a:xfrm>
            <a:off x="235500" y="1163500"/>
            <a:ext cx="4501200" cy="391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1F3A93"/>
                </a:solidFill>
                <a:latin typeface="Roboto"/>
                <a:ea typeface="Roboto"/>
                <a:cs typeface="Roboto"/>
                <a:sym typeface="Roboto"/>
              </a:rPr>
              <a:t>Scientists think there might be an asteroid with metals worth more than all the money on earth!</a:t>
            </a:r>
            <a:endParaRPr b="1" sz="2000">
              <a:solidFill>
                <a:srgbClr val="1F3A93"/>
              </a:solidFill>
              <a:latin typeface="Roboto"/>
              <a:ea typeface="Roboto"/>
              <a:cs typeface="Roboto"/>
              <a:sym typeface="Roboto"/>
            </a:endParaRPr>
          </a:p>
          <a:p>
            <a:pPr indent="0" lvl="0" marL="0" rtl="0" algn="ctr">
              <a:spcBef>
                <a:spcPts val="0"/>
              </a:spcBef>
              <a:spcAft>
                <a:spcPts val="0"/>
              </a:spcAft>
              <a:buNone/>
            </a:pPr>
            <a:r>
              <a:t/>
            </a:r>
            <a:endParaRPr b="1" sz="2000">
              <a:solidFill>
                <a:srgbClr val="1F3A93"/>
              </a:solidFill>
              <a:latin typeface="Roboto"/>
              <a:ea typeface="Roboto"/>
              <a:cs typeface="Roboto"/>
              <a:sym typeface="Roboto"/>
            </a:endParaRPr>
          </a:p>
          <a:p>
            <a:pPr indent="0" lvl="0" marL="0" rtl="0" algn="ctr">
              <a:spcBef>
                <a:spcPts val="0"/>
              </a:spcBef>
              <a:spcAft>
                <a:spcPts val="0"/>
              </a:spcAft>
              <a:buNone/>
            </a:pPr>
            <a:r>
              <a:rPr b="1" lang="en" sz="2000">
                <a:solidFill>
                  <a:srgbClr val="1F3A93"/>
                </a:solidFill>
                <a:latin typeface="Roboto"/>
                <a:ea typeface="Roboto"/>
                <a:cs typeface="Roboto"/>
                <a:sym typeface="Roboto"/>
              </a:rPr>
              <a:t>It’s called Asteroid 16 Psyche and NASA is sending a spacecraft to research it! </a:t>
            </a:r>
            <a:endParaRPr sz="2000">
              <a:solidFill>
                <a:srgbClr val="1F3A93"/>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Asteroid 16 Psyche  </a:t>
            </a:r>
            <a:endParaRPr b="1">
              <a:solidFill>
                <a:srgbClr val="1F3A93"/>
              </a:solidFill>
              <a:latin typeface="Roboto Condensed"/>
              <a:ea typeface="Roboto Condensed"/>
              <a:cs typeface="Roboto Condensed"/>
              <a:sym typeface="Roboto Condensed"/>
            </a:endParaRPr>
          </a:p>
        </p:txBody>
      </p:sp>
      <p:cxnSp>
        <p:nvCxnSpPr>
          <p:cNvPr id="187" name="Google Shape;187;p2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88" name="Google Shape;188;p28"/>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189" name="Google Shape;189;p28"/>
          <p:cNvSpPr txBox="1"/>
          <p:nvPr/>
        </p:nvSpPr>
        <p:spPr>
          <a:xfrm>
            <a:off x="357150" y="1202600"/>
            <a:ext cx="82773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F3A93"/>
                </a:solidFill>
                <a:latin typeface="Roboto"/>
                <a:ea typeface="Roboto"/>
                <a:cs typeface="Roboto"/>
                <a:sym typeface="Roboto"/>
              </a:rPr>
              <a:t>Read the article!</a:t>
            </a:r>
            <a:endParaRPr b="1" sz="24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914400" rtl="0" algn="l">
              <a:spcBef>
                <a:spcPts val="1000"/>
              </a:spcBef>
              <a:spcAft>
                <a:spcPts val="0"/>
              </a:spcAft>
              <a:buNone/>
            </a:pPr>
            <a:r>
              <a:t/>
            </a:r>
            <a:endParaRPr b="1" sz="2000">
              <a:solidFill>
                <a:srgbClr val="1F3A93"/>
              </a:solidFill>
              <a:latin typeface="Roboto"/>
              <a:ea typeface="Roboto"/>
              <a:cs typeface="Roboto"/>
              <a:sym typeface="Roboto"/>
            </a:endParaRPr>
          </a:p>
          <a:p>
            <a:pPr indent="0" lvl="0" marL="457200" rtl="0" algn="l">
              <a:spcBef>
                <a:spcPts val="0"/>
              </a:spcBef>
              <a:spcAft>
                <a:spcPts val="0"/>
              </a:spcAft>
              <a:buNone/>
            </a:pPr>
            <a:r>
              <a:t/>
            </a:r>
            <a:endParaRPr b="1" sz="2000">
              <a:solidFill>
                <a:srgbClr val="1F3A93"/>
              </a:solidFill>
              <a:latin typeface="Roboto"/>
              <a:ea typeface="Roboto"/>
              <a:cs typeface="Roboto"/>
              <a:sym typeface="Roboto"/>
            </a:endParaRPr>
          </a:p>
        </p:txBody>
      </p:sp>
      <p:sp>
        <p:nvSpPr>
          <p:cNvPr id="190" name="Google Shape;190;p28"/>
          <p:cNvSpPr txBox="1"/>
          <p:nvPr/>
        </p:nvSpPr>
        <p:spPr>
          <a:xfrm>
            <a:off x="433350" y="1753475"/>
            <a:ext cx="5043900" cy="3298800"/>
          </a:xfrm>
          <a:prstGeom prst="rect">
            <a:avLst/>
          </a:prstGeom>
          <a:noFill/>
          <a:ln cap="flat" cmpd="sng" w="38100">
            <a:solidFill>
              <a:srgbClr val="00B2A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rgbClr val="1F3A93"/>
                </a:solidFill>
                <a:latin typeface="Roboto"/>
                <a:ea typeface="Roboto"/>
                <a:cs typeface="Roboto"/>
                <a:sym typeface="Roboto"/>
              </a:rPr>
              <a:t>Comprehension Questions</a:t>
            </a:r>
            <a:endParaRPr b="1" sz="20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b="1" lang="en" sz="2000">
                <a:solidFill>
                  <a:srgbClr val="1F3A93"/>
                </a:solidFill>
                <a:latin typeface="Roboto"/>
                <a:ea typeface="Roboto"/>
                <a:cs typeface="Roboto"/>
                <a:sym typeface="Roboto"/>
              </a:rPr>
              <a:t>About how many miles is the asteroid Psyche from the Sun? </a:t>
            </a:r>
            <a:endParaRPr b="1" sz="2000">
              <a:solidFill>
                <a:srgbClr val="1F3A93"/>
              </a:solidFill>
              <a:latin typeface="Roboto"/>
              <a:ea typeface="Roboto"/>
              <a:cs typeface="Roboto"/>
              <a:sym typeface="Roboto"/>
            </a:endParaRPr>
          </a:p>
          <a:p>
            <a:pPr indent="-355600" lvl="0" marL="914400" rtl="0" algn="l">
              <a:spcBef>
                <a:spcPts val="1000"/>
              </a:spcBef>
              <a:spcAft>
                <a:spcPts val="0"/>
              </a:spcAft>
              <a:buClr>
                <a:srgbClr val="1F3A93"/>
              </a:buClr>
              <a:buSzPts val="2000"/>
              <a:buFont typeface="Roboto"/>
              <a:buAutoNum type="arabicPeriod"/>
            </a:pPr>
            <a:r>
              <a:rPr b="1" lang="en" sz="2000">
                <a:solidFill>
                  <a:srgbClr val="1F3A93"/>
                </a:solidFill>
                <a:latin typeface="Roboto"/>
                <a:ea typeface="Roboto"/>
                <a:cs typeface="Roboto"/>
                <a:sym typeface="Roboto"/>
              </a:rPr>
              <a:t>An Astronomical Unit is the distance between the Sun and what? </a:t>
            </a:r>
            <a:endParaRPr b="1" sz="2000">
              <a:solidFill>
                <a:srgbClr val="1F3A93"/>
              </a:solidFill>
              <a:latin typeface="Roboto"/>
              <a:ea typeface="Roboto"/>
              <a:cs typeface="Roboto"/>
              <a:sym typeface="Roboto"/>
            </a:endParaRPr>
          </a:p>
          <a:p>
            <a:pPr indent="-355600" lvl="0" marL="914400" rtl="0" algn="l">
              <a:spcBef>
                <a:spcPts val="1000"/>
              </a:spcBef>
              <a:spcAft>
                <a:spcPts val="1000"/>
              </a:spcAft>
              <a:buClr>
                <a:srgbClr val="1F3A93"/>
              </a:buClr>
              <a:buSzPts val="2000"/>
              <a:buFont typeface="Roboto"/>
              <a:buAutoNum type="arabicPeriod"/>
            </a:pPr>
            <a:r>
              <a:rPr b="1" lang="en" sz="2000">
                <a:solidFill>
                  <a:srgbClr val="1F3A93"/>
                </a:solidFill>
                <a:latin typeface="Roboto"/>
                <a:ea typeface="Roboto"/>
                <a:cs typeface="Roboto"/>
                <a:sym typeface="Roboto"/>
              </a:rPr>
              <a:t>In what year was the asteroid Psyche discovered? </a:t>
            </a:r>
            <a:endParaRPr sz="1800">
              <a:solidFill>
                <a:schemeClr val="dk2"/>
              </a:solidFill>
            </a:endParaRPr>
          </a:p>
        </p:txBody>
      </p:sp>
      <p:pic>
        <p:nvPicPr>
          <p:cNvPr id="191" name="Google Shape;191;p28"/>
          <p:cNvPicPr preferRelativeResize="0"/>
          <p:nvPr/>
        </p:nvPicPr>
        <p:blipFill>
          <a:blip r:embed="rId3">
            <a:alphaModFix/>
          </a:blip>
          <a:stretch>
            <a:fillRect/>
          </a:stretch>
        </p:blipFill>
        <p:spPr>
          <a:xfrm>
            <a:off x="5659375" y="2208725"/>
            <a:ext cx="3344026" cy="1881000"/>
          </a:xfrm>
          <a:prstGeom prst="rect">
            <a:avLst/>
          </a:prstGeom>
          <a:noFill/>
          <a:ln>
            <a:noFill/>
          </a:ln>
        </p:spPr>
      </p:pic>
      <p:sp>
        <p:nvSpPr>
          <p:cNvPr id="192" name="Google Shape;192;p28"/>
          <p:cNvSpPr txBox="1"/>
          <p:nvPr/>
        </p:nvSpPr>
        <p:spPr>
          <a:xfrm>
            <a:off x="5715600" y="4089725"/>
            <a:ext cx="3231600" cy="5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000">
                <a:solidFill>
                  <a:srgbClr val="686868"/>
                </a:solidFill>
                <a:highlight>
                  <a:srgbClr val="FFFFFF"/>
                </a:highlight>
                <a:latin typeface="Roboto"/>
                <a:ea typeface="Roboto"/>
                <a:cs typeface="Roboto"/>
                <a:sym typeface="Roboto"/>
              </a:rPr>
              <a:t>An artist's concept of the Psyche spacecraft.</a:t>
            </a:r>
            <a:endParaRPr i="1" sz="1000">
              <a:solidFill>
                <a:srgbClr val="686868"/>
              </a:solidFill>
              <a:highlight>
                <a:srgbClr val="FFFFFF"/>
              </a:highlight>
              <a:latin typeface="Roboto"/>
              <a:ea typeface="Roboto"/>
              <a:cs typeface="Roboto"/>
              <a:sym typeface="Roboto"/>
            </a:endParaRPr>
          </a:p>
          <a:p>
            <a:pPr indent="0" lvl="0" marL="0" rtl="0" algn="l">
              <a:spcBef>
                <a:spcPts val="0"/>
              </a:spcBef>
              <a:spcAft>
                <a:spcPts val="0"/>
              </a:spcAft>
              <a:buNone/>
            </a:pPr>
            <a:r>
              <a:rPr i="1" lang="en" sz="1000">
                <a:solidFill>
                  <a:srgbClr val="686868"/>
                </a:solidFill>
                <a:highlight>
                  <a:srgbClr val="FFFFFF"/>
                </a:highlight>
                <a:latin typeface="Roboto"/>
                <a:ea typeface="Roboto"/>
                <a:cs typeface="Roboto"/>
                <a:sym typeface="Roboto"/>
              </a:rPr>
              <a:t>Maxar/ASU/P. Rubin/NASA/JPL-Caltech</a:t>
            </a:r>
            <a:endParaRPr i="1" sz="1000">
              <a:solidFill>
                <a:srgbClr val="686868"/>
              </a:solidFill>
              <a:highlight>
                <a:srgbClr val="FFFFFF"/>
              </a:highlight>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a:t>
            </a:r>
            <a:r>
              <a:rPr b="1" lang="en">
                <a:solidFill>
                  <a:srgbClr val="1F3A93"/>
                </a:solidFill>
                <a:latin typeface="Roboto Condensed"/>
                <a:ea typeface="Roboto Condensed"/>
                <a:cs typeface="Roboto Condensed"/>
                <a:sym typeface="Roboto Condensed"/>
              </a:rPr>
              <a:t>steroid 16 Psyche Mission </a:t>
            </a:r>
            <a:endParaRPr b="1">
              <a:solidFill>
                <a:srgbClr val="1F3A93"/>
              </a:solidFill>
              <a:latin typeface="Roboto Condensed"/>
              <a:ea typeface="Roboto Condensed"/>
              <a:cs typeface="Roboto Condensed"/>
              <a:sym typeface="Roboto Condensed"/>
            </a:endParaRPr>
          </a:p>
        </p:txBody>
      </p:sp>
      <p:cxnSp>
        <p:nvCxnSpPr>
          <p:cNvPr id="198" name="Google Shape;198;p2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99" name="Google Shape;199;p29"/>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200" name="Google Shape;200;p29"/>
          <p:cNvSpPr txBox="1"/>
          <p:nvPr/>
        </p:nvSpPr>
        <p:spPr>
          <a:xfrm>
            <a:off x="242750" y="1247050"/>
            <a:ext cx="4441800" cy="36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highlight>
                  <a:srgbClr val="FFFFFF"/>
                </a:highlight>
                <a:latin typeface="Roboto"/>
                <a:ea typeface="Roboto"/>
                <a:cs typeface="Roboto"/>
                <a:sym typeface="Roboto"/>
              </a:rPr>
              <a:t>At the beginning of its approximately six-year journey, the Psyche spacecraft will spend about 100 days in initial checkout to make sure everything is functioning properly. About 2.5 years after launch, the spacecraft will fly by Mars for a gravity boost. About 5.5 years after launch, the cruise period will end, and around June 2029, the spacecraft will take photos of the asteroid Psyche. In August 2029, the spacecraft will drop into its first of 26 months of planned orbits around the metal-rich asteroid.</a:t>
            </a:r>
            <a:endParaRPr sz="18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100" u="sng">
              <a:solidFill>
                <a:srgbClr val="0097A7"/>
              </a:solidFill>
            </a:endParaRPr>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t/>
            </a:r>
            <a:endParaRPr b="1">
              <a:solidFill>
                <a:schemeClr val="dk2"/>
              </a:solidFill>
            </a:endParaRPr>
          </a:p>
        </p:txBody>
      </p:sp>
      <p:pic>
        <p:nvPicPr>
          <p:cNvPr id="201" name="Google Shape;201;p29"/>
          <p:cNvPicPr preferRelativeResize="0"/>
          <p:nvPr/>
        </p:nvPicPr>
        <p:blipFill>
          <a:blip r:embed="rId3">
            <a:alphaModFix/>
          </a:blip>
          <a:stretch>
            <a:fillRect/>
          </a:stretch>
        </p:blipFill>
        <p:spPr>
          <a:xfrm>
            <a:off x="4994075" y="1353275"/>
            <a:ext cx="3970499" cy="2646999"/>
          </a:xfrm>
          <a:prstGeom prst="rect">
            <a:avLst/>
          </a:prstGeom>
          <a:noFill/>
          <a:ln>
            <a:noFill/>
          </a:ln>
        </p:spPr>
      </p:pic>
      <p:sp>
        <p:nvSpPr>
          <p:cNvPr id="202" name="Google Shape;202;p29"/>
          <p:cNvSpPr txBox="1"/>
          <p:nvPr/>
        </p:nvSpPr>
        <p:spPr>
          <a:xfrm>
            <a:off x="4931075" y="4022775"/>
            <a:ext cx="4096500" cy="9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686868"/>
                </a:solidFill>
                <a:highlight>
                  <a:srgbClr val="FFFFFF"/>
                </a:highlight>
                <a:latin typeface="Roboto"/>
                <a:ea typeface="Roboto"/>
                <a:cs typeface="Roboto"/>
                <a:sym typeface="Roboto"/>
              </a:rPr>
              <a:t>A SpaceX Falcon Heavy rocket with the Psyche spacecraft onboard launches at 10:19 EDT Friday, Oct. 13, 2023, from Launch Complex 39A at NASA’s Kennedy Space Center in Florida. Photo credit: NASA/Aubrey Gemignani</a:t>
            </a:r>
            <a:endParaRPr sz="1000">
              <a:solidFill>
                <a:schemeClr val="dk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Asteroid Bennu - A Round Trip! </a:t>
            </a:r>
            <a:r>
              <a:rPr b="1" lang="en">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208" name="Google Shape;208;p3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09" name="Google Shape;209;p30"/>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210" name="Google Shape;210;p30"/>
          <p:cNvSpPr txBox="1"/>
          <p:nvPr/>
        </p:nvSpPr>
        <p:spPr>
          <a:xfrm>
            <a:off x="311700" y="1568888"/>
            <a:ext cx="4438500" cy="295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In 2023, NASA’s OSIRIS-REx </a:t>
            </a:r>
            <a:r>
              <a:rPr lang="en" sz="1800">
                <a:solidFill>
                  <a:srgbClr val="1F3A93"/>
                </a:solidFill>
                <a:latin typeface="Roboto"/>
                <a:ea typeface="Roboto"/>
                <a:cs typeface="Roboto"/>
                <a:sym typeface="Roboto"/>
              </a:rPr>
              <a:t>spacecraft</a:t>
            </a:r>
            <a:r>
              <a:rPr lang="en" sz="1800">
                <a:solidFill>
                  <a:srgbClr val="1F3A93"/>
                </a:solidFill>
                <a:latin typeface="Roboto"/>
                <a:ea typeface="Roboto"/>
                <a:cs typeface="Roboto"/>
                <a:sym typeface="Roboto"/>
              </a:rPr>
              <a:t> returned to Earth after a seven-year journey to get a sample of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asteroid Bennu.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Soon after the sample landed in the Utah desert, scientists reported they had found water as well as carbon in the asteroid sample–both of which are building blocks for life as we know it. </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 </a:t>
            </a:r>
            <a:endParaRPr i="1" sz="1800" u="sng">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p:txBody>
      </p:sp>
      <p:pic>
        <p:nvPicPr>
          <p:cNvPr descr="NASA is celebrating the successful end of a seven-year, $1 billion mission to collect and return a sample from an asteroid named Bennu. Mark Strassmann reports scientists hope the sample will provide clues about the origin of the solar system.&#10;&#10;#nasa #asteroid #space &#10;&#10;Each weekday morning, &quot;CBS Mornings” co-hosts Gayle King, Tony Dokoupil and Nate Burleson bring you the latest breaking news, smart conversation and in-depth feature reporting. &quot;CBS Mornings&quot; airs weekdays at 7 a.m. on CBS and stream it at 8 a.m. ET on the CBS News app.&#10;&#10;Subscribe to “CBS Mornings” on YouTube: https://www.youtube.com/CBSMornings &#10;Watch CBS News: http://cbsn.ws/1PlLpZ7c&#10;Download the CBS News app: http://cbsn.ws/1Xb1WC8&#10;Follow &quot;CBS Mornings&quot; on Instagram: https://bit.ly/3A13OqA&#10;Like &quot;CBS Mornings&quot; on Facebook: https://bit.ly/3tpOx00&#10;Follow &quot;CBS Mornings&quot; on Twitter: https://bit.ly/38QQp8B&#10;Subscribe to our newsletter: http://cbsn.ws/1RqHw7T​&#10;Try Paramount+ free: https://bit.ly/2OiW1kZ&#10;&#10;For video licensing inquiries, contact: licensing@veritone.com" id="211" name="Google Shape;211;p30" title="NASA spacecraft brings asteroid samples back to Earth after 7-year mission">
            <a:hlinkClick r:id="rId3"/>
          </p:cNvPr>
          <p:cNvPicPr preferRelativeResize="0"/>
          <p:nvPr/>
        </p:nvPicPr>
        <p:blipFill>
          <a:blip r:embed="rId4">
            <a:alphaModFix/>
          </a:blip>
          <a:stretch>
            <a:fillRect/>
          </a:stretch>
        </p:blipFill>
        <p:spPr>
          <a:xfrm>
            <a:off x="4825825" y="1863276"/>
            <a:ext cx="4211975" cy="2369225"/>
          </a:xfrm>
          <a:prstGeom prst="rect">
            <a:avLst/>
          </a:prstGeom>
          <a:noFill/>
          <a:ln>
            <a:noFill/>
          </a:ln>
        </p:spPr>
      </p:pic>
      <p:sp>
        <p:nvSpPr>
          <p:cNvPr id="212" name="Google Shape;212;p30"/>
          <p:cNvSpPr txBox="1"/>
          <p:nvPr/>
        </p:nvSpPr>
        <p:spPr>
          <a:xfrm>
            <a:off x="713100" y="4491075"/>
            <a:ext cx="7707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00B2A9"/>
                </a:solidFill>
                <a:latin typeface="Roboto"/>
                <a:ea typeface="Roboto"/>
                <a:cs typeface="Roboto"/>
                <a:sym typeface="Roboto"/>
              </a:rPr>
              <a:t>For more about this NASA mission, visit </a:t>
            </a:r>
            <a:endParaRPr sz="1600">
              <a:solidFill>
                <a:srgbClr val="00B2A9"/>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1600" u="sng">
                <a:solidFill>
                  <a:srgbClr val="00B2A9"/>
                </a:solidFill>
                <a:latin typeface="Roboto"/>
                <a:ea typeface="Roboto"/>
                <a:cs typeface="Roboto"/>
                <a:sym typeface="Roboto"/>
                <a:hlinkClick r:id="rId5">
                  <a:extLst>
                    <a:ext uri="{A12FA001-AC4F-418D-AE19-62706E023703}">
                      <ahyp:hlinkClr val="tx"/>
                    </a:ext>
                  </a:extLst>
                </a:hlinkClick>
              </a:rPr>
              <a:t>https://science.nasa.gov/mission/osiris-rex/</a:t>
            </a:r>
            <a:endParaRPr sz="1600">
              <a:solidFill>
                <a:srgbClr val="00B2A9"/>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ph type="title"/>
          </p:nvPr>
        </p:nvSpPr>
        <p:spPr>
          <a:xfrm>
            <a:off x="243000" y="456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218" name="Google Shape;218;p3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19" name="Google Shape;219;p31"/>
          <p:cNvSpPr txBox="1"/>
          <p:nvPr/>
        </p:nvSpPr>
        <p:spPr>
          <a:xfrm>
            <a:off x="458850" y="1259200"/>
            <a:ext cx="8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graphicFrame>
        <p:nvGraphicFramePr>
          <p:cNvPr id="220" name="Google Shape;220;p31"/>
          <p:cNvGraphicFramePr/>
          <p:nvPr/>
        </p:nvGraphicFramePr>
        <p:xfrm>
          <a:off x="1034738" y="2344963"/>
          <a:ext cx="3000000" cy="3000000"/>
        </p:xfrm>
        <a:graphic>
          <a:graphicData uri="http://schemas.openxmlformats.org/drawingml/2006/table">
            <a:tbl>
              <a:tblPr>
                <a:noFill/>
                <a:tableStyleId>{21007329-2D90-4FE9-9EE3-E6B8C0DCC480}</a:tableStyleId>
              </a:tblPr>
              <a:tblGrid>
                <a:gridCol w="3537250"/>
                <a:gridCol w="353725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asteroid mining? Does it seem possible? Explain.</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224" name="Shape 224"/>
        <p:cNvGrpSpPr/>
        <p:nvPr/>
      </p:nvGrpSpPr>
      <p:grpSpPr>
        <a:xfrm>
          <a:off x="0" y="0"/>
          <a:ext cx="0" cy="0"/>
          <a:chOff x="0" y="0"/>
          <a:chExt cx="0" cy="0"/>
        </a:xfrm>
      </p:grpSpPr>
      <p:pic>
        <p:nvPicPr>
          <p:cNvPr id="225" name="Google Shape;225;p32"/>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226" name="Google Shape;226;p32"/>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2</a:t>
            </a:r>
            <a:endParaRPr b="1" sz="4800">
              <a:solidFill>
                <a:schemeClr val="lt1"/>
              </a:solidFill>
              <a:latin typeface="Roboto Condensed"/>
              <a:ea typeface="Roboto Condensed"/>
              <a:cs typeface="Roboto Condensed"/>
              <a:sym typeface="Roboto Condensed"/>
            </a:endParaRPr>
          </a:p>
        </p:txBody>
      </p:sp>
      <p:sp>
        <p:nvSpPr>
          <p:cNvPr id="227" name="Google Shape;227;p32"/>
          <p:cNvSpPr txBox="1"/>
          <p:nvPr>
            <p:ph idx="1" type="subTitle"/>
          </p:nvPr>
        </p:nvSpPr>
        <p:spPr>
          <a:xfrm>
            <a:off x="597375" y="3358025"/>
            <a:ext cx="44310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Space Food and More!</a:t>
            </a:r>
            <a:endParaRPr sz="2600">
              <a:solidFill>
                <a:schemeClr val="lt1"/>
              </a:solidFill>
              <a:latin typeface="Raleway Medium"/>
              <a:ea typeface="Raleway Medium"/>
              <a:cs typeface="Raleway Medium"/>
              <a:sym typeface="Raleway Medium"/>
            </a:endParaRPr>
          </a:p>
        </p:txBody>
      </p:sp>
      <p:cxnSp>
        <p:nvCxnSpPr>
          <p:cNvPr id="228" name="Google Shape;228;p3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229" name="Google Shape;229;p32"/>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230" name="Google Shape;230;p32"/>
          <p:cNvPicPr preferRelativeResize="0"/>
          <p:nvPr/>
        </p:nvPicPr>
        <p:blipFill rotWithShape="1">
          <a:blip r:embed="rId5">
            <a:alphaModFix/>
          </a:blip>
          <a:srcRect b="0" l="0" r="0" t="0"/>
          <a:stretch/>
        </p:blipFill>
        <p:spPr>
          <a:xfrm>
            <a:off x="5574975" y="915777"/>
            <a:ext cx="3327675" cy="3327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Unworldly Suggested Calendar</a:t>
            </a:r>
            <a:endParaRPr b="1">
              <a:solidFill>
                <a:srgbClr val="1F3A93"/>
              </a:solidFill>
              <a:latin typeface="Roboto Condensed"/>
              <a:ea typeface="Roboto Condensed"/>
              <a:cs typeface="Roboto Condensed"/>
              <a:sym typeface="Roboto Condensed"/>
            </a:endParaRPr>
          </a:p>
        </p:txBody>
      </p:sp>
      <p:cxnSp>
        <p:nvCxnSpPr>
          <p:cNvPr id="67" name="Google Shape;67;p1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id="68" name="Google Shape;68;p15"/>
          <p:cNvPicPr preferRelativeResize="0"/>
          <p:nvPr/>
        </p:nvPicPr>
        <p:blipFill>
          <a:blip r:embed="rId3">
            <a:alphaModFix/>
          </a:blip>
          <a:stretch>
            <a:fillRect/>
          </a:stretch>
        </p:blipFill>
        <p:spPr>
          <a:xfrm>
            <a:off x="1065513" y="1087300"/>
            <a:ext cx="7012978" cy="3944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236" name="Google Shape;236;p3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237" name="Google Shape;237;p33"/>
          <p:cNvGraphicFramePr/>
          <p:nvPr/>
        </p:nvGraphicFramePr>
        <p:xfrm>
          <a:off x="1433400" y="2435025"/>
          <a:ext cx="3000000" cy="3000000"/>
        </p:xfrm>
        <a:graphic>
          <a:graphicData uri="http://schemas.openxmlformats.org/drawingml/2006/table">
            <a:tbl>
              <a:tblPr>
                <a:noFill/>
                <a:tableStyleId>{21007329-2D90-4FE9-9EE3-E6B8C0DCC480}</a:tableStyleId>
              </a:tblPr>
              <a:tblGrid>
                <a:gridCol w="6277175"/>
              </a:tblGrid>
              <a:tr h="1312300">
                <a:tc>
                  <a:txBody>
                    <a:bodyPr/>
                    <a:lstStyle/>
                    <a:p>
                      <a:pPr indent="0" lvl="0" marL="0" rtl="0" algn="ctr">
                        <a:spcBef>
                          <a:spcPts val="0"/>
                        </a:spcBef>
                        <a:spcAft>
                          <a:spcPts val="0"/>
                        </a:spcAft>
                        <a:buNone/>
                      </a:pPr>
                      <a:r>
                        <a:rPr lang="en" sz="2000">
                          <a:solidFill>
                            <a:srgbClr val="1F3A93"/>
                          </a:solidFill>
                          <a:latin typeface="Roboto"/>
                          <a:ea typeface="Roboto"/>
                          <a:cs typeface="Roboto"/>
                          <a:sym typeface="Roboto"/>
                        </a:rPr>
                        <a:t>What is your favorite meal? Do you know all the ingredients and cooking methods for it? </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243" name="Google Shape;243;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44" name="Google Shape;244;p34"/>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a:t>
            </a:r>
            <a:r>
              <a:rPr b="1" lang="en" sz="2400">
                <a:solidFill>
                  <a:srgbClr val="00B2A9"/>
                </a:solidFill>
                <a:latin typeface="Roboto"/>
                <a:ea typeface="Roboto"/>
                <a:cs typeface="Roboto"/>
                <a:sym typeface="Roboto"/>
              </a:rPr>
              <a:t>How well do you know your favorite foods?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space food past &amp; present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Read &amp; Respond: Feeding Millions on Mars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Discussion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5"/>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250" name="Google Shape;250;p35"/>
          <p:cNvSpPr txBox="1"/>
          <p:nvPr>
            <p:ph idx="1" type="body"/>
          </p:nvPr>
        </p:nvSpPr>
        <p:spPr>
          <a:xfrm>
            <a:off x="311700" y="1149775"/>
            <a:ext cx="8520600" cy="3419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be able to:</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Explain the technologies, past, present and future, which help to sustain astronauts on missions. </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Describe some of the history of the “Space Food” that early and current astronauts have used on missions. </a:t>
            </a:r>
            <a:endParaRPr sz="2200">
              <a:solidFill>
                <a:srgbClr val="00B2A9"/>
              </a:solidFill>
              <a:latin typeface="Roboto"/>
              <a:ea typeface="Roboto"/>
              <a:cs typeface="Roboto"/>
              <a:sym typeface="Roboto"/>
            </a:endParaRPr>
          </a:p>
        </p:txBody>
      </p:sp>
      <p:cxnSp>
        <p:nvCxnSpPr>
          <p:cNvPr id="251" name="Google Shape;251;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Eating in space… As easy as on Earth?</a:t>
            </a:r>
            <a:endParaRPr b="1">
              <a:solidFill>
                <a:srgbClr val="1F3A93"/>
              </a:solidFill>
              <a:latin typeface="Roboto Condensed"/>
              <a:ea typeface="Roboto Condensed"/>
              <a:cs typeface="Roboto Condensed"/>
              <a:sym typeface="Roboto Condensed"/>
            </a:endParaRPr>
          </a:p>
        </p:txBody>
      </p:sp>
      <p:cxnSp>
        <p:nvCxnSpPr>
          <p:cNvPr id="257" name="Google Shape;257;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58" name="Google Shape;258;p36"/>
          <p:cNvSpPr txBox="1"/>
          <p:nvPr/>
        </p:nvSpPr>
        <p:spPr>
          <a:xfrm>
            <a:off x="311700" y="1112850"/>
            <a:ext cx="8734500" cy="5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00B2A9"/>
                </a:solidFill>
                <a:latin typeface="Roboto"/>
                <a:ea typeface="Roboto"/>
                <a:cs typeface="Roboto"/>
                <a:sym typeface="Roboto"/>
              </a:rPr>
              <a:t>Do you think your favorite meal could be made in space?</a:t>
            </a:r>
            <a:endParaRPr b="1" sz="2100">
              <a:solidFill>
                <a:srgbClr val="00B2A9"/>
              </a:solidFill>
              <a:latin typeface="Roboto"/>
              <a:ea typeface="Roboto"/>
              <a:cs typeface="Roboto"/>
              <a:sym typeface="Roboto"/>
            </a:endParaRPr>
          </a:p>
        </p:txBody>
      </p:sp>
      <p:pic>
        <p:nvPicPr>
          <p:cNvPr descr="NASA and the Canadian Space Agency have coordinated to open Phase 2 of the Deep Space Food Challenge, targeted at developing novel food production system technologies for long-duration deep space missions. The challenge incentivizes the public to develop novel food system solutions for long duration space missions. Step into the kitchen with celebrity chef Alton Brown to learn more. For more information, go to: https://www.deepspacefoodchallenge.org/" id="259" name="Google Shape;259;p36" title="NASA Cooks Up Something Special with Deep Space Food Challenge">
            <a:hlinkClick r:id="rId3"/>
          </p:cNvPr>
          <p:cNvPicPr preferRelativeResize="0"/>
          <p:nvPr/>
        </p:nvPicPr>
        <p:blipFill>
          <a:blip r:embed="rId4">
            <a:alphaModFix/>
          </a:blip>
          <a:stretch>
            <a:fillRect/>
          </a:stretch>
        </p:blipFill>
        <p:spPr>
          <a:xfrm>
            <a:off x="2009463" y="2213300"/>
            <a:ext cx="5077525" cy="2856100"/>
          </a:xfrm>
          <a:prstGeom prst="rect">
            <a:avLst/>
          </a:prstGeom>
          <a:noFill/>
          <a:ln>
            <a:noFill/>
          </a:ln>
        </p:spPr>
      </p:pic>
      <p:sp>
        <p:nvSpPr>
          <p:cNvPr id="260" name="Google Shape;260;p36"/>
          <p:cNvSpPr txBox="1"/>
          <p:nvPr/>
        </p:nvSpPr>
        <p:spPr>
          <a:xfrm>
            <a:off x="590700" y="1500300"/>
            <a:ext cx="8277300" cy="389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Let’s learn about NASA’s Deep Space Food Challenge to create sustainable food sources!</a:t>
            </a:r>
            <a:endParaRPr sz="1800">
              <a:solidFill>
                <a:srgbClr val="1F3A93"/>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Space Food!</a:t>
            </a:r>
            <a:endParaRPr b="1">
              <a:solidFill>
                <a:srgbClr val="1F3A93"/>
              </a:solidFill>
              <a:latin typeface="Roboto Condensed"/>
              <a:ea typeface="Roboto Condensed"/>
              <a:cs typeface="Roboto Condensed"/>
              <a:sym typeface="Roboto Condensed"/>
            </a:endParaRPr>
          </a:p>
        </p:txBody>
      </p:sp>
      <p:cxnSp>
        <p:nvCxnSpPr>
          <p:cNvPr id="266" name="Google Shape;266;p3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descr="Astronaut ice cream — did it really fly? Vox's Phil Edwards investigates, with the help of the Smithsonian and an astronaut. Follow Phil Edwards and Vox Almanac on Facebook for more: https://www.facebook.com/philedwardsinc1/&#10;&#10;Subscribe to our channel! http://goo.gl/0bsAjO&#10;&#10;For links to key documents, check out the article: http://www.vox.com/2016/2/15/10998344/astronaut-ice-cream&#10;&#10;Astronaut ice cream, space ice cream, a freeze-dried mistake: whatever you call it, you've probably eaten astronaut ice cream as a kid. But did it really fly? And was it really eaten by astronauts?&#10;&#10;The Apollo 7 mission is the only time NASA says the sweet stuff flew. So we asked Apollo 7 Lunar Module Pilot Walt Cunnningham if it was true. The answer might surprise you.&#10;&#10;Space food in general has a fascinating and complicated history, even without the ice cream. Take a look at Neil Armstrong's fruitcake. &#10;&#10;Vox.com is a news website that helps you cut through the noise and understand what's really driving the events in the headlines. Check out http://www.vox.com to get up to speed on everything from Kurdistan to the Kim Kardashian app. &#10;&#10;Check out our full video catalog: http://goo.gl/IZONyE&#10;Follow Vox on Twitter: http://goo.gl/XFrZ5H&#10;Or on Facebook: http://goo.gl/U2g06o" id="267" name="Google Shape;267;p37" title="Astronaut ice cream is a lie">
            <a:hlinkClick r:id="rId3"/>
          </p:cNvPr>
          <p:cNvPicPr preferRelativeResize="0"/>
          <p:nvPr/>
        </p:nvPicPr>
        <p:blipFill>
          <a:blip r:embed="rId4">
            <a:alphaModFix/>
          </a:blip>
          <a:stretch>
            <a:fillRect/>
          </a:stretch>
        </p:blipFill>
        <p:spPr>
          <a:xfrm>
            <a:off x="4869025" y="1228200"/>
            <a:ext cx="3901550" cy="2194625"/>
          </a:xfrm>
          <a:prstGeom prst="rect">
            <a:avLst/>
          </a:prstGeom>
          <a:noFill/>
          <a:ln>
            <a:noFill/>
          </a:ln>
        </p:spPr>
      </p:pic>
      <p:sp>
        <p:nvSpPr>
          <p:cNvPr id="268" name="Google Shape;268;p37"/>
          <p:cNvSpPr txBox="1"/>
          <p:nvPr/>
        </p:nvSpPr>
        <p:spPr>
          <a:xfrm>
            <a:off x="371400" y="1163500"/>
            <a:ext cx="4390200" cy="15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“Space Food” has a history going back to the 1960s. It has evolved a lot, from food in tubes and freeze dried products to familiar meals that taste more like home. </a:t>
            </a:r>
            <a:endParaRPr sz="1800">
              <a:solidFill>
                <a:srgbClr val="1F3A93"/>
              </a:solidFill>
              <a:latin typeface="Roboto"/>
              <a:ea typeface="Roboto"/>
              <a:cs typeface="Roboto"/>
              <a:sym typeface="Roboto"/>
            </a:endParaRPr>
          </a:p>
        </p:txBody>
      </p:sp>
      <p:pic>
        <p:nvPicPr>
          <p:cNvPr descr="2013-02-18 - Canadian astronaut Chris Hadfield shows us his &quot;kitchen&quot; in space and prepares a 0-g treat. Free-floating food-eating ensues, complete with a tumbling tortilla. &#10;&#10;#eating #kitchen #chrishadfield #tortilla &#10;&#10;Credits: Canadian Space Agency and NASA&#10;&#10;Expedition 34-35 Web page: http://www.asc-csa.gc.ca/eng/missions/expedition34-35/&#10;&#10;If this whets your appetite to learn more about eating in space, check out the Eating in space Web page: http://www.asc-csa.gc.ca/eng/astronauts/living-eating.asp and visit the Living in Space Exhibition Web page: http://www.asc-csa.gc.ca/eng/exhibitions/living.asp&#10;&#10;Find out more about this video: http://www.asc-csa.gc.ca/eng/search/video/watch.asp?v=1_wyojwwhf" id="269" name="Google Shape;269;p37" title="Chris Hadfield's Space Kitchen">
            <a:hlinkClick r:id="rId5"/>
          </p:cNvPr>
          <p:cNvPicPr preferRelativeResize="0"/>
          <p:nvPr/>
        </p:nvPicPr>
        <p:blipFill>
          <a:blip r:embed="rId6">
            <a:alphaModFix/>
          </a:blip>
          <a:stretch>
            <a:fillRect/>
          </a:stretch>
        </p:blipFill>
        <p:spPr>
          <a:xfrm>
            <a:off x="860050" y="2805850"/>
            <a:ext cx="3901550" cy="2194622"/>
          </a:xfrm>
          <a:prstGeom prst="rect">
            <a:avLst/>
          </a:prstGeom>
          <a:noFill/>
          <a:ln>
            <a:noFill/>
          </a:ln>
        </p:spPr>
      </p:pic>
      <p:sp>
        <p:nvSpPr>
          <p:cNvPr id="270" name="Google Shape;270;p37"/>
          <p:cNvSpPr txBox="1"/>
          <p:nvPr/>
        </p:nvSpPr>
        <p:spPr>
          <a:xfrm>
            <a:off x="4692350" y="3778363"/>
            <a:ext cx="4254900" cy="85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B2A9"/>
                </a:solidFill>
                <a:latin typeface="Roboto"/>
                <a:ea typeface="Roboto"/>
                <a:cs typeface="Roboto"/>
                <a:sym typeface="Roboto"/>
              </a:rPr>
              <a:t>Let’s see what astronauts eat!</a:t>
            </a:r>
            <a:endParaRPr b="1" sz="2100">
              <a:solidFill>
                <a:srgbClr val="00B2A9"/>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How to Feed a Mars Colony</a:t>
            </a:r>
            <a:endParaRPr b="1">
              <a:solidFill>
                <a:srgbClr val="1F3A93"/>
              </a:solidFill>
              <a:latin typeface="Roboto Condensed"/>
              <a:ea typeface="Roboto Condensed"/>
              <a:cs typeface="Roboto Condensed"/>
              <a:sym typeface="Roboto Condensed"/>
            </a:endParaRPr>
          </a:p>
        </p:txBody>
      </p:sp>
      <p:cxnSp>
        <p:nvCxnSpPr>
          <p:cNvPr id="276" name="Google Shape;276;p3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77" name="Google Shape;277;p38"/>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278" name="Google Shape;278;p38"/>
          <p:cNvSpPr txBox="1"/>
          <p:nvPr/>
        </p:nvSpPr>
        <p:spPr>
          <a:xfrm>
            <a:off x="357150" y="1202600"/>
            <a:ext cx="82773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F3A93"/>
                </a:solidFill>
                <a:latin typeface="Roboto"/>
                <a:ea typeface="Roboto"/>
                <a:cs typeface="Roboto"/>
                <a:sym typeface="Roboto"/>
              </a:rPr>
              <a:t>Read the article!</a:t>
            </a:r>
            <a:endParaRPr b="1" sz="24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914400" rtl="0" algn="l">
              <a:spcBef>
                <a:spcPts val="1000"/>
              </a:spcBef>
              <a:spcAft>
                <a:spcPts val="0"/>
              </a:spcAft>
              <a:buNone/>
            </a:pPr>
            <a:r>
              <a:t/>
            </a:r>
            <a:endParaRPr b="1" sz="2000">
              <a:solidFill>
                <a:srgbClr val="1F3A93"/>
              </a:solidFill>
              <a:latin typeface="Roboto"/>
              <a:ea typeface="Roboto"/>
              <a:cs typeface="Roboto"/>
              <a:sym typeface="Roboto"/>
            </a:endParaRPr>
          </a:p>
          <a:p>
            <a:pPr indent="0" lvl="0" marL="457200" rtl="0" algn="l">
              <a:spcBef>
                <a:spcPts val="0"/>
              </a:spcBef>
              <a:spcAft>
                <a:spcPts val="0"/>
              </a:spcAft>
              <a:buNone/>
            </a:pPr>
            <a:r>
              <a:t/>
            </a:r>
            <a:endParaRPr b="1" sz="2000">
              <a:solidFill>
                <a:srgbClr val="1F3A93"/>
              </a:solidFill>
              <a:latin typeface="Roboto"/>
              <a:ea typeface="Roboto"/>
              <a:cs typeface="Roboto"/>
              <a:sym typeface="Roboto"/>
            </a:endParaRPr>
          </a:p>
        </p:txBody>
      </p:sp>
      <p:sp>
        <p:nvSpPr>
          <p:cNvPr id="279" name="Google Shape;279;p38"/>
          <p:cNvSpPr txBox="1"/>
          <p:nvPr/>
        </p:nvSpPr>
        <p:spPr>
          <a:xfrm>
            <a:off x="433350" y="1753475"/>
            <a:ext cx="5103900" cy="3298800"/>
          </a:xfrm>
          <a:prstGeom prst="rect">
            <a:avLst/>
          </a:prstGeom>
          <a:noFill/>
          <a:ln cap="flat" cmpd="sng" w="38100">
            <a:solidFill>
              <a:srgbClr val="00B2A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rgbClr val="1F3A93"/>
                </a:solidFill>
                <a:latin typeface="Roboto"/>
                <a:ea typeface="Roboto"/>
                <a:cs typeface="Roboto"/>
                <a:sym typeface="Roboto"/>
              </a:rPr>
              <a:t>Comprehension Questions</a:t>
            </a:r>
            <a:endParaRPr b="1" sz="19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900">
              <a:solidFill>
                <a:srgbClr val="1F3A93"/>
              </a:solidFill>
              <a:latin typeface="Roboto"/>
              <a:ea typeface="Roboto"/>
              <a:cs typeface="Roboto"/>
              <a:sym typeface="Roboto"/>
            </a:endParaRPr>
          </a:p>
          <a:p>
            <a:pPr indent="-349250" lvl="0" marL="457200" rtl="0" algn="l">
              <a:spcBef>
                <a:spcPts val="0"/>
              </a:spcBef>
              <a:spcAft>
                <a:spcPts val="0"/>
              </a:spcAft>
              <a:buClr>
                <a:srgbClr val="1F3A93"/>
              </a:buClr>
              <a:buSzPts val="1900"/>
              <a:buFont typeface="Roboto"/>
              <a:buAutoNum type="arabicPeriod"/>
            </a:pPr>
            <a:r>
              <a:rPr b="1" lang="en" sz="1900">
                <a:solidFill>
                  <a:srgbClr val="1F3A93"/>
                </a:solidFill>
                <a:latin typeface="Roboto"/>
                <a:ea typeface="Roboto"/>
                <a:cs typeface="Roboto"/>
                <a:sym typeface="Roboto"/>
              </a:rPr>
              <a:t>How long would it take to grow a million-person population on Mars that doesn't rely on food from Earth?</a:t>
            </a:r>
            <a:endParaRPr b="1" sz="1900">
              <a:solidFill>
                <a:srgbClr val="1F3A93"/>
              </a:solidFill>
              <a:latin typeface="Roboto"/>
              <a:ea typeface="Roboto"/>
              <a:cs typeface="Roboto"/>
              <a:sym typeface="Roboto"/>
            </a:endParaRPr>
          </a:p>
          <a:p>
            <a:pPr indent="-349250" lvl="0" marL="457200" rtl="0" algn="l">
              <a:spcBef>
                <a:spcPts val="1000"/>
              </a:spcBef>
              <a:spcAft>
                <a:spcPts val="0"/>
              </a:spcAft>
              <a:buClr>
                <a:srgbClr val="1F3A93"/>
              </a:buClr>
              <a:buSzPts val="1900"/>
              <a:buFont typeface="Roboto"/>
              <a:buAutoNum type="arabicPeriod"/>
            </a:pPr>
            <a:r>
              <a:rPr b="1" lang="en" sz="1900">
                <a:solidFill>
                  <a:srgbClr val="1F3A93"/>
                </a:solidFill>
                <a:latin typeface="Roboto"/>
                <a:ea typeface="Roboto"/>
                <a:cs typeface="Roboto"/>
                <a:sym typeface="Roboto"/>
              </a:rPr>
              <a:t>What is identified as the major limiting factor for growing food on Mars?</a:t>
            </a:r>
            <a:endParaRPr b="1" sz="1900">
              <a:solidFill>
                <a:srgbClr val="1F3A93"/>
              </a:solidFill>
              <a:latin typeface="Roboto"/>
              <a:ea typeface="Roboto"/>
              <a:cs typeface="Roboto"/>
              <a:sym typeface="Roboto"/>
            </a:endParaRPr>
          </a:p>
          <a:p>
            <a:pPr indent="-349250" lvl="0" marL="457200" rtl="0" algn="l">
              <a:spcBef>
                <a:spcPts val="1000"/>
              </a:spcBef>
              <a:spcAft>
                <a:spcPts val="1000"/>
              </a:spcAft>
              <a:buClr>
                <a:srgbClr val="1F3A93"/>
              </a:buClr>
              <a:buSzPts val="1900"/>
              <a:buFont typeface="Roboto"/>
              <a:buAutoNum type="arabicPeriod"/>
            </a:pPr>
            <a:r>
              <a:rPr b="1" lang="en" sz="1900">
                <a:solidFill>
                  <a:srgbClr val="1F3A93"/>
                </a:solidFill>
                <a:latin typeface="Roboto"/>
                <a:ea typeface="Roboto"/>
                <a:cs typeface="Roboto"/>
                <a:sym typeface="Roboto"/>
              </a:rPr>
              <a:t>What are the three main categories of food sources suggested by Cannon?</a:t>
            </a:r>
            <a:endParaRPr b="1" sz="1900">
              <a:solidFill>
                <a:srgbClr val="1F3A93"/>
              </a:solidFill>
              <a:latin typeface="Roboto"/>
              <a:ea typeface="Roboto"/>
              <a:cs typeface="Roboto"/>
              <a:sym typeface="Roboto"/>
            </a:endParaRPr>
          </a:p>
        </p:txBody>
      </p:sp>
      <p:sp>
        <p:nvSpPr>
          <p:cNvPr id="280" name="Google Shape;280;p38"/>
          <p:cNvSpPr txBox="1"/>
          <p:nvPr/>
        </p:nvSpPr>
        <p:spPr>
          <a:xfrm>
            <a:off x="5715600" y="3963300"/>
            <a:ext cx="3231600" cy="7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900">
                <a:solidFill>
                  <a:srgbClr val="686868"/>
                </a:solidFill>
                <a:highlight>
                  <a:srgbClr val="FFFFFF"/>
                </a:highlight>
                <a:latin typeface="Roboto"/>
                <a:ea typeface="Roboto"/>
                <a:cs typeface="Roboto"/>
                <a:sym typeface="Roboto"/>
              </a:rPr>
              <a:t>SpaceX aims to help establish a million-person city on Mars. What would all of those people eat? (Image credit: SpaceX)</a:t>
            </a:r>
            <a:endParaRPr i="1" sz="900">
              <a:solidFill>
                <a:srgbClr val="686868"/>
              </a:solidFill>
              <a:highlight>
                <a:srgbClr val="FFFFFF"/>
              </a:highlight>
              <a:latin typeface="Roboto"/>
              <a:ea typeface="Roboto"/>
              <a:cs typeface="Roboto"/>
              <a:sym typeface="Roboto"/>
            </a:endParaRPr>
          </a:p>
          <a:p>
            <a:pPr indent="0" lvl="0" marL="0" rtl="0" algn="l">
              <a:spcBef>
                <a:spcPts val="0"/>
              </a:spcBef>
              <a:spcAft>
                <a:spcPts val="0"/>
              </a:spcAft>
              <a:buNone/>
            </a:pPr>
            <a:r>
              <a:rPr i="1" lang="en" sz="900">
                <a:solidFill>
                  <a:srgbClr val="686868"/>
                </a:solidFill>
                <a:highlight>
                  <a:srgbClr val="FFFFFF"/>
                </a:highlight>
                <a:latin typeface="Roboto"/>
                <a:ea typeface="Roboto"/>
                <a:cs typeface="Roboto"/>
                <a:sym typeface="Roboto"/>
              </a:rPr>
              <a:t>https://www.space.com/how-feed-one-million-mars-colonists.html</a:t>
            </a:r>
            <a:endParaRPr i="1" sz="900">
              <a:solidFill>
                <a:srgbClr val="686868"/>
              </a:solidFill>
              <a:highlight>
                <a:srgbClr val="FFFFFF"/>
              </a:highlight>
              <a:latin typeface="Roboto"/>
              <a:ea typeface="Roboto"/>
              <a:cs typeface="Roboto"/>
              <a:sym typeface="Roboto"/>
            </a:endParaRPr>
          </a:p>
        </p:txBody>
      </p:sp>
      <p:pic>
        <p:nvPicPr>
          <p:cNvPr id="281" name="Google Shape;281;p38"/>
          <p:cNvPicPr preferRelativeResize="0"/>
          <p:nvPr/>
        </p:nvPicPr>
        <p:blipFill>
          <a:blip r:embed="rId3">
            <a:alphaModFix/>
          </a:blip>
          <a:stretch>
            <a:fillRect/>
          </a:stretch>
        </p:blipFill>
        <p:spPr>
          <a:xfrm>
            <a:off x="5680425" y="2119700"/>
            <a:ext cx="3301950" cy="1843589"/>
          </a:xfrm>
          <a:prstGeom prst="rect">
            <a:avLst/>
          </a:prstGeom>
          <a:noFill/>
          <a:ln>
            <a:noFill/>
          </a:ln>
        </p:spPr>
      </p:pic>
      <p:sp>
        <p:nvSpPr>
          <p:cNvPr id="282" name="Google Shape;282;p38"/>
          <p:cNvSpPr txBox="1"/>
          <p:nvPr/>
        </p:nvSpPr>
        <p:spPr>
          <a:xfrm>
            <a:off x="7660575" y="1163500"/>
            <a:ext cx="1321800" cy="51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4"/>
              </a:rPr>
              <a:t>Article Link</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Optional Video</a:t>
            </a:r>
            <a:endParaRPr b="1">
              <a:solidFill>
                <a:srgbClr val="1F3A93"/>
              </a:solidFill>
              <a:latin typeface="Roboto Condensed"/>
              <a:ea typeface="Roboto Condensed"/>
              <a:cs typeface="Roboto Condensed"/>
              <a:sym typeface="Roboto Condensed"/>
            </a:endParaRPr>
          </a:p>
        </p:txBody>
      </p:sp>
      <p:cxnSp>
        <p:nvCxnSpPr>
          <p:cNvPr id="288" name="Google Shape;288;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89" name="Google Shape;289;p39"/>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290" name="Google Shape;290;p39"/>
          <p:cNvSpPr txBox="1"/>
          <p:nvPr/>
        </p:nvSpPr>
        <p:spPr>
          <a:xfrm>
            <a:off x="357150" y="1202600"/>
            <a:ext cx="82773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B2A9"/>
                </a:solidFill>
                <a:latin typeface="Roboto"/>
                <a:ea typeface="Roboto"/>
                <a:cs typeface="Roboto"/>
                <a:sym typeface="Roboto"/>
              </a:rPr>
              <a:t>More on feeding a Mars colony</a:t>
            </a:r>
            <a:endParaRPr b="1" sz="2400">
              <a:solidFill>
                <a:srgbClr val="00B2A9"/>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914400" rtl="0" algn="l">
              <a:spcBef>
                <a:spcPts val="1000"/>
              </a:spcBef>
              <a:spcAft>
                <a:spcPts val="0"/>
              </a:spcAft>
              <a:buNone/>
            </a:pPr>
            <a:r>
              <a:t/>
            </a:r>
            <a:endParaRPr b="1" sz="2000">
              <a:solidFill>
                <a:srgbClr val="1F3A93"/>
              </a:solidFill>
              <a:latin typeface="Roboto"/>
              <a:ea typeface="Roboto"/>
              <a:cs typeface="Roboto"/>
              <a:sym typeface="Roboto"/>
            </a:endParaRPr>
          </a:p>
          <a:p>
            <a:pPr indent="0" lvl="0" marL="457200" rtl="0" algn="l">
              <a:spcBef>
                <a:spcPts val="0"/>
              </a:spcBef>
              <a:spcAft>
                <a:spcPts val="0"/>
              </a:spcAft>
              <a:buNone/>
            </a:pPr>
            <a:r>
              <a:t/>
            </a:r>
            <a:endParaRPr b="1" sz="2000">
              <a:solidFill>
                <a:srgbClr val="1F3A93"/>
              </a:solidFill>
              <a:latin typeface="Roboto"/>
              <a:ea typeface="Roboto"/>
              <a:cs typeface="Roboto"/>
              <a:sym typeface="Roboto"/>
            </a:endParaRPr>
          </a:p>
        </p:txBody>
      </p:sp>
      <p:pic>
        <p:nvPicPr>
          <p:cNvPr descr="In 2017, Elon Musk laid out his grand sweeping plans for the future of SpaceX, the company that would take humanity to Mars. Over decades, tens of thousands of Starship flights would carry a million human beings to the surface of the Red Planet, the minimum Musk expects it’ll take to create a self-sustaining civilization.&#10;&#10;The number of details in an effort like this is mind-boggling. What about the reduced gravity, radiation exposure, and space madness? What about return flights? Replacement parts? Building materials?&#10;&#10;What’s everyone going to eat?&#10;&#10;Our Book is out!&#10;https://www.amazon.com/Universe-Today-Ultimate-Viewing-Cosmos/dp/1624145442/&#10;&#10;Audio Podcast version:&#10;ITunes: https://itunes.apple.com/us/podcast/universe-today-guide-to-space-audio/id794058155?mt=2&#10;RSS: https://www.universetoday.com/audio&#10;&#10;What Fraser's Watching Playlist:&#10;https://www.youtube.com/playlist?list=PLbJ42wpShvmkjd428BcHcCEVWOjv7cJ1G&#10;&#10;Weekly email newsletter:&#10;https://www.universetoday.com/newsletter&#10;&#10;Weekly Space Hangout:&#10;https://www.youtube.com/channel/UC0-KklSGlCiJDwOPdR2EUcg/&#10;&#10;Astronomy Cast:&#10;https://www.youtube.com/channel/UCUHI67dh9jEO2rvK--MdCSg&#10;&#10;Support us at https://www.patreon.com/universetoday&#10;More stories at https://www.universetoday.com/&#10;Twitch: https://twitch.tv/fcain&#10;Follow us on Twitter: @universetoday&#10;Like us on Facebook: https://www.facebook.com/universetoday&#10;Instagram - https://instagram.com/universetoday&#10;&#10;Team: Fraser Cain - @fcain / frasercain@gmail.com&#10;Karla Thompson - @karlaii / https://www.youtube.com/channel/UCEItkORQYd4Wf0TpgYI_1fw&#10;Chad Weber - weber.chad@gmail.com&#10;&#10;References:&#10;https://www.liebertpub.com/doi/pdfplus/10.1089/space.2017.29009.emu&#10;https://www.liebertpub.com/doi/10.1089/space.2019.0018&#10;https://eden-iss.net/&#10;https://www.nasa.gov/feature/how-does-your-space-garden-grow&#10;https://www.nasa.gov/mission_pages/station/research/Giving_Roots_and_Shoots_Their_Space_APH&#10;https://www1.villanova.edu/villanova/artsci/newsevents/2018/0119.html&#10;https://www.cbc.ca/news/canada/prince-edward-island/pei-cricket-protein-powder-grocery-store-1.4560177&#10;https://www.forbes.com/sites/daphneewingchow/2019/06/20/is-cultured-meat-the-answer-to-the-worlds-meat-problem/#358246444468&#10;http://eatlikeamartian.org/" id="291" name="Google Shape;291;p39" title="What Will It Take To Feed A Million People On Mars?">
            <a:hlinkClick r:id="rId3"/>
          </p:cNvPr>
          <p:cNvPicPr preferRelativeResize="0"/>
          <p:nvPr/>
        </p:nvPicPr>
        <p:blipFill>
          <a:blip r:embed="rId4">
            <a:alphaModFix/>
          </a:blip>
          <a:stretch>
            <a:fillRect/>
          </a:stretch>
        </p:blipFill>
        <p:spPr>
          <a:xfrm>
            <a:off x="1712500" y="1859900"/>
            <a:ext cx="5566578" cy="313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297" name="Google Shape;297;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98" name="Google Shape;298;p40"/>
          <p:cNvSpPr txBox="1"/>
          <p:nvPr/>
        </p:nvSpPr>
        <p:spPr>
          <a:xfrm>
            <a:off x="458850" y="1259200"/>
            <a:ext cx="8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graphicFrame>
        <p:nvGraphicFramePr>
          <p:cNvPr id="299" name="Google Shape;299;p40"/>
          <p:cNvGraphicFramePr/>
          <p:nvPr/>
        </p:nvGraphicFramePr>
        <p:xfrm>
          <a:off x="1034738" y="2290588"/>
          <a:ext cx="3000000" cy="3000000"/>
        </p:xfrm>
        <a:graphic>
          <a:graphicData uri="http://schemas.openxmlformats.org/drawingml/2006/table">
            <a:tbl>
              <a:tblPr>
                <a:noFill/>
                <a:tableStyleId>{21007329-2D90-4FE9-9EE3-E6B8C0DCC480}</a:tableStyleId>
              </a:tblPr>
              <a:tblGrid>
                <a:gridCol w="3537250"/>
                <a:gridCol w="353725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Would you be able to make your favorite foods on a Martian colony? What would you need to change?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300" name="Google Shape;300;p40"/>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Questions to consider:</a:t>
            </a:r>
            <a:endParaRPr b="1">
              <a:solidFill>
                <a:srgbClr val="1F3A93"/>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304" name="Shape 304"/>
        <p:cNvGrpSpPr/>
        <p:nvPr/>
      </p:nvGrpSpPr>
      <p:grpSpPr>
        <a:xfrm>
          <a:off x="0" y="0"/>
          <a:ext cx="0" cy="0"/>
          <a:chOff x="0" y="0"/>
          <a:chExt cx="0" cy="0"/>
        </a:xfrm>
      </p:grpSpPr>
      <p:pic>
        <p:nvPicPr>
          <p:cNvPr id="305" name="Google Shape;305;p41"/>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306" name="Google Shape;306;p41"/>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3</a:t>
            </a:r>
            <a:endParaRPr b="1" sz="4800">
              <a:solidFill>
                <a:schemeClr val="lt1"/>
              </a:solidFill>
              <a:latin typeface="Roboto Condensed"/>
              <a:ea typeface="Roboto Condensed"/>
              <a:cs typeface="Roboto Condensed"/>
              <a:sym typeface="Roboto Condensed"/>
            </a:endParaRPr>
          </a:p>
        </p:txBody>
      </p:sp>
      <p:sp>
        <p:nvSpPr>
          <p:cNvPr id="307" name="Google Shape;307;p41"/>
          <p:cNvSpPr txBox="1"/>
          <p:nvPr>
            <p:ph idx="1" type="subTitle"/>
          </p:nvPr>
        </p:nvSpPr>
        <p:spPr>
          <a:xfrm>
            <a:off x="597375" y="3358025"/>
            <a:ext cx="4431000" cy="15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Moving to Mars:</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Incorporating Space into Creative Writing</a:t>
            </a:r>
            <a:endParaRPr sz="2600">
              <a:solidFill>
                <a:schemeClr val="lt1"/>
              </a:solidFill>
              <a:latin typeface="Raleway Medium"/>
              <a:ea typeface="Raleway Medium"/>
              <a:cs typeface="Raleway Medium"/>
              <a:sym typeface="Raleway Medium"/>
            </a:endParaRPr>
          </a:p>
        </p:txBody>
      </p:sp>
      <p:cxnSp>
        <p:nvCxnSpPr>
          <p:cNvPr id="308" name="Google Shape;308;p4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09" name="Google Shape;309;p41"/>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310" name="Google Shape;310;p41"/>
          <p:cNvPicPr preferRelativeResize="0"/>
          <p:nvPr/>
        </p:nvPicPr>
        <p:blipFill rotWithShape="1">
          <a:blip r:embed="rId5">
            <a:alphaModFix/>
          </a:blip>
          <a:srcRect b="0" l="0" r="0" t="0"/>
          <a:stretch/>
        </p:blipFill>
        <p:spPr>
          <a:xfrm>
            <a:off x="5574975" y="915777"/>
            <a:ext cx="3327675" cy="3327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16" name="Google Shape;316;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317" name="Google Shape;317;p42"/>
          <p:cNvGraphicFramePr/>
          <p:nvPr/>
        </p:nvGraphicFramePr>
        <p:xfrm>
          <a:off x="1433400" y="2435025"/>
          <a:ext cx="3000000" cy="3000000"/>
        </p:xfrm>
        <a:graphic>
          <a:graphicData uri="http://schemas.openxmlformats.org/drawingml/2006/table">
            <a:tbl>
              <a:tblPr>
                <a:noFill/>
                <a:tableStyleId>{21007329-2D90-4FE9-9EE3-E6B8C0DCC480}</a:tableStyleId>
              </a:tblPr>
              <a:tblGrid>
                <a:gridCol w="6277175"/>
              </a:tblGrid>
              <a:tr h="1312300">
                <a:tc>
                  <a:txBody>
                    <a:bodyPr/>
                    <a:lstStyle/>
                    <a:p>
                      <a:pPr indent="0" lvl="0" marL="0" rtl="0" algn="ctr">
                        <a:spcBef>
                          <a:spcPts val="0"/>
                        </a:spcBef>
                        <a:spcAft>
                          <a:spcPts val="0"/>
                        </a:spcAft>
                        <a:buNone/>
                      </a:pPr>
                      <a:r>
                        <a:rPr lang="en" sz="2000">
                          <a:solidFill>
                            <a:srgbClr val="1F3A93"/>
                          </a:solidFill>
                          <a:latin typeface="Roboto"/>
                          <a:ea typeface="Roboto"/>
                          <a:cs typeface="Roboto"/>
                          <a:sym typeface="Roboto"/>
                        </a:rPr>
                        <a:t>Reflect on a book or story that transported you to a different world. What was it? Describe the world.</a:t>
                      </a:r>
                      <a:endParaRPr sz="2000">
                        <a:solidFill>
                          <a:srgbClr val="1F3A93"/>
                        </a:solidFill>
                        <a:latin typeface="Roboto"/>
                        <a:ea typeface="Roboto"/>
                        <a:cs typeface="Roboto"/>
                        <a:sym typeface="Roboto"/>
                      </a:endParaRPr>
                    </a:p>
                    <a:p>
                      <a:pPr indent="0" lvl="0" marL="0" rtl="0" algn="ctr">
                        <a:spcBef>
                          <a:spcPts val="0"/>
                        </a:spcBef>
                        <a:spcAft>
                          <a:spcPts val="0"/>
                        </a:spcAft>
                        <a:buNone/>
                      </a:pPr>
                      <a:r>
                        <a:rPr lang="en" sz="2000">
                          <a:solidFill>
                            <a:srgbClr val="1F3A93"/>
                          </a:solidFill>
                          <a:latin typeface="Roboto"/>
                          <a:ea typeface="Roboto"/>
                          <a:cs typeface="Roboto"/>
                          <a:sym typeface="Roboto"/>
                        </a:rPr>
                        <a:t>Share with a partner.</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Featured Teacher Fellow</a:t>
            </a:r>
            <a:endParaRPr b="1">
              <a:solidFill>
                <a:srgbClr val="1F3A93"/>
              </a:solidFill>
              <a:latin typeface="Roboto Condensed"/>
              <a:ea typeface="Roboto Condensed"/>
              <a:cs typeface="Roboto Condensed"/>
              <a:sym typeface="Roboto Condensed"/>
            </a:endParaRPr>
          </a:p>
        </p:txBody>
      </p:sp>
      <p:cxnSp>
        <p:nvCxnSpPr>
          <p:cNvPr id="74" name="Google Shape;74;p1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75" name="Google Shape;75;p16"/>
          <p:cNvGraphicFramePr/>
          <p:nvPr/>
        </p:nvGraphicFramePr>
        <p:xfrm>
          <a:off x="727363" y="1827400"/>
          <a:ext cx="3000000" cy="3000000"/>
        </p:xfrm>
        <a:graphic>
          <a:graphicData uri="http://schemas.openxmlformats.org/drawingml/2006/table">
            <a:tbl>
              <a:tblPr>
                <a:noFill/>
                <a:tableStyleId>{F0761AAF-5ED9-4FE0-8159-8E8B79E2FD8B}</a:tableStyleId>
              </a:tblPr>
              <a:tblGrid>
                <a:gridCol w="7689250"/>
              </a:tblGrid>
              <a:tr h="2347850">
                <a:tc>
                  <a:txBody>
                    <a:bodyPr/>
                    <a:lstStyle/>
                    <a:p>
                      <a:pPr indent="0" lvl="0" marL="0" marR="0" rtl="0" algn="ctr">
                        <a:lnSpc>
                          <a:spcPct val="100000"/>
                        </a:lnSpc>
                        <a:spcBef>
                          <a:spcPts val="0"/>
                        </a:spcBef>
                        <a:spcAft>
                          <a:spcPts val="0"/>
                        </a:spcAft>
                        <a:buClr>
                          <a:srgbClr val="000000"/>
                        </a:buClr>
                        <a:buSzPts val="1800"/>
                        <a:buFont typeface="Arial"/>
                        <a:buNone/>
                      </a:pPr>
                      <a:r>
                        <a:rPr lang="en" sz="3000">
                          <a:solidFill>
                            <a:srgbClr val="1F3A93"/>
                          </a:solidFill>
                          <a:latin typeface="Roboto"/>
                          <a:ea typeface="Roboto"/>
                          <a:cs typeface="Roboto"/>
                          <a:sym typeface="Roboto"/>
                        </a:rPr>
                        <a:t>Unworldly is adapted from BreakFree Education Teacher Fellow Bill Laforme’s original content. Bill teaches at Kennedy School, a juvenile justice facility in Massachusetts.</a:t>
                      </a:r>
                      <a:endParaRPr sz="30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323" name="Google Shape;323;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24" name="Google Shape;324;p43"/>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Stories that transported us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Ray Bradbury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Read &amp; Respond: The Green Morning</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Discussion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4"/>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 </a:t>
            </a:r>
            <a:endParaRPr b="1">
              <a:solidFill>
                <a:srgbClr val="1F3A93"/>
              </a:solidFill>
              <a:latin typeface="Roboto Condensed"/>
              <a:ea typeface="Roboto Condensed"/>
              <a:cs typeface="Roboto Condensed"/>
              <a:sym typeface="Roboto Condensed"/>
            </a:endParaRPr>
          </a:p>
        </p:txBody>
      </p:sp>
      <p:sp>
        <p:nvSpPr>
          <p:cNvPr id="330" name="Google Shape;330;p44"/>
          <p:cNvSpPr txBox="1"/>
          <p:nvPr>
            <p:ph idx="1" type="body"/>
          </p:nvPr>
        </p:nvSpPr>
        <p:spPr>
          <a:xfrm>
            <a:off x="311700" y="1149775"/>
            <a:ext cx="8520600" cy="3419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be able to:</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Identify Ray Bradbury as an important American Science Fiction author</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Analyze the short story "The Green Morning”</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Discuss and analyze the concept of world-building in Bradbury's storytelling</a:t>
            </a:r>
            <a:r>
              <a:rPr lang="en" sz="2200">
                <a:solidFill>
                  <a:srgbClr val="00B2A9"/>
                </a:solidFill>
                <a:latin typeface="Roboto"/>
                <a:ea typeface="Roboto"/>
                <a:cs typeface="Roboto"/>
                <a:sym typeface="Roboto"/>
              </a:rPr>
              <a:t> </a:t>
            </a:r>
            <a:endParaRPr sz="2200">
              <a:solidFill>
                <a:srgbClr val="00B2A9"/>
              </a:solidFill>
              <a:latin typeface="Roboto"/>
              <a:ea typeface="Roboto"/>
              <a:cs typeface="Roboto"/>
              <a:sym typeface="Roboto"/>
            </a:endParaRPr>
          </a:p>
        </p:txBody>
      </p:sp>
      <p:cxnSp>
        <p:nvCxnSpPr>
          <p:cNvPr id="331" name="Google Shape;331;p4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Who is Ray Bradbury?</a:t>
            </a:r>
            <a:endParaRPr b="1">
              <a:solidFill>
                <a:srgbClr val="1F3A93"/>
              </a:solidFill>
              <a:latin typeface="Roboto Condensed"/>
              <a:ea typeface="Roboto Condensed"/>
              <a:cs typeface="Roboto Condensed"/>
              <a:sym typeface="Roboto Condensed"/>
            </a:endParaRPr>
          </a:p>
        </p:txBody>
      </p:sp>
      <p:cxnSp>
        <p:nvCxnSpPr>
          <p:cNvPr id="337" name="Google Shape;337;p4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38" name="Google Shape;338;p45"/>
          <p:cNvSpPr txBox="1"/>
          <p:nvPr/>
        </p:nvSpPr>
        <p:spPr>
          <a:xfrm>
            <a:off x="409575" y="1163500"/>
            <a:ext cx="3644400" cy="38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rPr>
              <a:t>Ray Bradbury is known as one of the greatest Science Fiction writers of all time. </a:t>
            </a:r>
            <a:endParaRPr sz="1800">
              <a:solidFill>
                <a:srgbClr val="1F3A93"/>
              </a:solidFill>
            </a:endParaRPr>
          </a:p>
          <a:p>
            <a:pPr indent="0" lvl="0" marL="0" rtl="0" algn="l">
              <a:spcBef>
                <a:spcPts val="0"/>
              </a:spcBef>
              <a:spcAft>
                <a:spcPts val="0"/>
              </a:spcAft>
              <a:buNone/>
            </a:pPr>
            <a:r>
              <a:t/>
            </a:r>
            <a:endParaRPr sz="1800">
              <a:solidFill>
                <a:srgbClr val="1F3A93"/>
              </a:solidFill>
            </a:endParaRPr>
          </a:p>
          <a:p>
            <a:pPr indent="0" lvl="0" marL="0" rtl="0" algn="l">
              <a:spcBef>
                <a:spcPts val="0"/>
              </a:spcBef>
              <a:spcAft>
                <a:spcPts val="0"/>
              </a:spcAft>
              <a:buNone/>
            </a:pPr>
            <a:r>
              <a:rPr lang="en" sz="1800">
                <a:solidFill>
                  <a:srgbClr val="1F3A93"/>
                </a:solidFill>
              </a:rPr>
              <a:t>Most famously, he wrote </a:t>
            </a:r>
            <a:r>
              <a:rPr b="1" i="1" lang="en" sz="1800">
                <a:solidFill>
                  <a:srgbClr val="1F3A93"/>
                </a:solidFill>
              </a:rPr>
              <a:t>Fahrenheit</a:t>
            </a:r>
            <a:r>
              <a:rPr b="1" i="1" lang="en" sz="1800">
                <a:solidFill>
                  <a:srgbClr val="1F3A93"/>
                </a:solidFill>
              </a:rPr>
              <a:t> 451 </a:t>
            </a:r>
            <a:r>
              <a:rPr lang="en" sz="1800">
                <a:solidFill>
                  <a:srgbClr val="1F3A93"/>
                </a:solidFill>
              </a:rPr>
              <a:t>and</a:t>
            </a:r>
            <a:r>
              <a:rPr lang="en" sz="1800">
                <a:solidFill>
                  <a:srgbClr val="1F3A93"/>
                </a:solidFill>
              </a:rPr>
              <a:t> </a:t>
            </a:r>
            <a:r>
              <a:rPr b="1" i="1" lang="en" sz="1800">
                <a:solidFill>
                  <a:srgbClr val="1F3A93"/>
                </a:solidFill>
              </a:rPr>
              <a:t>The Martian Chronicles</a:t>
            </a:r>
            <a:r>
              <a:rPr lang="en" sz="1800">
                <a:solidFill>
                  <a:srgbClr val="1F3A93"/>
                </a:solidFill>
              </a:rPr>
              <a:t>. The </a:t>
            </a:r>
            <a:r>
              <a:rPr i="1" lang="en" sz="1800">
                <a:solidFill>
                  <a:srgbClr val="1F3A93"/>
                </a:solidFill>
              </a:rPr>
              <a:t>Chronicles </a:t>
            </a:r>
            <a:r>
              <a:rPr lang="en" sz="1800">
                <a:solidFill>
                  <a:srgbClr val="1F3A93"/>
                </a:solidFill>
              </a:rPr>
              <a:t>tell stories of humans settling on Mars and displacing the ancient natives, while they are also dealing with problems back home on Earth like the risk of nuclear war.</a:t>
            </a:r>
            <a:endParaRPr sz="1800">
              <a:solidFill>
                <a:srgbClr val="1F3A93"/>
              </a:solidFill>
            </a:endParaRPr>
          </a:p>
        </p:txBody>
      </p:sp>
      <p:pic>
        <p:nvPicPr>
          <p:cNvPr descr="Ray Bradbury was an avid reader as a child, and quickly became obsessed with science fiction. His life began to mirror science fiction novels with bizarre twists including his encounter with a magician and his unusually late birth. At 30, he published, &quot;The Martian Chronicles&quot; and his most famous novel titled, &quot;Fahrenheit 451&quot;. &#10;&#10;#Biography #RayBradbury&#10;&#10;Subscribe for more Biography: http://aetv.us/2AsWMPH&#10;&#10;Delve deeper into Biography on our site:&#10;http://www.biography.com&#10;&#10;Follow Biography for more surprising stories from fascinating lives:&#10;Facebook - https://www.facebook.com/Biography &#10;Instagram - https://www.instagram.com/biography &#10;Twitter - https://twitter.com/biography &#10;&#10;Biography.com captures the most gripping, surprising, and fascinating stories about famous people: The biggest break. The defining opportunity. The most shattering failure. The unexpected connection. The decision that changed everything. With over 7,000 biographies and daily features that highlight newsworthy and compelling points-of-view, we are the digital source for true stories about people that matter.&#10;&#10;Ray Bradbury&#10;https://www.youtube.com/user/BiographyChannel" id="339" name="Google Shape;339;p45" title="Ray Bradbury Vividly Recalls His Own Birth">
            <a:hlinkClick r:id="rId3"/>
          </p:cNvPr>
          <p:cNvPicPr preferRelativeResize="0"/>
          <p:nvPr/>
        </p:nvPicPr>
        <p:blipFill>
          <a:blip r:embed="rId4">
            <a:alphaModFix/>
          </a:blip>
          <a:stretch>
            <a:fillRect/>
          </a:stretch>
        </p:blipFill>
        <p:spPr>
          <a:xfrm>
            <a:off x="4054075" y="1681688"/>
            <a:ext cx="4709000" cy="2648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The Green Morning</a:t>
            </a:r>
            <a:endParaRPr b="1">
              <a:solidFill>
                <a:srgbClr val="1F3A93"/>
              </a:solidFill>
              <a:latin typeface="Roboto Condensed"/>
              <a:ea typeface="Roboto Condensed"/>
              <a:cs typeface="Roboto Condensed"/>
              <a:sym typeface="Roboto Condensed"/>
            </a:endParaRPr>
          </a:p>
        </p:txBody>
      </p:sp>
      <p:cxnSp>
        <p:nvCxnSpPr>
          <p:cNvPr id="345" name="Google Shape;345;p4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46" name="Google Shape;346;p46"/>
          <p:cNvSpPr txBox="1"/>
          <p:nvPr/>
        </p:nvSpPr>
        <p:spPr>
          <a:xfrm>
            <a:off x="401925" y="1163500"/>
            <a:ext cx="5958900" cy="37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“The Green Morning” is a classic science fiction story  published in 1950 by Ray Bradbury in </a:t>
            </a:r>
            <a:r>
              <a:rPr b="1" i="1" lang="en" sz="1800">
                <a:solidFill>
                  <a:srgbClr val="1F3A93"/>
                </a:solidFill>
                <a:latin typeface="Roboto"/>
                <a:ea typeface="Roboto"/>
                <a:cs typeface="Roboto"/>
                <a:sym typeface="Roboto"/>
              </a:rPr>
              <a:t>The Martian Chronicles</a:t>
            </a:r>
            <a:r>
              <a:rPr lang="en" sz="1800">
                <a:solidFill>
                  <a:srgbClr val="1F3A93"/>
                </a:solidFill>
                <a:latin typeface="Roboto"/>
                <a:ea typeface="Roboto"/>
                <a:cs typeface="Roboto"/>
                <a:sym typeface="Roboto"/>
              </a:rPr>
              <a:t>. It was inspired by the 18th Century American story of Johnny Appleseed.</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457200" rtl="0" algn="l">
              <a:spcBef>
                <a:spcPts val="0"/>
              </a:spcBef>
              <a:spcAft>
                <a:spcPts val="0"/>
              </a:spcAft>
              <a:buNone/>
            </a:pPr>
            <a:r>
              <a:rPr b="1" lang="en" sz="1800">
                <a:solidFill>
                  <a:srgbClr val="00B2A9"/>
                </a:solidFill>
                <a:latin typeface="Roboto"/>
                <a:ea typeface="Roboto"/>
                <a:cs typeface="Roboto"/>
                <a:sym typeface="Roboto"/>
              </a:rPr>
              <a:t>Before we begin, let’s review vocabulary and consider our thoughts on space travel!</a:t>
            </a:r>
            <a:endParaRPr b="1" sz="1800">
              <a:solidFill>
                <a:srgbClr val="00B2A9"/>
              </a:solidFill>
              <a:latin typeface="Roboto"/>
              <a:ea typeface="Roboto"/>
              <a:cs typeface="Roboto"/>
              <a:sym typeface="Roboto"/>
            </a:endParaRPr>
          </a:p>
          <a:p>
            <a:pPr indent="0" lvl="0" marL="457200" rtl="0" algn="l">
              <a:spcBef>
                <a:spcPts val="0"/>
              </a:spcBef>
              <a:spcAft>
                <a:spcPts val="0"/>
              </a:spcAft>
              <a:buNone/>
            </a:pPr>
            <a:r>
              <a:t/>
            </a:r>
            <a:endParaRPr b="1" sz="1800">
              <a:solidFill>
                <a:srgbClr val="00B2A9"/>
              </a:solidFill>
              <a:latin typeface="Roboto"/>
              <a:ea typeface="Roboto"/>
              <a:cs typeface="Roboto"/>
              <a:sym typeface="Roboto"/>
            </a:endParaRPr>
          </a:p>
          <a:p>
            <a:pPr indent="457200" lvl="0" marL="457200" rtl="0" algn="l">
              <a:spcBef>
                <a:spcPts val="0"/>
              </a:spcBef>
              <a:spcAft>
                <a:spcPts val="0"/>
              </a:spcAft>
              <a:buNone/>
            </a:pPr>
            <a:r>
              <a:rPr b="1" lang="en" sz="1800" u="sng">
                <a:solidFill>
                  <a:schemeClr val="hlink"/>
                </a:solidFill>
                <a:latin typeface="Roboto"/>
                <a:ea typeface="Roboto"/>
                <a:cs typeface="Roboto"/>
                <a:sym typeface="Roboto"/>
                <a:hlinkClick r:id="rId3"/>
              </a:rPr>
              <a:t>Vocab &amp; Agree/Disagree Handout</a:t>
            </a:r>
            <a:endParaRPr b="1" sz="1800">
              <a:solidFill>
                <a:srgbClr val="00B2A9"/>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p:txBody>
      </p:sp>
      <p:sp>
        <p:nvSpPr>
          <p:cNvPr id="347" name="Google Shape;347;p46"/>
          <p:cNvSpPr txBox="1"/>
          <p:nvPr/>
        </p:nvSpPr>
        <p:spPr>
          <a:xfrm>
            <a:off x="0" y="4558500"/>
            <a:ext cx="6485700" cy="5850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At the time Bradbury published the Martian Chronicles, not even a single satellite had been put into space yet!</a:t>
            </a:r>
            <a:endParaRPr sz="1300">
              <a:latin typeface="Roboto"/>
              <a:ea typeface="Roboto"/>
              <a:cs typeface="Roboto"/>
              <a:sym typeface="Roboto"/>
            </a:endParaRPr>
          </a:p>
        </p:txBody>
      </p:sp>
      <p:pic>
        <p:nvPicPr>
          <p:cNvPr id="348" name="Google Shape;348;p46"/>
          <p:cNvPicPr preferRelativeResize="0"/>
          <p:nvPr/>
        </p:nvPicPr>
        <p:blipFill>
          <a:blip r:embed="rId4">
            <a:alphaModFix/>
          </a:blip>
          <a:stretch>
            <a:fillRect/>
          </a:stretch>
        </p:blipFill>
        <p:spPr>
          <a:xfrm>
            <a:off x="6604075" y="1163500"/>
            <a:ext cx="2228213" cy="37901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The Green Morning</a:t>
            </a:r>
            <a:endParaRPr b="1">
              <a:solidFill>
                <a:srgbClr val="1F3A93"/>
              </a:solidFill>
              <a:latin typeface="Roboto Condensed"/>
              <a:ea typeface="Roboto Condensed"/>
              <a:cs typeface="Roboto Condensed"/>
              <a:sym typeface="Roboto Condensed"/>
            </a:endParaRPr>
          </a:p>
        </p:txBody>
      </p:sp>
      <p:cxnSp>
        <p:nvCxnSpPr>
          <p:cNvPr id="354" name="Google Shape;354;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55" name="Google Shape;355;p47"/>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356" name="Google Shape;356;p47"/>
          <p:cNvSpPr txBox="1"/>
          <p:nvPr/>
        </p:nvSpPr>
        <p:spPr>
          <a:xfrm>
            <a:off x="357150" y="1202600"/>
            <a:ext cx="82773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F3A93"/>
                </a:solidFill>
                <a:latin typeface="Roboto"/>
                <a:ea typeface="Roboto"/>
                <a:cs typeface="Roboto"/>
                <a:sym typeface="Roboto"/>
              </a:rPr>
              <a:t>Read the article!</a:t>
            </a:r>
            <a:endParaRPr b="1" sz="24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914400" rtl="0" algn="l">
              <a:spcBef>
                <a:spcPts val="1000"/>
              </a:spcBef>
              <a:spcAft>
                <a:spcPts val="0"/>
              </a:spcAft>
              <a:buNone/>
            </a:pPr>
            <a:r>
              <a:t/>
            </a:r>
            <a:endParaRPr b="1" sz="2000">
              <a:solidFill>
                <a:srgbClr val="1F3A93"/>
              </a:solidFill>
              <a:latin typeface="Roboto"/>
              <a:ea typeface="Roboto"/>
              <a:cs typeface="Roboto"/>
              <a:sym typeface="Roboto"/>
            </a:endParaRPr>
          </a:p>
          <a:p>
            <a:pPr indent="0" lvl="0" marL="457200" rtl="0" algn="l">
              <a:spcBef>
                <a:spcPts val="0"/>
              </a:spcBef>
              <a:spcAft>
                <a:spcPts val="0"/>
              </a:spcAft>
              <a:buNone/>
            </a:pPr>
            <a:r>
              <a:t/>
            </a:r>
            <a:endParaRPr b="1" sz="2000">
              <a:solidFill>
                <a:srgbClr val="1F3A93"/>
              </a:solidFill>
              <a:latin typeface="Roboto"/>
              <a:ea typeface="Roboto"/>
              <a:cs typeface="Roboto"/>
              <a:sym typeface="Roboto"/>
            </a:endParaRPr>
          </a:p>
        </p:txBody>
      </p:sp>
      <p:sp>
        <p:nvSpPr>
          <p:cNvPr id="357" name="Google Shape;357;p47"/>
          <p:cNvSpPr txBox="1"/>
          <p:nvPr/>
        </p:nvSpPr>
        <p:spPr>
          <a:xfrm>
            <a:off x="433350" y="1753475"/>
            <a:ext cx="5103900" cy="3298800"/>
          </a:xfrm>
          <a:prstGeom prst="rect">
            <a:avLst/>
          </a:prstGeom>
          <a:noFill/>
          <a:ln cap="flat" cmpd="sng" w="38100">
            <a:solidFill>
              <a:srgbClr val="00B2A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rgbClr val="1F3A93"/>
                </a:solidFill>
                <a:latin typeface="Roboto"/>
                <a:ea typeface="Roboto"/>
                <a:cs typeface="Roboto"/>
                <a:sym typeface="Roboto"/>
              </a:rPr>
              <a:t>Comprehension Questions</a:t>
            </a:r>
            <a:endParaRPr b="1" sz="19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900">
              <a:solidFill>
                <a:srgbClr val="1F3A93"/>
              </a:solidFill>
              <a:latin typeface="Roboto"/>
              <a:ea typeface="Roboto"/>
              <a:cs typeface="Roboto"/>
              <a:sym typeface="Roboto"/>
            </a:endParaRPr>
          </a:p>
          <a:p>
            <a:pPr indent="-349250" lvl="0" marL="457200" rtl="0" algn="l">
              <a:spcBef>
                <a:spcPts val="0"/>
              </a:spcBef>
              <a:spcAft>
                <a:spcPts val="0"/>
              </a:spcAft>
              <a:buClr>
                <a:srgbClr val="1F3A93"/>
              </a:buClr>
              <a:buSzPts val="1900"/>
              <a:buFont typeface="Roboto"/>
              <a:buAutoNum type="arabicPeriod"/>
            </a:pPr>
            <a:r>
              <a:rPr b="1" lang="en" sz="1900">
                <a:solidFill>
                  <a:srgbClr val="1F3A93"/>
                </a:solidFill>
                <a:latin typeface="Roboto"/>
                <a:ea typeface="Roboto"/>
                <a:cs typeface="Roboto"/>
                <a:sym typeface="Roboto"/>
              </a:rPr>
              <a:t>Why are trees so important to people on Mars? </a:t>
            </a:r>
            <a:endParaRPr b="1" sz="1900">
              <a:solidFill>
                <a:srgbClr val="1F3A93"/>
              </a:solidFill>
              <a:latin typeface="Roboto"/>
              <a:ea typeface="Roboto"/>
              <a:cs typeface="Roboto"/>
              <a:sym typeface="Roboto"/>
            </a:endParaRPr>
          </a:p>
          <a:p>
            <a:pPr indent="-349250" lvl="0" marL="457200" rtl="0" algn="l">
              <a:spcBef>
                <a:spcPts val="1000"/>
              </a:spcBef>
              <a:spcAft>
                <a:spcPts val="0"/>
              </a:spcAft>
              <a:buClr>
                <a:srgbClr val="1F3A93"/>
              </a:buClr>
              <a:buSzPts val="1900"/>
              <a:buFont typeface="Roboto"/>
              <a:buAutoNum type="arabicPeriod"/>
            </a:pPr>
            <a:r>
              <a:rPr b="1" lang="en" sz="1900">
                <a:solidFill>
                  <a:srgbClr val="1F3A93"/>
                </a:solidFill>
                <a:latin typeface="Roboto"/>
                <a:ea typeface="Roboto"/>
                <a:cs typeface="Roboto"/>
                <a:sym typeface="Roboto"/>
              </a:rPr>
              <a:t>Why does Benjamin Driscoll start planting trees? </a:t>
            </a:r>
            <a:endParaRPr b="1" sz="1900">
              <a:solidFill>
                <a:srgbClr val="1F3A93"/>
              </a:solidFill>
              <a:latin typeface="Roboto"/>
              <a:ea typeface="Roboto"/>
              <a:cs typeface="Roboto"/>
              <a:sym typeface="Roboto"/>
            </a:endParaRPr>
          </a:p>
          <a:p>
            <a:pPr indent="-349250" lvl="0" marL="457200" rtl="0" algn="l">
              <a:spcBef>
                <a:spcPts val="1000"/>
              </a:spcBef>
              <a:spcAft>
                <a:spcPts val="0"/>
              </a:spcAft>
              <a:buClr>
                <a:srgbClr val="1F3A93"/>
              </a:buClr>
              <a:buSzPts val="1900"/>
              <a:buFont typeface="Roboto"/>
              <a:buAutoNum type="arabicPeriod"/>
            </a:pPr>
            <a:r>
              <a:rPr b="1" lang="en" sz="1900">
                <a:solidFill>
                  <a:srgbClr val="1F3A93"/>
                </a:solidFill>
                <a:latin typeface="Roboto"/>
                <a:ea typeface="Roboto"/>
                <a:cs typeface="Roboto"/>
                <a:sym typeface="Roboto"/>
              </a:rPr>
              <a:t>How long did Benjamin Driscoll plant trees before it rained?</a:t>
            </a:r>
            <a:endParaRPr b="1" sz="1900">
              <a:solidFill>
                <a:srgbClr val="1F3A93"/>
              </a:solidFill>
              <a:latin typeface="Roboto"/>
              <a:ea typeface="Roboto"/>
              <a:cs typeface="Roboto"/>
              <a:sym typeface="Roboto"/>
            </a:endParaRPr>
          </a:p>
          <a:p>
            <a:pPr indent="0" lvl="0" marL="0" rtl="0" algn="l">
              <a:spcBef>
                <a:spcPts val="1000"/>
              </a:spcBef>
              <a:spcAft>
                <a:spcPts val="1000"/>
              </a:spcAft>
              <a:buNone/>
            </a:pPr>
            <a:r>
              <a:t/>
            </a:r>
            <a:endParaRPr b="1" sz="1900">
              <a:solidFill>
                <a:srgbClr val="1F3A93"/>
              </a:solidFill>
              <a:latin typeface="Roboto"/>
              <a:ea typeface="Roboto"/>
              <a:cs typeface="Roboto"/>
              <a:sym typeface="Roboto"/>
            </a:endParaRPr>
          </a:p>
        </p:txBody>
      </p:sp>
      <p:sp>
        <p:nvSpPr>
          <p:cNvPr id="358" name="Google Shape;358;p47"/>
          <p:cNvSpPr txBox="1"/>
          <p:nvPr/>
        </p:nvSpPr>
        <p:spPr>
          <a:xfrm>
            <a:off x="6229500" y="3110375"/>
            <a:ext cx="2914500" cy="5850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1"/>
                </a:solidFill>
                <a:latin typeface="Roboto"/>
                <a:ea typeface="Roboto"/>
                <a:cs typeface="Roboto"/>
                <a:sym typeface="Roboto"/>
              </a:rPr>
              <a:t>Did You Know? </a:t>
            </a:r>
            <a:r>
              <a:rPr lang="en" sz="1300">
                <a:solidFill>
                  <a:schemeClr val="dk1"/>
                </a:solidFill>
                <a:latin typeface="Roboto"/>
                <a:ea typeface="Roboto"/>
                <a:cs typeface="Roboto"/>
                <a:sym typeface="Roboto"/>
              </a:rPr>
              <a:t>There was a real Johnny Appleseed! </a:t>
            </a:r>
            <a:r>
              <a:rPr lang="en" sz="1300" u="sng">
                <a:solidFill>
                  <a:schemeClr val="dk1"/>
                </a:solidFill>
                <a:latin typeface="Roboto"/>
                <a:ea typeface="Roboto"/>
                <a:cs typeface="Roboto"/>
                <a:sym typeface="Roboto"/>
                <a:hlinkClick r:id="rId3">
                  <a:extLst>
                    <a:ext uri="{A12FA001-AC4F-418D-AE19-62706E023703}">
                      <ahyp:hlinkClr val="tx"/>
                    </a:ext>
                  </a:extLst>
                </a:hlinkClick>
              </a:rPr>
              <a:t>Learn more here.</a:t>
            </a:r>
            <a:endParaRPr sz="1300">
              <a:solidFill>
                <a:schemeClr val="dk1"/>
              </a:solidFill>
              <a:latin typeface="Roboto"/>
              <a:ea typeface="Roboto"/>
              <a:cs typeface="Roboto"/>
              <a:sym typeface="Roboto"/>
            </a:endParaRPr>
          </a:p>
        </p:txBody>
      </p:sp>
      <p:sp>
        <p:nvSpPr>
          <p:cNvPr id="359" name="Google Shape;359;p47"/>
          <p:cNvSpPr txBox="1"/>
          <p:nvPr/>
        </p:nvSpPr>
        <p:spPr>
          <a:xfrm>
            <a:off x="6229500" y="3958200"/>
            <a:ext cx="2914500" cy="11853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If you enjoyed this short story, there’s plenty more!</a:t>
            </a:r>
            <a:r>
              <a:rPr b="1" lang="en" sz="1300">
                <a:latin typeface="Roboto"/>
                <a:ea typeface="Roboto"/>
                <a:cs typeface="Roboto"/>
                <a:sym typeface="Roboto"/>
              </a:rPr>
              <a:t> </a:t>
            </a:r>
            <a:r>
              <a:rPr lang="en" sz="1300">
                <a:latin typeface="Roboto"/>
                <a:ea typeface="Roboto"/>
                <a:cs typeface="Roboto"/>
                <a:sym typeface="Roboto"/>
              </a:rPr>
              <a:t>T</a:t>
            </a:r>
            <a:r>
              <a:rPr lang="en" sz="1300">
                <a:latin typeface="Roboto"/>
                <a:ea typeface="Roboto"/>
                <a:cs typeface="Roboto"/>
                <a:sym typeface="Roboto"/>
              </a:rPr>
              <a:t>ry reading</a:t>
            </a:r>
            <a:r>
              <a:rPr lang="en" sz="1300">
                <a:solidFill>
                  <a:schemeClr val="dk1"/>
                </a:solidFill>
                <a:latin typeface="Roboto"/>
                <a:ea typeface="Roboto"/>
                <a:cs typeface="Roboto"/>
                <a:sym typeface="Roboto"/>
              </a:rPr>
              <a:t> </a:t>
            </a:r>
            <a:r>
              <a:rPr lang="en" sz="1300" u="sng">
                <a:solidFill>
                  <a:schemeClr val="dk1"/>
                </a:solidFill>
                <a:latin typeface="Roboto"/>
                <a:ea typeface="Roboto"/>
                <a:cs typeface="Roboto"/>
                <a:sym typeface="Roboto"/>
                <a:hlinkClick r:id="rId4">
                  <a:extLst>
                    <a:ext uri="{A12FA001-AC4F-418D-AE19-62706E023703}">
                      <ahyp:hlinkClr val="tx"/>
                    </a:ext>
                  </a:extLst>
                </a:hlinkClick>
              </a:rPr>
              <a:t>“The Million Year Picnic”</a:t>
            </a:r>
            <a:r>
              <a:rPr lang="en" sz="1300">
                <a:solidFill>
                  <a:schemeClr val="dk1"/>
                </a:solidFill>
                <a:latin typeface="Roboto"/>
                <a:ea typeface="Roboto"/>
                <a:cs typeface="Roboto"/>
                <a:sym typeface="Roboto"/>
              </a:rPr>
              <a:t> </a:t>
            </a:r>
            <a:r>
              <a:rPr lang="en" sz="1300">
                <a:latin typeface="Roboto"/>
                <a:ea typeface="Roboto"/>
                <a:cs typeface="Roboto"/>
                <a:sym typeface="Roboto"/>
              </a:rPr>
              <a:t>from the Martian Chronicles, or some of its other stories.</a:t>
            </a:r>
            <a:endParaRPr sz="1300">
              <a:solidFill>
                <a:srgbClr val="414143"/>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The Green Morning</a:t>
            </a:r>
            <a:endParaRPr b="1">
              <a:solidFill>
                <a:srgbClr val="1F3A93"/>
              </a:solidFill>
              <a:latin typeface="Roboto Condensed"/>
              <a:ea typeface="Roboto Condensed"/>
              <a:cs typeface="Roboto Condensed"/>
              <a:sym typeface="Roboto Condensed"/>
            </a:endParaRPr>
          </a:p>
        </p:txBody>
      </p:sp>
      <p:cxnSp>
        <p:nvCxnSpPr>
          <p:cNvPr id="365" name="Google Shape;365;p4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66" name="Google Shape;366;p48"/>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367" name="Google Shape;367;p48"/>
          <p:cNvSpPr txBox="1"/>
          <p:nvPr/>
        </p:nvSpPr>
        <p:spPr>
          <a:xfrm>
            <a:off x="357150" y="1202600"/>
            <a:ext cx="8277300" cy="38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F3A93"/>
                </a:solidFill>
                <a:latin typeface="Roboto"/>
                <a:ea typeface="Roboto"/>
                <a:cs typeface="Roboto"/>
                <a:sym typeface="Roboto"/>
              </a:rPr>
              <a:t>Discussion!</a:t>
            </a:r>
            <a:endParaRPr b="1" sz="2400">
              <a:solidFill>
                <a:srgbClr val="1F3A93"/>
              </a:solidFill>
              <a:latin typeface="Roboto"/>
              <a:ea typeface="Roboto"/>
              <a:cs typeface="Roboto"/>
              <a:sym typeface="Roboto"/>
            </a:endParaRPr>
          </a:p>
          <a:p>
            <a:pPr indent="0" lvl="0" marL="0" rtl="0" algn="l">
              <a:spcBef>
                <a:spcPts val="0"/>
              </a:spcBef>
              <a:spcAft>
                <a:spcPts val="0"/>
              </a:spcAft>
              <a:buNone/>
            </a:pPr>
            <a:r>
              <a:t/>
            </a:r>
            <a:endParaRPr b="1" sz="16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What did we learn about the Mars Bradbury envisioned through this story? How would you describe it?</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was the atmosphere and temperature like?</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How was the landscape described?</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type of food did they eat?</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Who lived there?</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activities did people partake in?</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was the history of the planet?</a:t>
            </a:r>
            <a:endParaRPr sz="1800">
              <a:solidFill>
                <a:srgbClr val="1F3A93"/>
              </a:solidFill>
              <a:latin typeface="Roboto"/>
              <a:ea typeface="Roboto"/>
              <a:cs typeface="Roboto"/>
              <a:sym typeface="Roboto"/>
            </a:endParaRPr>
          </a:p>
          <a:p>
            <a:pPr indent="0" lvl="0" marL="0" rtl="0" algn="l">
              <a:spcBef>
                <a:spcPts val="1000"/>
              </a:spcBef>
              <a:spcAft>
                <a:spcPts val="0"/>
              </a:spcAft>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b="1" sz="1800">
              <a:solidFill>
                <a:srgbClr val="1F3A93"/>
              </a:solidFill>
              <a:latin typeface="Roboto"/>
              <a:ea typeface="Roboto"/>
              <a:cs typeface="Roboto"/>
              <a:sym typeface="Roboto"/>
            </a:endParaRPr>
          </a:p>
          <a:p>
            <a:pPr indent="0" lvl="0" marL="914400" rtl="0" algn="l">
              <a:spcBef>
                <a:spcPts val="1000"/>
              </a:spcBef>
              <a:spcAft>
                <a:spcPts val="0"/>
              </a:spcAft>
              <a:buNone/>
            </a:pPr>
            <a:r>
              <a:t/>
            </a:r>
            <a:endParaRPr b="1" sz="2000">
              <a:solidFill>
                <a:srgbClr val="1F3A93"/>
              </a:solidFill>
              <a:latin typeface="Roboto"/>
              <a:ea typeface="Roboto"/>
              <a:cs typeface="Roboto"/>
              <a:sym typeface="Roboto"/>
            </a:endParaRPr>
          </a:p>
          <a:p>
            <a:pPr indent="0" lvl="0" marL="457200" rtl="0" algn="l">
              <a:spcBef>
                <a:spcPts val="0"/>
              </a:spcBef>
              <a:spcAft>
                <a:spcPts val="0"/>
              </a:spcAft>
              <a:buNone/>
            </a:pPr>
            <a:r>
              <a:t/>
            </a:r>
            <a:endParaRPr b="1" sz="2000">
              <a:solidFill>
                <a:srgbClr val="1F3A93"/>
              </a:solidFill>
              <a:latin typeface="Roboto"/>
              <a:ea typeface="Roboto"/>
              <a:cs typeface="Roboto"/>
              <a:sym typeface="Roboto"/>
            </a:endParaRPr>
          </a:p>
        </p:txBody>
      </p:sp>
      <p:sp>
        <p:nvSpPr>
          <p:cNvPr id="368" name="Google Shape;368;p48"/>
          <p:cNvSpPr/>
          <p:nvPr/>
        </p:nvSpPr>
        <p:spPr>
          <a:xfrm>
            <a:off x="5487275" y="2763475"/>
            <a:ext cx="3656700" cy="1903800"/>
          </a:xfrm>
          <a:prstGeom prst="cloudCallout">
            <a:avLst>
              <a:gd fmla="val -37344" name="adj1"/>
              <a:gd fmla="val 68190" name="adj2"/>
            </a:avLst>
          </a:prstGeom>
          <a:solidFill>
            <a:srgbClr val="00B2A9">
              <a:alpha val="41140"/>
            </a:srgbClr>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0B2A9"/>
                </a:solidFill>
              </a:rPr>
              <a:t>In just a few pages, Bradbury built an entirely new world!</a:t>
            </a:r>
            <a:endParaRPr b="1" sz="1800">
              <a:solidFill>
                <a:srgbClr val="00B2A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374" name="Google Shape;374;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375" name="Google Shape;375;p49"/>
          <p:cNvGraphicFramePr/>
          <p:nvPr/>
        </p:nvGraphicFramePr>
        <p:xfrm>
          <a:off x="581625" y="2054700"/>
          <a:ext cx="3000000" cy="3000000"/>
        </p:xfrm>
        <a:graphic>
          <a:graphicData uri="http://schemas.openxmlformats.org/drawingml/2006/table">
            <a:tbl>
              <a:tblPr>
                <a:noFill/>
                <a:tableStyleId>{21007329-2D90-4FE9-9EE3-E6B8C0DCC480}</a:tableStyleId>
              </a:tblPr>
              <a:tblGrid>
                <a:gridCol w="787855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Benjamin Driscoll got himself a job planting trees on Mars. If you lived on the settlement in the story, what job would you want to have?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379" name="Shape 379"/>
        <p:cNvGrpSpPr/>
        <p:nvPr/>
      </p:nvGrpSpPr>
      <p:grpSpPr>
        <a:xfrm>
          <a:off x="0" y="0"/>
          <a:ext cx="0" cy="0"/>
          <a:chOff x="0" y="0"/>
          <a:chExt cx="0" cy="0"/>
        </a:xfrm>
      </p:grpSpPr>
      <p:pic>
        <p:nvPicPr>
          <p:cNvPr id="380" name="Google Shape;380;p50"/>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381" name="Google Shape;381;p5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 4</a:t>
            </a:r>
            <a:endParaRPr b="1" sz="4800">
              <a:solidFill>
                <a:schemeClr val="lt1"/>
              </a:solidFill>
              <a:latin typeface="Roboto Condensed"/>
              <a:ea typeface="Roboto Condensed"/>
              <a:cs typeface="Roboto Condensed"/>
              <a:sym typeface="Roboto Condensed"/>
            </a:endParaRPr>
          </a:p>
        </p:txBody>
      </p:sp>
      <p:sp>
        <p:nvSpPr>
          <p:cNvPr id="382" name="Google Shape;382;p50"/>
          <p:cNvSpPr txBox="1"/>
          <p:nvPr>
            <p:ph idx="1" type="subTitle"/>
          </p:nvPr>
        </p:nvSpPr>
        <p:spPr>
          <a:xfrm>
            <a:off x="597375" y="3358025"/>
            <a:ext cx="4431000" cy="15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More SciFi</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Creative Writing</a:t>
            </a:r>
            <a:endParaRPr sz="2600">
              <a:solidFill>
                <a:schemeClr val="lt1"/>
              </a:solidFill>
              <a:latin typeface="Raleway Medium"/>
              <a:ea typeface="Raleway Medium"/>
              <a:cs typeface="Raleway Medium"/>
              <a:sym typeface="Raleway Medium"/>
            </a:endParaRPr>
          </a:p>
        </p:txBody>
      </p:sp>
      <p:cxnSp>
        <p:nvCxnSpPr>
          <p:cNvPr id="383" name="Google Shape;383;p5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84" name="Google Shape;384;p50"/>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385" name="Google Shape;385;p50"/>
          <p:cNvPicPr preferRelativeResize="0"/>
          <p:nvPr/>
        </p:nvPicPr>
        <p:blipFill rotWithShape="1">
          <a:blip r:embed="rId5">
            <a:alphaModFix/>
          </a:blip>
          <a:srcRect b="0" l="0" r="0" t="0"/>
          <a:stretch/>
        </p:blipFill>
        <p:spPr>
          <a:xfrm>
            <a:off x="5574975" y="915777"/>
            <a:ext cx="3327675" cy="3327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91" name="Google Shape;391;p5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392" name="Google Shape;392;p51"/>
          <p:cNvGraphicFramePr/>
          <p:nvPr/>
        </p:nvGraphicFramePr>
        <p:xfrm>
          <a:off x="581625" y="2054700"/>
          <a:ext cx="3000000" cy="3000000"/>
        </p:xfrm>
        <a:graphic>
          <a:graphicData uri="http://schemas.openxmlformats.org/drawingml/2006/table">
            <a:tbl>
              <a:tblPr>
                <a:noFill/>
                <a:tableStyleId>{21007329-2D90-4FE9-9EE3-E6B8C0DCC480}</a:tableStyleId>
              </a:tblPr>
              <a:tblGrid>
                <a:gridCol w="787855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Describe how you envision the United States in 30 years.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Be as descriptive as possible.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398" name="Google Shape;398;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99" name="Google Shape;399;p52"/>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Envisioning a future USA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Octavia Butler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Read &amp; Respond: Parable of the Sower excerpt</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Discussion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79" name="Shape 79"/>
        <p:cNvGrpSpPr/>
        <p:nvPr/>
      </p:nvGrpSpPr>
      <p:grpSpPr>
        <a:xfrm>
          <a:off x="0" y="0"/>
          <a:ext cx="0" cy="0"/>
          <a:chOff x="0" y="0"/>
          <a:chExt cx="0" cy="0"/>
        </a:xfrm>
      </p:grpSpPr>
      <p:pic>
        <p:nvPicPr>
          <p:cNvPr id="80" name="Google Shape;80;p17"/>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81" name="Google Shape;81;p17"/>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 1</a:t>
            </a:r>
            <a:endParaRPr b="1" sz="4800">
              <a:solidFill>
                <a:schemeClr val="lt1"/>
              </a:solidFill>
              <a:latin typeface="Roboto Condensed"/>
              <a:ea typeface="Roboto Condensed"/>
              <a:cs typeface="Roboto Condensed"/>
              <a:sym typeface="Roboto Condensed"/>
            </a:endParaRPr>
          </a:p>
        </p:txBody>
      </p:sp>
      <p:sp>
        <p:nvSpPr>
          <p:cNvPr id="82" name="Google Shape;82;p17"/>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Our Solar System</a:t>
            </a:r>
            <a:endParaRPr sz="2600">
              <a:solidFill>
                <a:schemeClr val="lt1"/>
              </a:solidFill>
              <a:latin typeface="Raleway Medium"/>
              <a:ea typeface="Raleway Medium"/>
              <a:cs typeface="Raleway Medium"/>
              <a:sym typeface="Raleway Medium"/>
            </a:endParaRPr>
          </a:p>
        </p:txBody>
      </p:sp>
      <p:cxnSp>
        <p:nvCxnSpPr>
          <p:cNvPr id="83" name="Google Shape;83;p17"/>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4" name="Google Shape;84;p17"/>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85" name="Google Shape;85;p17"/>
          <p:cNvPicPr preferRelativeResize="0"/>
          <p:nvPr/>
        </p:nvPicPr>
        <p:blipFill rotWithShape="1">
          <a:blip r:embed="rId5">
            <a:alphaModFix/>
          </a:blip>
          <a:srcRect b="0" l="0" r="0" t="0"/>
          <a:stretch/>
        </p:blipFill>
        <p:spPr>
          <a:xfrm>
            <a:off x="5574975" y="915777"/>
            <a:ext cx="3327675" cy="3327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3"/>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 </a:t>
            </a:r>
            <a:endParaRPr b="1">
              <a:solidFill>
                <a:srgbClr val="1F3A93"/>
              </a:solidFill>
              <a:latin typeface="Roboto Condensed"/>
              <a:ea typeface="Roboto Condensed"/>
              <a:cs typeface="Roboto Condensed"/>
              <a:sym typeface="Roboto Condensed"/>
            </a:endParaRPr>
          </a:p>
        </p:txBody>
      </p:sp>
      <p:sp>
        <p:nvSpPr>
          <p:cNvPr id="405" name="Google Shape;405;p53"/>
          <p:cNvSpPr txBox="1"/>
          <p:nvPr>
            <p:ph idx="1" type="body"/>
          </p:nvPr>
        </p:nvSpPr>
        <p:spPr>
          <a:xfrm>
            <a:off x="311700" y="1149775"/>
            <a:ext cx="8520600" cy="3419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be able to:</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Identify Octavia Butler as an important American Science Fiction author</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Analyze an excerpt from The Parable of the Sower </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Discuss and analyze the concept of world-building in Butler’s storytelling</a:t>
            </a:r>
            <a:endParaRPr sz="2200">
              <a:solidFill>
                <a:srgbClr val="00B2A9"/>
              </a:solidFill>
              <a:latin typeface="Roboto"/>
              <a:ea typeface="Roboto"/>
              <a:cs typeface="Roboto"/>
              <a:sym typeface="Roboto"/>
            </a:endParaRPr>
          </a:p>
        </p:txBody>
      </p:sp>
      <p:cxnSp>
        <p:nvCxnSpPr>
          <p:cNvPr id="406" name="Google Shape;406;p5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Who is Octavia Butler?</a:t>
            </a:r>
            <a:endParaRPr b="1">
              <a:solidFill>
                <a:srgbClr val="1F3A93"/>
              </a:solidFill>
              <a:latin typeface="Roboto Condensed"/>
              <a:ea typeface="Roboto Condensed"/>
              <a:cs typeface="Roboto Condensed"/>
              <a:sym typeface="Roboto Condensed"/>
            </a:endParaRPr>
          </a:p>
        </p:txBody>
      </p:sp>
      <p:cxnSp>
        <p:nvCxnSpPr>
          <p:cNvPr id="412" name="Google Shape;412;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413" name="Google Shape;413;p54"/>
          <p:cNvSpPr txBox="1"/>
          <p:nvPr/>
        </p:nvSpPr>
        <p:spPr>
          <a:xfrm>
            <a:off x="409575" y="1163500"/>
            <a:ext cx="3644400" cy="38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rPr>
              <a:t>Octavia Butler</a:t>
            </a:r>
            <a:r>
              <a:rPr lang="en" sz="1800">
                <a:solidFill>
                  <a:srgbClr val="1F3A93"/>
                </a:solidFill>
              </a:rPr>
              <a:t> is one of the greatest Science Fiction writers of all time. </a:t>
            </a:r>
            <a:endParaRPr sz="1800">
              <a:solidFill>
                <a:srgbClr val="1F3A93"/>
              </a:solidFill>
            </a:endParaRPr>
          </a:p>
          <a:p>
            <a:pPr indent="0" lvl="0" marL="0" rtl="0" algn="l">
              <a:spcBef>
                <a:spcPts val="0"/>
              </a:spcBef>
              <a:spcAft>
                <a:spcPts val="0"/>
              </a:spcAft>
              <a:buNone/>
            </a:pPr>
            <a:r>
              <a:t/>
            </a:r>
            <a:endParaRPr sz="1800">
              <a:solidFill>
                <a:srgbClr val="1F3A93"/>
              </a:solidFill>
            </a:endParaRPr>
          </a:p>
          <a:p>
            <a:pPr indent="0" lvl="0" marL="0" rtl="0" algn="l">
              <a:spcBef>
                <a:spcPts val="0"/>
              </a:spcBef>
              <a:spcAft>
                <a:spcPts val="0"/>
              </a:spcAft>
              <a:buNone/>
            </a:pPr>
            <a:r>
              <a:rPr lang="en" sz="1800">
                <a:solidFill>
                  <a:srgbClr val="1F3A93"/>
                </a:solidFill>
              </a:rPr>
              <a:t>She was </a:t>
            </a:r>
            <a:r>
              <a:rPr lang="en" sz="1800">
                <a:solidFill>
                  <a:srgbClr val="1F3A93"/>
                </a:solidFill>
              </a:rPr>
              <a:t>the first science fiction writer to receive a prestigious MacArthur "genius" award and the first African American woman to win widespread recognition writing in that genre.</a:t>
            </a:r>
            <a:endParaRPr sz="1800">
              <a:solidFill>
                <a:srgbClr val="1F3A93"/>
              </a:solidFill>
            </a:endParaRPr>
          </a:p>
        </p:txBody>
      </p:sp>
      <p:pic>
        <p:nvPicPr>
          <p:cNvPr descr="Explore the works of science fiction visionary Octavia E. Butler, whose novels, such as “Parable of the Sower,” influenced the growing popularity of Afrofuturism.&#10;&#10;--&#10;&#10;Much science fiction features white male heroes who blast aliens or become saviors of brown people. Octavia E. Butler knew she could tell a better story. She built stunning worlds rife with diverse characters, and brought nuance and depth to the representation of their experiences. Ayana Jamieson and Moya Bailey dive into the works of the visionary storyteller who upended science fiction.&#10;&#10;Lesson by Ayana Jamieson and Moya Bailey, directed by Tomás Pichardo-Espaillat.&#10;&#10;Sign up for our newsletter: http://bit.ly/TEDEdNewsletter&#10;Support us on Patreon: http://bit.ly/TEDEdPatreon&#10;Follow us on Facebook: http://bit.ly/TEDEdFacebook&#10;Find us on Twitter: http://bit.ly/TEDEdTwitter&#10;Peep us on Instagram: http://bit.ly/TEDEdInstagram&#10;View full lesson: https://ed.ted.com/lessons/why-should-you-read-sci-fi-superstar-octavia-e-butler-ayana-jamieson-and-moya-bailey&#10;&#10;Thank you so much to our patrons for your support! Without you this video would not be possible! Tirath Singh Pandher, Athena Grace Franco, Terry Minion, Mauricio Basso, Kelvin Lam, jj5252, Karlee Finch, Chumi Ogbonna, Barthélémy Michalon, Lefty McGoo, Lucas Pincerato, Mohamed Elsayed, Amin Shahril, Mihail Radu Pantilimon, Chris Thompson, Derek Drescher, Karisa Caudill, Zhong Ming Zenny Tan, Christina Salvatore, Brady Jones, Todd Gross, Alexis Hevia, Heidi Stolt, Robert Seik, Coenraad Keuning, Charles A Hershberger, Laura Cameron Keith, Abhishek Goel, Marc Bou Zeid, JY Kang, Anastasiia , Madee Lo, Arpita Singh, Karl Laius, Tu-Anh Nguyen, Guy Hardy, Brandy Sarver, Jose Arcadio Valdes Franco, Akinola Emmanuel, igor romanenko, Dian Atamyanov, Abhishek Bansal, Austin Randall, Ryan B Harvey, Jennifer Kurkoski, phkphk123321, Arlene Weston, Mehmet Yusuf Ertekin, Ten Cha and Les Howard." id="414" name="Google Shape;414;p54" title="Why should you read sci-fi superstar Octavia E. Butler? - Ayana Jamieson and Moya Bailey">
            <a:hlinkClick r:id="rId3"/>
          </p:cNvPr>
          <p:cNvPicPr preferRelativeResize="0"/>
          <p:nvPr/>
        </p:nvPicPr>
        <p:blipFill>
          <a:blip r:embed="rId4">
            <a:alphaModFix/>
          </a:blip>
          <a:stretch>
            <a:fillRect/>
          </a:stretch>
        </p:blipFill>
        <p:spPr>
          <a:xfrm>
            <a:off x="4149650" y="1720500"/>
            <a:ext cx="4841950" cy="272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Parable of the Sower</a:t>
            </a:r>
            <a:endParaRPr b="1">
              <a:solidFill>
                <a:srgbClr val="1F3A93"/>
              </a:solidFill>
              <a:latin typeface="Roboto Condensed"/>
              <a:ea typeface="Roboto Condensed"/>
              <a:cs typeface="Roboto Condensed"/>
              <a:sym typeface="Roboto Condensed"/>
            </a:endParaRPr>
          </a:p>
        </p:txBody>
      </p:sp>
      <p:cxnSp>
        <p:nvCxnSpPr>
          <p:cNvPr id="420" name="Google Shape;420;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421" name="Google Shape;421;p55"/>
          <p:cNvSpPr txBox="1"/>
          <p:nvPr/>
        </p:nvSpPr>
        <p:spPr>
          <a:xfrm>
            <a:off x="401925" y="1163500"/>
            <a:ext cx="5086200" cy="32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Written in 1993, Parable of the Sower is a speculative fiction novel by American writer Octavia E. Butler. It is set in a post-apocalyptic Earth heavily affected by climate change and social inequality. The novel follows Lauren Olamina, a young woman who can feel the pain of others and becomes displaced from her home.</a:t>
            </a:r>
            <a:endParaRPr sz="1800">
              <a:solidFill>
                <a:srgbClr val="1F3A93"/>
              </a:solidFill>
              <a:latin typeface="Roboto"/>
              <a:ea typeface="Roboto"/>
              <a:cs typeface="Roboto"/>
              <a:sym typeface="Roboto"/>
            </a:endParaRPr>
          </a:p>
        </p:txBody>
      </p:sp>
      <p:sp>
        <p:nvSpPr>
          <p:cNvPr id="422" name="Google Shape;422;p55"/>
          <p:cNvSpPr txBox="1"/>
          <p:nvPr/>
        </p:nvSpPr>
        <p:spPr>
          <a:xfrm>
            <a:off x="0" y="4558500"/>
            <a:ext cx="8040600" cy="5850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In 2020 (27 years after it was written) Parable of the Sower finally landed on the New York Times bestseller list, due in part to the book's extreme relevance to current events.</a:t>
            </a:r>
            <a:endParaRPr sz="1300">
              <a:latin typeface="Roboto"/>
              <a:ea typeface="Roboto"/>
              <a:cs typeface="Roboto"/>
              <a:sym typeface="Roboto"/>
            </a:endParaRPr>
          </a:p>
        </p:txBody>
      </p:sp>
      <p:pic>
        <p:nvPicPr>
          <p:cNvPr id="423" name="Google Shape;423;p55"/>
          <p:cNvPicPr preferRelativeResize="0"/>
          <p:nvPr/>
        </p:nvPicPr>
        <p:blipFill>
          <a:blip r:embed="rId3">
            <a:alphaModFix/>
          </a:blip>
          <a:stretch>
            <a:fillRect/>
          </a:stretch>
        </p:blipFill>
        <p:spPr>
          <a:xfrm>
            <a:off x="6329961" y="1087300"/>
            <a:ext cx="2002875" cy="2897475"/>
          </a:xfrm>
          <a:prstGeom prst="rect">
            <a:avLst/>
          </a:prstGeom>
          <a:noFill/>
          <a:ln>
            <a:noFill/>
          </a:ln>
        </p:spPr>
      </p:pic>
      <p:sp>
        <p:nvSpPr>
          <p:cNvPr id="424" name="Google Shape;424;p55"/>
          <p:cNvSpPr txBox="1"/>
          <p:nvPr/>
        </p:nvSpPr>
        <p:spPr>
          <a:xfrm>
            <a:off x="5715600" y="3963300"/>
            <a:ext cx="3231600" cy="7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rgbClr val="686868"/>
                </a:solidFill>
                <a:latin typeface="Roboto"/>
                <a:ea typeface="Roboto"/>
                <a:cs typeface="Roboto"/>
                <a:sym typeface="Roboto"/>
              </a:rPr>
              <a:t>The cover of “The Parable of the Sower” graphic novel, an adaptation of the Octavia E. Butler book by Damian Duffy and John Jennings. Courtesy of Abrams Books.</a:t>
            </a:r>
            <a:endParaRPr i="1" sz="900">
              <a:solidFill>
                <a:srgbClr val="686868"/>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Parable of the Sower</a:t>
            </a:r>
            <a:endParaRPr b="1">
              <a:solidFill>
                <a:srgbClr val="1F3A93"/>
              </a:solidFill>
              <a:latin typeface="Roboto Condensed"/>
              <a:ea typeface="Roboto Condensed"/>
              <a:cs typeface="Roboto Condensed"/>
              <a:sym typeface="Roboto Condensed"/>
            </a:endParaRPr>
          </a:p>
        </p:txBody>
      </p:sp>
      <p:cxnSp>
        <p:nvCxnSpPr>
          <p:cNvPr id="430" name="Google Shape;430;p5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431" name="Google Shape;431;p56"/>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432" name="Google Shape;432;p56"/>
          <p:cNvSpPr txBox="1"/>
          <p:nvPr/>
        </p:nvSpPr>
        <p:spPr>
          <a:xfrm>
            <a:off x="357150" y="1202600"/>
            <a:ext cx="82773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F3A93"/>
                </a:solidFill>
                <a:latin typeface="Roboto"/>
                <a:ea typeface="Roboto"/>
                <a:cs typeface="Roboto"/>
                <a:sym typeface="Roboto"/>
              </a:rPr>
              <a:t>Read the article!</a:t>
            </a:r>
            <a:endParaRPr b="1" sz="24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0" rtl="0" algn="l">
              <a:spcBef>
                <a:spcPts val="0"/>
              </a:spcBef>
              <a:spcAft>
                <a:spcPts val="0"/>
              </a:spcAft>
              <a:buNone/>
            </a:pPr>
            <a:r>
              <a:t/>
            </a:r>
            <a:endParaRPr b="1" sz="2000">
              <a:solidFill>
                <a:srgbClr val="1F3A93"/>
              </a:solidFill>
              <a:latin typeface="Roboto"/>
              <a:ea typeface="Roboto"/>
              <a:cs typeface="Roboto"/>
              <a:sym typeface="Roboto"/>
            </a:endParaRPr>
          </a:p>
          <a:p>
            <a:pPr indent="0" lvl="0" marL="914400" rtl="0" algn="l">
              <a:spcBef>
                <a:spcPts val="1000"/>
              </a:spcBef>
              <a:spcAft>
                <a:spcPts val="0"/>
              </a:spcAft>
              <a:buNone/>
            </a:pPr>
            <a:r>
              <a:t/>
            </a:r>
            <a:endParaRPr b="1" sz="2000">
              <a:solidFill>
                <a:srgbClr val="1F3A93"/>
              </a:solidFill>
              <a:latin typeface="Roboto"/>
              <a:ea typeface="Roboto"/>
              <a:cs typeface="Roboto"/>
              <a:sym typeface="Roboto"/>
            </a:endParaRPr>
          </a:p>
          <a:p>
            <a:pPr indent="0" lvl="0" marL="457200" rtl="0" algn="l">
              <a:spcBef>
                <a:spcPts val="0"/>
              </a:spcBef>
              <a:spcAft>
                <a:spcPts val="0"/>
              </a:spcAft>
              <a:buNone/>
            </a:pPr>
            <a:r>
              <a:t/>
            </a:r>
            <a:endParaRPr b="1" sz="2000">
              <a:solidFill>
                <a:srgbClr val="1F3A93"/>
              </a:solidFill>
              <a:latin typeface="Roboto"/>
              <a:ea typeface="Roboto"/>
              <a:cs typeface="Roboto"/>
              <a:sym typeface="Roboto"/>
            </a:endParaRPr>
          </a:p>
        </p:txBody>
      </p:sp>
      <p:sp>
        <p:nvSpPr>
          <p:cNvPr id="433" name="Google Shape;433;p56"/>
          <p:cNvSpPr txBox="1"/>
          <p:nvPr/>
        </p:nvSpPr>
        <p:spPr>
          <a:xfrm>
            <a:off x="433350" y="1695975"/>
            <a:ext cx="5434800" cy="3378000"/>
          </a:xfrm>
          <a:prstGeom prst="rect">
            <a:avLst/>
          </a:prstGeom>
          <a:noFill/>
          <a:ln cap="flat" cmpd="sng" w="38100">
            <a:solidFill>
              <a:srgbClr val="00B2A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solidFill>
                  <a:srgbClr val="1F3A93"/>
                </a:solidFill>
                <a:latin typeface="Roboto"/>
                <a:ea typeface="Roboto"/>
                <a:cs typeface="Roboto"/>
                <a:sym typeface="Roboto"/>
              </a:rPr>
              <a:t>Comprehension Questions</a:t>
            </a:r>
            <a:endParaRPr b="1"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AutoNum type="arabicPeriod"/>
            </a:pPr>
            <a:r>
              <a:rPr b="1" lang="en" sz="1700">
                <a:solidFill>
                  <a:srgbClr val="1F3A93"/>
                </a:solidFill>
                <a:latin typeface="Roboto"/>
                <a:ea typeface="Roboto"/>
                <a:cs typeface="Roboto"/>
                <a:sym typeface="Roboto"/>
              </a:rPr>
              <a:t>What is the Window Wall?</a:t>
            </a:r>
            <a:endParaRPr b="1" sz="17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AutoNum type="arabicPeriod"/>
            </a:pPr>
            <a:r>
              <a:rPr b="1" lang="en" sz="1700">
                <a:solidFill>
                  <a:srgbClr val="1F3A93"/>
                </a:solidFill>
                <a:latin typeface="Roboto"/>
                <a:ea typeface="Roboto"/>
                <a:cs typeface="Roboto"/>
                <a:sym typeface="Roboto"/>
              </a:rPr>
              <a:t>What illegal business did the Yannis family run, and how did it help them and the neighborhood?</a:t>
            </a:r>
            <a:endParaRPr b="1" sz="17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AutoNum type="arabicPeriod"/>
            </a:pPr>
            <a:r>
              <a:rPr b="1" lang="en" sz="1700">
                <a:solidFill>
                  <a:srgbClr val="1F3A93"/>
                </a:solidFill>
                <a:latin typeface="Roboto"/>
                <a:ea typeface="Roboto"/>
                <a:cs typeface="Roboto"/>
                <a:sym typeface="Roboto"/>
              </a:rPr>
              <a:t>Why are people in the neighborhood upset about the money spent on space trips?</a:t>
            </a:r>
            <a:endParaRPr b="1" sz="1700">
              <a:solidFill>
                <a:srgbClr val="1F3A93"/>
              </a:solidFill>
              <a:latin typeface="Roboto"/>
              <a:ea typeface="Roboto"/>
              <a:cs typeface="Roboto"/>
              <a:sym typeface="Roboto"/>
            </a:endParaRPr>
          </a:p>
          <a:p>
            <a:pPr indent="-336550" lvl="0" marL="457200" rtl="0" algn="l">
              <a:spcBef>
                <a:spcPts val="1000"/>
              </a:spcBef>
              <a:spcAft>
                <a:spcPts val="1000"/>
              </a:spcAft>
              <a:buClr>
                <a:srgbClr val="1F3A93"/>
              </a:buClr>
              <a:buSzPts val="1700"/>
              <a:buFont typeface="Roboto"/>
              <a:buAutoNum type="arabicPeriod"/>
            </a:pPr>
            <a:r>
              <a:rPr b="1" lang="en" sz="1700">
                <a:solidFill>
                  <a:srgbClr val="1F3A93"/>
                </a:solidFill>
                <a:latin typeface="Roboto"/>
                <a:ea typeface="Roboto"/>
                <a:cs typeface="Roboto"/>
                <a:sym typeface="Roboto"/>
              </a:rPr>
              <a:t>How does the protagonist view space exploration and colonization in contrast to her father's perspective?</a:t>
            </a:r>
            <a:endParaRPr b="1" sz="1700">
              <a:solidFill>
                <a:srgbClr val="1F3A93"/>
              </a:solidFill>
              <a:latin typeface="Roboto"/>
              <a:ea typeface="Roboto"/>
              <a:cs typeface="Roboto"/>
              <a:sym typeface="Roboto"/>
            </a:endParaRPr>
          </a:p>
        </p:txBody>
      </p:sp>
      <p:pic>
        <p:nvPicPr>
          <p:cNvPr id="434" name="Google Shape;434;p56"/>
          <p:cNvPicPr preferRelativeResize="0"/>
          <p:nvPr/>
        </p:nvPicPr>
        <p:blipFill>
          <a:blip r:embed="rId3">
            <a:alphaModFix/>
          </a:blip>
          <a:stretch>
            <a:fillRect/>
          </a:stretch>
        </p:blipFill>
        <p:spPr>
          <a:xfrm>
            <a:off x="6482361" y="1087300"/>
            <a:ext cx="2002875" cy="2897475"/>
          </a:xfrm>
          <a:prstGeom prst="rect">
            <a:avLst/>
          </a:prstGeom>
          <a:noFill/>
          <a:ln>
            <a:noFill/>
          </a:ln>
        </p:spPr>
      </p:pic>
      <p:sp>
        <p:nvSpPr>
          <p:cNvPr id="435" name="Google Shape;435;p56"/>
          <p:cNvSpPr txBox="1"/>
          <p:nvPr/>
        </p:nvSpPr>
        <p:spPr>
          <a:xfrm>
            <a:off x="5868000" y="3963300"/>
            <a:ext cx="3231600" cy="7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rgbClr val="686868"/>
                </a:solidFill>
                <a:latin typeface="Roboto"/>
                <a:ea typeface="Roboto"/>
                <a:cs typeface="Roboto"/>
                <a:sym typeface="Roboto"/>
              </a:rPr>
              <a:t>The cover of “The Parable of the Sower” graphic novel, an adaptation of the Octavia E. Butler book by Damian Duffy and John Jennings. Courtesy of Abrams Books.</a:t>
            </a:r>
            <a:endParaRPr i="1" sz="900">
              <a:solidFill>
                <a:srgbClr val="686868"/>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The Green Morning</a:t>
            </a:r>
            <a:endParaRPr b="1">
              <a:solidFill>
                <a:srgbClr val="1F3A93"/>
              </a:solidFill>
              <a:latin typeface="Roboto Condensed"/>
              <a:ea typeface="Roboto Condensed"/>
              <a:cs typeface="Roboto Condensed"/>
              <a:sym typeface="Roboto Condensed"/>
            </a:endParaRPr>
          </a:p>
        </p:txBody>
      </p:sp>
      <p:cxnSp>
        <p:nvCxnSpPr>
          <p:cNvPr id="441" name="Google Shape;441;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442" name="Google Shape;442;p57"/>
          <p:cNvSpPr txBox="1"/>
          <p:nvPr/>
        </p:nvSpPr>
        <p:spPr>
          <a:xfrm>
            <a:off x="524425" y="1353275"/>
            <a:ext cx="397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443" name="Google Shape;443;p57"/>
          <p:cNvSpPr txBox="1"/>
          <p:nvPr/>
        </p:nvSpPr>
        <p:spPr>
          <a:xfrm>
            <a:off x="357150" y="1202600"/>
            <a:ext cx="8277300" cy="38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F3A93"/>
                </a:solidFill>
                <a:latin typeface="Roboto"/>
                <a:ea typeface="Roboto"/>
                <a:cs typeface="Roboto"/>
                <a:sym typeface="Roboto"/>
              </a:rPr>
              <a:t>Discussion!</a:t>
            </a:r>
            <a:endParaRPr b="1" sz="2400">
              <a:solidFill>
                <a:srgbClr val="1F3A93"/>
              </a:solidFill>
              <a:latin typeface="Roboto"/>
              <a:ea typeface="Roboto"/>
              <a:cs typeface="Roboto"/>
              <a:sym typeface="Roboto"/>
            </a:endParaRPr>
          </a:p>
          <a:p>
            <a:pPr indent="0" lvl="0" marL="0" rtl="0" algn="l">
              <a:spcBef>
                <a:spcPts val="0"/>
              </a:spcBef>
              <a:spcAft>
                <a:spcPts val="0"/>
              </a:spcAft>
              <a:buNone/>
            </a:pPr>
            <a:r>
              <a:t/>
            </a:r>
            <a:endParaRPr b="1" sz="16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What did we learn about the world Butler envisioned through this story? How would you describe it?</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How did the protagonist describe her neighborhood?</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How were the people described?</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type of clothes were worn?</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were the politics of the society?</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activities did people partake in?</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societal challenges did you notice?</a:t>
            </a:r>
            <a:endParaRPr sz="1800">
              <a:solidFill>
                <a:srgbClr val="1F3A93"/>
              </a:solidFill>
              <a:latin typeface="Roboto"/>
              <a:ea typeface="Roboto"/>
              <a:cs typeface="Roboto"/>
              <a:sym typeface="Roboto"/>
            </a:endParaRPr>
          </a:p>
          <a:p>
            <a:pPr indent="0" lvl="0" marL="0" rtl="0" algn="l">
              <a:spcBef>
                <a:spcPts val="1000"/>
              </a:spcBef>
              <a:spcAft>
                <a:spcPts val="0"/>
              </a:spcAft>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b="1" sz="1800">
              <a:solidFill>
                <a:srgbClr val="1F3A93"/>
              </a:solidFill>
              <a:latin typeface="Roboto"/>
              <a:ea typeface="Roboto"/>
              <a:cs typeface="Roboto"/>
              <a:sym typeface="Roboto"/>
            </a:endParaRPr>
          </a:p>
          <a:p>
            <a:pPr indent="0" lvl="0" marL="914400" rtl="0" algn="l">
              <a:spcBef>
                <a:spcPts val="1000"/>
              </a:spcBef>
              <a:spcAft>
                <a:spcPts val="0"/>
              </a:spcAft>
              <a:buNone/>
            </a:pPr>
            <a:r>
              <a:t/>
            </a:r>
            <a:endParaRPr b="1" sz="2000">
              <a:solidFill>
                <a:srgbClr val="1F3A93"/>
              </a:solidFill>
              <a:latin typeface="Roboto"/>
              <a:ea typeface="Roboto"/>
              <a:cs typeface="Roboto"/>
              <a:sym typeface="Roboto"/>
            </a:endParaRPr>
          </a:p>
          <a:p>
            <a:pPr indent="0" lvl="0" marL="457200" rtl="0" algn="l">
              <a:spcBef>
                <a:spcPts val="0"/>
              </a:spcBef>
              <a:spcAft>
                <a:spcPts val="0"/>
              </a:spcAft>
              <a:buNone/>
            </a:pPr>
            <a:r>
              <a:t/>
            </a:r>
            <a:endParaRPr b="1" sz="2000">
              <a:solidFill>
                <a:srgbClr val="1F3A93"/>
              </a:solidFill>
              <a:latin typeface="Roboto"/>
              <a:ea typeface="Roboto"/>
              <a:cs typeface="Roboto"/>
              <a:sym typeface="Roboto"/>
            </a:endParaRPr>
          </a:p>
        </p:txBody>
      </p:sp>
      <p:sp>
        <p:nvSpPr>
          <p:cNvPr id="444" name="Google Shape;444;p57"/>
          <p:cNvSpPr/>
          <p:nvPr/>
        </p:nvSpPr>
        <p:spPr>
          <a:xfrm>
            <a:off x="5487275" y="2763475"/>
            <a:ext cx="3656700" cy="1903800"/>
          </a:xfrm>
          <a:prstGeom prst="cloudCallout">
            <a:avLst>
              <a:gd fmla="val -37344" name="adj1"/>
              <a:gd fmla="val 68190" name="adj2"/>
            </a:avLst>
          </a:prstGeom>
          <a:solidFill>
            <a:srgbClr val="00B2A9">
              <a:alpha val="41140"/>
            </a:srgbClr>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0B2A9"/>
                </a:solidFill>
              </a:rPr>
              <a:t>In just a few pages, Butler built an entirely new world!</a:t>
            </a:r>
            <a:endParaRPr b="1" sz="1800">
              <a:solidFill>
                <a:srgbClr val="00B2A9"/>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450" name="Google Shape;450;p5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451" name="Google Shape;451;p58"/>
          <p:cNvGraphicFramePr/>
          <p:nvPr/>
        </p:nvGraphicFramePr>
        <p:xfrm>
          <a:off x="581625" y="2054700"/>
          <a:ext cx="3000000" cy="3000000"/>
        </p:xfrm>
        <a:graphic>
          <a:graphicData uri="http://schemas.openxmlformats.org/drawingml/2006/table">
            <a:tbl>
              <a:tblPr>
                <a:noFill/>
                <a:tableStyleId>{21007329-2D90-4FE9-9EE3-E6B8C0DCC480}</a:tableStyleId>
              </a:tblPr>
              <a:tblGrid>
                <a:gridCol w="787855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kind of information can you provide a reader to help them understand the world of your characters?</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455" name="Shape 455"/>
        <p:cNvGrpSpPr/>
        <p:nvPr/>
      </p:nvGrpSpPr>
      <p:grpSpPr>
        <a:xfrm>
          <a:off x="0" y="0"/>
          <a:ext cx="0" cy="0"/>
          <a:chOff x="0" y="0"/>
          <a:chExt cx="0" cy="0"/>
        </a:xfrm>
      </p:grpSpPr>
      <p:pic>
        <p:nvPicPr>
          <p:cNvPr id="456" name="Google Shape;456;p59"/>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457" name="Google Shape;457;p59"/>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5</a:t>
            </a:r>
            <a:endParaRPr b="1" sz="4800">
              <a:solidFill>
                <a:schemeClr val="lt1"/>
              </a:solidFill>
              <a:latin typeface="Roboto Condensed"/>
              <a:ea typeface="Roboto Condensed"/>
              <a:cs typeface="Roboto Condensed"/>
              <a:sym typeface="Roboto Condensed"/>
            </a:endParaRPr>
          </a:p>
        </p:txBody>
      </p:sp>
      <p:sp>
        <p:nvSpPr>
          <p:cNvPr id="458" name="Google Shape;458;p59"/>
          <p:cNvSpPr txBox="1"/>
          <p:nvPr>
            <p:ph idx="1" type="subTitle"/>
          </p:nvPr>
        </p:nvSpPr>
        <p:spPr>
          <a:xfrm>
            <a:off x="597375" y="3358028"/>
            <a:ext cx="4025100" cy="13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From Mars to Journalism (and back)</a:t>
            </a:r>
            <a:endParaRPr sz="2600">
              <a:solidFill>
                <a:schemeClr val="lt1"/>
              </a:solidFill>
              <a:latin typeface="Raleway Medium"/>
              <a:ea typeface="Raleway Medium"/>
              <a:cs typeface="Raleway Medium"/>
              <a:sym typeface="Raleway Medium"/>
            </a:endParaRPr>
          </a:p>
        </p:txBody>
      </p:sp>
      <p:cxnSp>
        <p:nvCxnSpPr>
          <p:cNvPr id="459" name="Google Shape;459;p59"/>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460" name="Google Shape;460;p59"/>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461" name="Google Shape;461;p59"/>
          <p:cNvPicPr preferRelativeResize="0"/>
          <p:nvPr/>
        </p:nvPicPr>
        <p:blipFill rotWithShape="1">
          <a:blip r:embed="rId5">
            <a:alphaModFix/>
          </a:blip>
          <a:srcRect b="0" l="0" r="0" t="0"/>
          <a:stretch/>
        </p:blipFill>
        <p:spPr>
          <a:xfrm>
            <a:off x="5574975" y="915777"/>
            <a:ext cx="3327675" cy="3327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467" name="Google Shape;467;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468" name="Google Shape;468;p60"/>
          <p:cNvGraphicFramePr/>
          <p:nvPr/>
        </p:nvGraphicFramePr>
        <p:xfrm>
          <a:off x="1433400" y="2450825"/>
          <a:ext cx="3000000" cy="3000000"/>
        </p:xfrm>
        <a:graphic>
          <a:graphicData uri="http://schemas.openxmlformats.org/drawingml/2006/table">
            <a:tbl>
              <a:tblPr>
                <a:noFill/>
                <a:tableStyleId>{21007329-2D90-4FE9-9EE3-E6B8C0DCC480}</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are some news outlets you are aware of?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Do you have any favorites?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474" name="Google Shape;474;p6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475" name="Google Shape;475;p61"/>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News Outlets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Making news &amp; our Mars newspaper</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Headlines &amp; Leads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Discussion: News Beats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2"/>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 </a:t>
            </a:r>
            <a:endParaRPr b="1">
              <a:solidFill>
                <a:srgbClr val="1F3A93"/>
              </a:solidFill>
              <a:latin typeface="Roboto Condensed"/>
              <a:ea typeface="Roboto Condensed"/>
              <a:cs typeface="Roboto Condensed"/>
              <a:sym typeface="Roboto Condensed"/>
            </a:endParaRPr>
          </a:p>
        </p:txBody>
      </p:sp>
      <p:sp>
        <p:nvSpPr>
          <p:cNvPr id="481" name="Google Shape;481;p62"/>
          <p:cNvSpPr txBox="1"/>
          <p:nvPr>
            <p:ph idx="1" type="body"/>
          </p:nvPr>
        </p:nvSpPr>
        <p:spPr>
          <a:xfrm>
            <a:off x="311700" y="1149775"/>
            <a:ext cx="8520600" cy="3419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be able to:</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Describe the basic structure of a news article</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Explain the most common “news beats” </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Describe the key elements that should be included in an effective news article lead and headline</a:t>
            </a:r>
            <a:endParaRPr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200">
              <a:solidFill>
                <a:srgbClr val="00B2A9"/>
              </a:solidFill>
              <a:latin typeface="Roboto"/>
              <a:ea typeface="Roboto"/>
              <a:cs typeface="Roboto"/>
              <a:sym typeface="Roboto"/>
            </a:endParaRPr>
          </a:p>
        </p:txBody>
      </p:sp>
      <p:cxnSp>
        <p:nvCxnSpPr>
          <p:cNvPr id="482" name="Google Shape;482;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91" name="Google Shape;91;p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92" name="Google Shape;92;p18"/>
          <p:cNvGraphicFramePr/>
          <p:nvPr/>
        </p:nvGraphicFramePr>
        <p:xfrm>
          <a:off x="1016163" y="2138050"/>
          <a:ext cx="3000000" cy="3000000"/>
        </p:xfrm>
        <a:graphic>
          <a:graphicData uri="http://schemas.openxmlformats.org/drawingml/2006/table">
            <a:tbl>
              <a:tblPr>
                <a:noFill/>
                <a:tableStyleId>{21007329-2D90-4FE9-9EE3-E6B8C0DCC480}</a:tableStyleId>
              </a:tblPr>
              <a:tblGrid>
                <a:gridCol w="7111650"/>
              </a:tblGrid>
              <a:tr h="1721975">
                <a:tc>
                  <a:txBody>
                    <a:bodyPr/>
                    <a:lstStyle/>
                    <a:p>
                      <a:pPr indent="0" lvl="0" marL="0" rtl="0" algn="ctr">
                        <a:spcBef>
                          <a:spcPts val="0"/>
                        </a:spcBef>
                        <a:spcAft>
                          <a:spcPts val="0"/>
                        </a:spcAft>
                        <a:buNone/>
                      </a:pPr>
                      <a:r>
                        <a:rPr lang="en" sz="2000">
                          <a:solidFill>
                            <a:srgbClr val="1F3A93"/>
                          </a:solidFill>
                          <a:latin typeface="Roboto"/>
                          <a:ea typeface="Roboto"/>
                          <a:cs typeface="Roboto"/>
                          <a:sym typeface="Roboto"/>
                        </a:rPr>
                        <a:t>Do you know all the planets in our Solar System? </a:t>
                      </a:r>
                      <a:endParaRPr sz="2000">
                        <a:solidFill>
                          <a:srgbClr val="1F3A93"/>
                        </a:solidFill>
                        <a:latin typeface="Roboto"/>
                        <a:ea typeface="Roboto"/>
                        <a:cs typeface="Roboto"/>
                        <a:sym typeface="Roboto"/>
                      </a:endParaRPr>
                    </a:p>
                    <a:p>
                      <a:pPr indent="0" lvl="0" marL="0" rtl="0" algn="ctr">
                        <a:spcBef>
                          <a:spcPts val="0"/>
                        </a:spcBef>
                        <a:spcAft>
                          <a:spcPts val="0"/>
                        </a:spcAft>
                        <a:buNone/>
                      </a:pPr>
                      <a:r>
                        <a:rPr lang="en" sz="2000">
                          <a:solidFill>
                            <a:srgbClr val="1F3A93"/>
                          </a:solidFill>
                          <a:latin typeface="Roboto"/>
                          <a:ea typeface="Roboto"/>
                          <a:cs typeface="Roboto"/>
                          <a:sym typeface="Roboto"/>
                        </a:rPr>
                        <a:t>Make a list of the ones you know.</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3"/>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Now What? </a:t>
            </a:r>
            <a:r>
              <a:rPr b="1" lang="en">
                <a:solidFill>
                  <a:srgbClr val="1F3A93"/>
                </a:solidFill>
                <a:latin typeface="Roboto Condensed"/>
                <a:ea typeface="Roboto Condensed"/>
                <a:cs typeface="Roboto Condensed"/>
                <a:sym typeface="Roboto Condensed"/>
              </a:rPr>
              <a:t>The Mission </a:t>
            </a:r>
            <a:endParaRPr b="1">
              <a:solidFill>
                <a:srgbClr val="1F3A93"/>
              </a:solidFill>
              <a:latin typeface="Roboto Condensed"/>
              <a:ea typeface="Roboto Condensed"/>
              <a:cs typeface="Roboto Condensed"/>
              <a:sym typeface="Roboto Condensed"/>
            </a:endParaRPr>
          </a:p>
        </p:txBody>
      </p:sp>
      <p:sp>
        <p:nvSpPr>
          <p:cNvPr id="488" name="Google Shape;488;p63"/>
          <p:cNvSpPr txBox="1"/>
          <p:nvPr>
            <p:ph idx="1" type="body"/>
          </p:nvPr>
        </p:nvSpPr>
        <p:spPr>
          <a:xfrm>
            <a:off x="3508550" y="1302175"/>
            <a:ext cx="5323500" cy="9525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Roboto"/>
              <a:buChar char="❏"/>
            </a:pPr>
            <a:r>
              <a:rPr lang="en">
                <a:solidFill>
                  <a:schemeClr val="dk1"/>
                </a:solidFill>
                <a:latin typeface="Roboto"/>
                <a:ea typeface="Roboto"/>
                <a:cs typeface="Roboto"/>
                <a:sym typeface="Roboto"/>
              </a:rPr>
              <a:t>Through Unworldly, we will learn about outer space and the potential benefits of its exploration. </a:t>
            </a:r>
            <a:endParaRPr>
              <a:solidFill>
                <a:schemeClr val="dk1"/>
              </a:solidFill>
              <a:latin typeface="Roboto"/>
              <a:ea typeface="Roboto"/>
              <a:cs typeface="Roboto"/>
              <a:sym typeface="Roboto"/>
            </a:endParaRPr>
          </a:p>
        </p:txBody>
      </p:sp>
      <p:cxnSp>
        <p:nvCxnSpPr>
          <p:cNvPr id="489" name="Google Shape;489;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90" name="Google Shape;490;p63"/>
          <p:cNvPicPr preferRelativeResize="0"/>
          <p:nvPr/>
        </p:nvPicPr>
        <p:blipFill>
          <a:blip r:embed="rId3">
            <a:alphaModFix/>
          </a:blip>
          <a:stretch>
            <a:fillRect/>
          </a:stretch>
        </p:blipFill>
        <p:spPr>
          <a:xfrm>
            <a:off x="311700" y="1593313"/>
            <a:ext cx="2532005" cy="2532025"/>
          </a:xfrm>
          <a:prstGeom prst="rect">
            <a:avLst/>
          </a:prstGeom>
          <a:noFill/>
          <a:ln>
            <a:noFill/>
          </a:ln>
        </p:spPr>
      </p:pic>
      <p:sp>
        <p:nvSpPr>
          <p:cNvPr id="491" name="Google Shape;491;p63"/>
          <p:cNvSpPr/>
          <p:nvPr/>
        </p:nvSpPr>
        <p:spPr>
          <a:xfrm>
            <a:off x="2060800" y="4418350"/>
            <a:ext cx="2417100" cy="611100"/>
          </a:xfrm>
          <a:prstGeom prst="wedgeEllipseCallout">
            <a:avLst>
              <a:gd fmla="val -38547" name="adj1"/>
              <a:gd fmla="val 62171"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There’s a competition too!</a:t>
            </a:r>
            <a:endParaRPr i="1" sz="1600">
              <a:latin typeface="Roboto"/>
              <a:ea typeface="Roboto"/>
              <a:cs typeface="Roboto"/>
              <a:sym typeface="Roboto"/>
            </a:endParaRPr>
          </a:p>
        </p:txBody>
      </p:sp>
      <p:grpSp>
        <p:nvGrpSpPr>
          <p:cNvPr id="492" name="Google Shape;492;p63"/>
          <p:cNvGrpSpPr/>
          <p:nvPr/>
        </p:nvGrpSpPr>
        <p:grpSpPr>
          <a:xfrm flipH="1" rot="-1818">
            <a:off x="1004576" y="4418636"/>
            <a:ext cx="893737" cy="610535"/>
            <a:chOff x="3104742" y="3437775"/>
            <a:chExt cx="1575700" cy="1076781"/>
          </a:xfrm>
        </p:grpSpPr>
        <p:sp>
          <p:nvSpPr>
            <p:cNvPr id="493" name="Google Shape;493;p6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4" name="Google Shape;494;p6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5" name="Google Shape;495;p6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6" name="Google Shape;496;p6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7" name="Google Shape;497;p6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8" name="Google Shape;498;p6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9" name="Google Shape;499;p6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0" name="Google Shape;500;p6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1" name="Google Shape;501;p6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2" name="Google Shape;502;p6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503" name="Google Shape;503;p63"/>
          <p:cNvSpPr txBox="1"/>
          <p:nvPr>
            <p:ph idx="1" type="body"/>
          </p:nvPr>
        </p:nvSpPr>
        <p:spPr>
          <a:xfrm>
            <a:off x="3508550" y="2159175"/>
            <a:ext cx="5323500" cy="9525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1000"/>
              </a:spcAft>
              <a:buClr>
                <a:schemeClr val="dk1"/>
              </a:buClr>
              <a:buSzPts val="1800"/>
              <a:buFont typeface="Roboto"/>
              <a:buChar char="❏"/>
            </a:pPr>
            <a:r>
              <a:rPr lang="en">
                <a:solidFill>
                  <a:schemeClr val="dk1"/>
                </a:solidFill>
                <a:latin typeface="Roboto"/>
                <a:ea typeface="Roboto"/>
                <a:cs typeface="Roboto"/>
                <a:sym typeface="Roboto"/>
              </a:rPr>
              <a:t>We will consider classic SciFi stories to understand creative world-building, and </a:t>
            </a:r>
            <a:endParaRPr>
              <a:solidFill>
                <a:schemeClr val="dk1"/>
              </a:solidFill>
              <a:latin typeface="Roboto"/>
              <a:ea typeface="Roboto"/>
              <a:cs typeface="Roboto"/>
              <a:sym typeface="Roboto"/>
            </a:endParaRPr>
          </a:p>
        </p:txBody>
      </p:sp>
      <p:pic>
        <p:nvPicPr>
          <p:cNvPr id="504" name="Google Shape;504;p63"/>
          <p:cNvPicPr preferRelativeResize="0"/>
          <p:nvPr/>
        </p:nvPicPr>
        <p:blipFill>
          <a:blip r:embed="rId4">
            <a:alphaModFix/>
          </a:blip>
          <a:stretch>
            <a:fillRect/>
          </a:stretch>
        </p:blipFill>
        <p:spPr>
          <a:xfrm>
            <a:off x="3508554" y="1049686"/>
            <a:ext cx="492915" cy="492900"/>
          </a:xfrm>
          <a:prstGeom prst="rect">
            <a:avLst/>
          </a:prstGeom>
          <a:noFill/>
          <a:ln>
            <a:noFill/>
          </a:ln>
        </p:spPr>
      </p:pic>
      <p:pic>
        <p:nvPicPr>
          <p:cNvPr id="505" name="Google Shape;505;p63"/>
          <p:cNvPicPr preferRelativeResize="0"/>
          <p:nvPr/>
        </p:nvPicPr>
        <p:blipFill>
          <a:blip r:embed="rId4">
            <a:alphaModFix/>
          </a:blip>
          <a:stretch>
            <a:fillRect/>
          </a:stretch>
        </p:blipFill>
        <p:spPr>
          <a:xfrm>
            <a:off x="3508554" y="2121386"/>
            <a:ext cx="492915" cy="492900"/>
          </a:xfrm>
          <a:prstGeom prst="rect">
            <a:avLst/>
          </a:prstGeom>
          <a:noFill/>
          <a:ln>
            <a:noFill/>
          </a:ln>
        </p:spPr>
      </p:pic>
      <p:sp>
        <p:nvSpPr>
          <p:cNvPr id="506" name="Google Shape;506;p63"/>
          <p:cNvSpPr txBox="1"/>
          <p:nvPr>
            <p:ph idx="1" type="body"/>
          </p:nvPr>
        </p:nvSpPr>
        <p:spPr>
          <a:xfrm>
            <a:off x="3508550" y="3024775"/>
            <a:ext cx="5323500" cy="16137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Roboto"/>
              <a:buChar char="❏"/>
            </a:pPr>
            <a:r>
              <a:rPr lang="en">
                <a:solidFill>
                  <a:schemeClr val="dk1"/>
                </a:solidFill>
                <a:latin typeface="Roboto"/>
                <a:ea typeface="Roboto"/>
                <a:cs typeface="Roboto"/>
                <a:sym typeface="Roboto"/>
              </a:rPr>
              <a:t>We will practice creative writing and journalism skills to create a newspaper from the perspective of future outer space settlers.</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Along with writing creative articles there will be the opportunity to create art for the newspaper</a:t>
            </a:r>
            <a:endParaRPr>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Journalism: What is it?</a:t>
            </a:r>
            <a:endParaRPr b="1">
              <a:solidFill>
                <a:srgbClr val="1F3A93"/>
              </a:solidFill>
              <a:latin typeface="Roboto Condensed"/>
              <a:ea typeface="Roboto Condensed"/>
              <a:cs typeface="Roboto Condensed"/>
              <a:sym typeface="Roboto Condensed"/>
            </a:endParaRPr>
          </a:p>
        </p:txBody>
      </p:sp>
      <p:cxnSp>
        <p:nvCxnSpPr>
          <p:cNvPr id="512" name="Google Shape;512;p6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13" name="Google Shape;513;p64"/>
          <p:cNvSpPr txBox="1"/>
          <p:nvPr/>
        </p:nvSpPr>
        <p:spPr>
          <a:xfrm>
            <a:off x="409575" y="1226125"/>
            <a:ext cx="8184900" cy="13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1F3A93"/>
                </a:solidFill>
                <a:latin typeface="Roboto"/>
                <a:ea typeface="Roboto"/>
                <a:cs typeface="Roboto"/>
                <a:sym typeface="Roboto"/>
              </a:rPr>
              <a:t>Journalism is the practice of gathering, processing, and presenting news and information. </a:t>
            </a:r>
            <a:endParaRPr sz="2000">
              <a:solidFill>
                <a:srgbClr val="1F3A93"/>
              </a:solidFill>
              <a:latin typeface="Roboto"/>
              <a:ea typeface="Roboto"/>
              <a:cs typeface="Roboto"/>
              <a:sym typeface="Roboto"/>
            </a:endParaRPr>
          </a:p>
        </p:txBody>
      </p:sp>
      <p:sp>
        <p:nvSpPr>
          <p:cNvPr id="514" name="Google Shape;514;p64"/>
          <p:cNvSpPr txBox="1"/>
          <p:nvPr/>
        </p:nvSpPr>
        <p:spPr>
          <a:xfrm>
            <a:off x="2670900" y="3556800"/>
            <a:ext cx="5262300" cy="13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One of the most important aspects of journalism is crafting effective story </a:t>
            </a:r>
            <a:r>
              <a:rPr b="1" lang="en" sz="1800">
                <a:solidFill>
                  <a:srgbClr val="1F3A93"/>
                </a:solidFill>
                <a:latin typeface="Roboto"/>
                <a:ea typeface="Roboto"/>
                <a:cs typeface="Roboto"/>
                <a:sym typeface="Roboto"/>
              </a:rPr>
              <a:t>leads</a:t>
            </a:r>
            <a:r>
              <a:rPr lang="en" sz="1800">
                <a:solidFill>
                  <a:srgbClr val="1F3A93"/>
                </a:solidFill>
                <a:latin typeface="Roboto"/>
                <a:ea typeface="Roboto"/>
                <a:cs typeface="Roboto"/>
                <a:sym typeface="Roboto"/>
              </a:rPr>
              <a:t> - the opening sentence that captures the reader's attention and introduces the main idea of the article.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p:txBody>
      </p:sp>
      <p:pic>
        <p:nvPicPr>
          <p:cNvPr id="515" name="Google Shape;515;p64"/>
          <p:cNvPicPr preferRelativeResize="0"/>
          <p:nvPr/>
        </p:nvPicPr>
        <p:blipFill rotWithShape="1">
          <a:blip r:embed="rId3">
            <a:alphaModFix/>
          </a:blip>
          <a:srcRect b="32937" l="0" r="0" t="21568"/>
          <a:stretch/>
        </p:blipFill>
        <p:spPr>
          <a:xfrm>
            <a:off x="4144900" y="1771800"/>
            <a:ext cx="3516850" cy="1599900"/>
          </a:xfrm>
          <a:prstGeom prst="rect">
            <a:avLst/>
          </a:prstGeom>
          <a:noFill/>
          <a:ln>
            <a:noFill/>
          </a:ln>
        </p:spPr>
      </p:pic>
      <p:pic>
        <p:nvPicPr>
          <p:cNvPr id="516" name="Google Shape;516;p64"/>
          <p:cNvPicPr preferRelativeResize="0"/>
          <p:nvPr/>
        </p:nvPicPr>
        <p:blipFill>
          <a:blip r:embed="rId4">
            <a:alphaModFix/>
          </a:blip>
          <a:stretch>
            <a:fillRect/>
          </a:stretch>
        </p:blipFill>
        <p:spPr>
          <a:xfrm rot="1629640">
            <a:off x="804006" y="2705469"/>
            <a:ext cx="1383929" cy="13839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Story Leads &amp; the Inverted Pyramid</a:t>
            </a:r>
            <a:endParaRPr b="1">
              <a:solidFill>
                <a:srgbClr val="1F3A93"/>
              </a:solidFill>
              <a:latin typeface="Roboto Condensed"/>
              <a:ea typeface="Roboto Condensed"/>
              <a:cs typeface="Roboto Condensed"/>
              <a:sym typeface="Roboto Condensed"/>
            </a:endParaRPr>
          </a:p>
        </p:txBody>
      </p:sp>
      <p:cxnSp>
        <p:nvCxnSpPr>
          <p:cNvPr id="522" name="Google Shape;522;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23" name="Google Shape;523;p65" title="Inverted Pyramid Structure">
            <a:hlinkClick r:id="rId3"/>
          </p:cNvPr>
          <p:cNvPicPr preferRelativeResize="0"/>
          <p:nvPr/>
        </p:nvPicPr>
        <p:blipFill>
          <a:blip r:embed="rId4">
            <a:alphaModFix/>
          </a:blip>
          <a:stretch>
            <a:fillRect/>
          </a:stretch>
        </p:blipFill>
        <p:spPr>
          <a:xfrm>
            <a:off x="4571996" y="1515832"/>
            <a:ext cx="4395550" cy="2472519"/>
          </a:xfrm>
          <a:prstGeom prst="rect">
            <a:avLst/>
          </a:prstGeom>
          <a:noFill/>
          <a:ln>
            <a:noFill/>
          </a:ln>
        </p:spPr>
      </p:pic>
      <p:sp>
        <p:nvSpPr>
          <p:cNvPr id="524" name="Google Shape;524;p65"/>
          <p:cNvSpPr txBox="1"/>
          <p:nvPr/>
        </p:nvSpPr>
        <p:spPr>
          <a:xfrm>
            <a:off x="409575" y="1084225"/>
            <a:ext cx="8052900" cy="16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Who, What, When, Where, Why, How…</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These are the basic questions a news </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story is supposed to answer,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right from the start.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p:txBody>
      </p:sp>
      <p:sp>
        <p:nvSpPr>
          <p:cNvPr id="525" name="Google Shape;525;p65"/>
          <p:cNvSpPr txBox="1"/>
          <p:nvPr/>
        </p:nvSpPr>
        <p:spPr>
          <a:xfrm>
            <a:off x="409575" y="2752850"/>
            <a:ext cx="4086000" cy="7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B2A9"/>
                </a:solidFill>
                <a:latin typeface="Roboto"/>
                <a:ea typeface="Roboto"/>
                <a:cs typeface="Roboto"/>
                <a:sym typeface="Roboto"/>
              </a:rPr>
              <a:t>Why do we use the inverted pyramid?</a:t>
            </a:r>
            <a:endParaRPr sz="1800">
              <a:solidFill>
                <a:srgbClr val="00B2A9"/>
              </a:solidFill>
              <a:latin typeface="Roboto"/>
              <a:ea typeface="Roboto"/>
              <a:cs typeface="Roboto"/>
              <a:sym typeface="Roboto"/>
            </a:endParaRPr>
          </a:p>
          <a:p>
            <a:pPr indent="0" lvl="0" marL="0" rtl="0" algn="l">
              <a:spcBef>
                <a:spcPts val="0"/>
              </a:spcBef>
              <a:spcAft>
                <a:spcPts val="0"/>
              </a:spcAft>
              <a:buNone/>
            </a:pPr>
            <a:r>
              <a:t/>
            </a:r>
            <a:endParaRPr sz="1200">
              <a:solidFill>
                <a:srgbClr val="00B2A9"/>
              </a:solidFill>
              <a:latin typeface="Roboto"/>
              <a:ea typeface="Roboto"/>
              <a:cs typeface="Roboto"/>
              <a:sym typeface="Roboto"/>
            </a:endParaRPr>
          </a:p>
          <a:p>
            <a:pPr indent="0" lvl="0" marL="0" rtl="0" algn="l">
              <a:spcBef>
                <a:spcPts val="0"/>
              </a:spcBef>
              <a:spcAft>
                <a:spcPts val="0"/>
              </a:spcAft>
              <a:buNone/>
            </a:pPr>
            <a:r>
              <a:rPr lang="en" sz="1800">
                <a:solidFill>
                  <a:srgbClr val="00B2A9"/>
                </a:solidFill>
                <a:latin typeface="Roboto"/>
                <a:ea typeface="Roboto"/>
                <a:cs typeface="Roboto"/>
                <a:sym typeface="Roboto"/>
              </a:rPr>
              <a:t>What goes in each level?</a:t>
            </a:r>
            <a:endParaRPr sz="1800">
              <a:solidFill>
                <a:srgbClr val="00B2A9"/>
              </a:solidFill>
              <a:latin typeface="Roboto"/>
              <a:ea typeface="Roboto"/>
              <a:cs typeface="Roboto"/>
              <a:sym typeface="Roboto"/>
            </a:endParaRPr>
          </a:p>
        </p:txBody>
      </p:sp>
      <p:sp>
        <p:nvSpPr>
          <p:cNvPr id="526" name="Google Shape;526;p65"/>
          <p:cNvSpPr/>
          <p:nvPr/>
        </p:nvSpPr>
        <p:spPr>
          <a:xfrm rot="-10799304">
            <a:off x="1712163" y="3652347"/>
            <a:ext cx="1480800" cy="1414800"/>
          </a:xfrm>
          <a:prstGeom prst="triangle">
            <a:avLst>
              <a:gd fmla="val 50000" name="adj"/>
            </a:avLst>
          </a:prstGeom>
          <a:no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27" name="Google Shape;527;p65"/>
          <p:cNvCxnSpPr/>
          <p:nvPr/>
        </p:nvCxnSpPr>
        <p:spPr>
          <a:xfrm>
            <a:off x="1943700" y="4098925"/>
            <a:ext cx="1031400" cy="0"/>
          </a:xfrm>
          <a:prstGeom prst="straightConnector1">
            <a:avLst/>
          </a:prstGeom>
          <a:noFill/>
          <a:ln cap="flat" cmpd="sng" w="19050">
            <a:solidFill>
              <a:srgbClr val="00B2A9"/>
            </a:solidFill>
            <a:prstDash val="solid"/>
            <a:round/>
            <a:headEnd len="med" w="med" type="none"/>
            <a:tailEnd len="med" w="med" type="none"/>
          </a:ln>
        </p:spPr>
      </p:cxnSp>
      <p:cxnSp>
        <p:nvCxnSpPr>
          <p:cNvPr id="528" name="Google Shape;528;p65"/>
          <p:cNvCxnSpPr>
            <a:stCxn id="526" idx="5"/>
          </p:cNvCxnSpPr>
          <p:nvPr/>
        </p:nvCxnSpPr>
        <p:spPr>
          <a:xfrm>
            <a:off x="2082363" y="4359672"/>
            <a:ext cx="0" cy="0"/>
          </a:xfrm>
          <a:prstGeom prst="straightConnector1">
            <a:avLst/>
          </a:prstGeom>
          <a:noFill/>
          <a:ln cap="flat" cmpd="sng" w="9525">
            <a:solidFill>
              <a:schemeClr val="dk2"/>
            </a:solidFill>
            <a:prstDash val="solid"/>
            <a:round/>
            <a:headEnd len="med" w="med" type="none"/>
            <a:tailEnd len="med" w="med" type="none"/>
          </a:ln>
        </p:spPr>
      </p:cxnSp>
      <p:cxnSp>
        <p:nvCxnSpPr>
          <p:cNvPr id="529" name="Google Shape;529;p65"/>
          <p:cNvCxnSpPr/>
          <p:nvPr/>
        </p:nvCxnSpPr>
        <p:spPr>
          <a:xfrm>
            <a:off x="2261025" y="4680725"/>
            <a:ext cx="409800" cy="0"/>
          </a:xfrm>
          <a:prstGeom prst="straightConnector1">
            <a:avLst/>
          </a:prstGeom>
          <a:noFill/>
          <a:ln cap="flat" cmpd="sng" w="19050">
            <a:solidFill>
              <a:srgbClr val="00B2A9"/>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Story Leads: Guided Practice</a:t>
            </a:r>
            <a:endParaRPr b="1">
              <a:solidFill>
                <a:srgbClr val="1F3A93"/>
              </a:solidFill>
              <a:latin typeface="Roboto Condensed"/>
              <a:ea typeface="Roboto Condensed"/>
              <a:cs typeface="Roboto Condensed"/>
              <a:sym typeface="Roboto Condensed"/>
            </a:endParaRPr>
          </a:p>
        </p:txBody>
      </p:sp>
      <p:cxnSp>
        <p:nvCxnSpPr>
          <p:cNvPr id="535" name="Google Shape;535;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36" name="Google Shape;536;p66"/>
          <p:cNvSpPr txBox="1"/>
          <p:nvPr/>
        </p:nvSpPr>
        <p:spPr>
          <a:xfrm>
            <a:off x="409575" y="1261700"/>
            <a:ext cx="8277300" cy="31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Using the facts below, let’s create a one-sentence story lead!</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*Remember: Only include the most important details.</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5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Facts:</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There was a car accident on Main Street.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One car turned at the intersection of Pine Street, striking the other.</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The accident happened at 9pm</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One driver was a middle aged woman.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She was taken to the hospital in an ambulance.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The other driver, a male teenager, was unharmed.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Police wrote him a summons for failing to signal. </a:t>
            </a:r>
            <a:endParaRPr sz="1800">
              <a:solidFill>
                <a:srgbClr val="1F3A93"/>
              </a:solidFill>
              <a:latin typeface="Roboto"/>
              <a:ea typeface="Roboto"/>
              <a:cs typeface="Roboto"/>
              <a:sym typeface="Roboto"/>
            </a:endParaRPr>
          </a:p>
        </p:txBody>
      </p:sp>
      <p:sp>
        <p:nvSpPr>
          <p:cNvPr id="537" name="Google Shape;537;p66"/>
          <p:cNvSpPr txBox="1"/>
          <p:nvPr/>
        </p:nvSpPr>
        <p:spPr>
          <a:xfrm>
            <a:off x="330550" y="4416200"/>
            <a:ext cx="8520600" cy="6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2A9"/>
                </a:solidFill>
                <a:latin typeface="Roboto"/>
                <a:ea typeface="Roboto"/>
                <a:cs typeface="Roboto"/>
                <a:sym typeface="Roboto"/>
              </a:rPr>
              <a:t>Example: </a:t>
            </a:r>
            <a:r>
              <a:rPr lang="en" sz="1800">
                <a:solidFill>
                  <a:srgbClr val="00B2A9"/>
                </a:solidFill>
                <a:latin typeface="Roboto"/>
                <a:ea typeface="Roboto"/>
                <a:cs typeface="Roboto"/>
                <a:sym typeface="Roboto"/>
              </a:rPr>
              <a:t>“A woman was injured in a car accident on Main Street tonight after she </a:t>
            </a:r>
            <a:endParaRPr sz="1800">
              <a:solidFill>
                <a:srgbClr val="00B2A9"/>
              </a:solidFill>
              <a:latin typeface="Roboto"/>
              <a:ea typeface="Roboto"/>
              <a:cs typeface="Roboto"/>
              <a:sym typeface="Roboto"/>
            </a:endParaRPr>
          </a:p>
          <a:p>
            <a:pPr indent="457200" lvl="0" marL="457200" rtl="0" algn="l">
              <a:spcBef>
                <a:spcPts val="0"/>
              </a:spcBef>
              <a:spcAft>
                <a:spcPts val="0"/>
              </a:spcAft>
              <a:buNone/>
            </a:pPr>
            <a:r>
              <a:rPr lang="en" sz="1800">
                <a:solidFill>
                  <a:srgbClr val="00B2A9"/>
                </a:solidFill>
                <a:latin typeface="Roboto"/>
                <a:ea typeface="Roboto"/>
                <a:cs typeface="Roboto"/>
                <a:sym typeface="Roboto"/>
              </a:rPr>
              <a:t>  collided with a motorist who allegedly failed to signal.”</a:t>
            </a:r>
            <a:endParaRPr sz="1800">
              <a:solidFill>
                <a:srgbClr val="00B2A9"/>
              </a:solidFill>
              <a:latin typeface="Roboto"/>
              <a:ea typeface="Roboto"/>
              <a:cs typeface="Roboto"/>
              <a:sym typeface="Roboto"/>
            </a:endParaRPr>
          </a:p>
        </p:txBody>
      </p:sp>
      <p:pic>
        <p:nvPicPr>
          <p:cNvPr id="538" name="Google Shape;538;p66"/>
          <p:cNvPicPr preferRelativeResize="0"/>
          <p:nvPr/>
        </p:nvPicPr>
        <p:blipFill>
          <a:blip r:embed="rId3">
            <a:alphaModFix/>
          </a:blip>
          <a:stretch>
            <a:fillRect/>
          </a:stretch>
        </p:blipFill>
        <p:spPr>
          <a:xfrm>
            <a:off x="7403300" y="2875800"/>
            <a:ext cx="1540401" cy="1540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Story Leads: Independent Practice</a:t>
            </a:r>
            <a:endParaRPr b="1">
              <a:solidFill>
                <a:srgbClr val="1F3A93"/>
              </a:solidFill>
              <a:latin typeface="Roboto Condensed"/>
              <a:ea typeface="Roboto Condensed"/>
              <a:cs typeface="Roboto Condensed"/>
              <a:sym typeface="Roboto Condensed"/>
            </a:endParaRPr>
          </a:p>
        </p:txBody>
      </p:sp>
      <p:cxnSp>
        <p:nvCxnSpPr>
          <p:cNvPr id="544" name="Google Shape;544;p6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45" name="Google Shape;545;p67"/>
          <p:cNvSpPr txBox="1"/>
          <p:nvPr/>
        </p:nvSpPr>
        <p:spPr>
          <a:xfrm>
            <a:off x="409575" y="1261700"/>
            <a:ext cx="8277300" cy="28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Try another one on your own:</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None/>
            </a:pPr>
            <a:r>
              <a:rPr b="1" lang="en" sz="1800">
                <a:solidFill>
                  <a:srgbClr val="1F3A93"/>
                </a:solidFill>
                <a:latin typeface="Roboto"/>
                <a:ea typeface="Roboto"/>
                <a:cs typeface="Roboto"/>
                <a:sym typeface="Roboto"/>
              </a:rPr>
              <a:t>Facts:</a:t>
            </a:r>
            <a:endParaRPr b="1"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Who: The student council</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Organizing a bake sale</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When: This Saturday</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Where: In the school cafeteria</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How: To raise money for new sports equipment</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b="1" lang="en" sz="1800">
                <a:solidFill>
                  <a:srgbClr val="1F3A93"/>
                </a:solidFill>
                <a:latin typeface="Roboto"/>
                <a:ea typeface="Roboto"/>
                <a:cs typeface="Roboto"/>
                <a:sym typeface="Roboto"/>
              </a:rPr>
              <a:t>Now write your own!</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p:txBody>
      </p:sp>
      <p:sp>
        <p:nvSpPr>
          <p:cNvPr id="546" name="Google Shape;546;p67"/>
          <p:cNvSpPr txBox="1"/>
          <p:nvPr/>
        </p:nvSpPr>
        <p:spPr>
          <a:xfrm>
            <a:off x="330550" y="4231150"/>
            <a:ext cx="8520600" cy="86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2A9"/>
                </a:solidFill>
                <a:latin typeface="Roboto"/>
                <a:ea typeface="Roboto"/>
                <a:cs typeface="Roboto"/>
                <a:sym typeface="Roboto"/>
              </a:rPr>
              <a:t>Example: </a:t>
            </a:r>
            <a:r>
              <a:rPr lang="en" sz="1800">
                <a:solidFill>
                  <a:srgbClr val="00B2A9"/>
                </a:solidFill>
                <a:latin typeface="Roboto"/>
                <a:ea typeface="Roboto"/>
                <a:cs typeface="Roboto"/>
                <a:sym typeface="Roboto"/>
              </a:rPr>
              <a:t>This Saturday, the student council is turning up the heat in the school cafeteria with a sizzling bake sale to raise funds for shiny new sports equipment.</a:t>
            </a:r>
            <a:endParaRPr sz="1800">
              <a:solidFill>
                <a:srgbClr val="00B2A9"/>
              </a:solidFill>
              <a:latin typeface="Roboto"/>
              <a:ea typeface="Roboto"/>
              <a:cs typeface="Roboto"/>
              <a:sym typeface="Roboto"/>
            </a:endParaRPr>
          </a:p>
        </p:txBody>
      </p:sp>
      <p:pic>
        <p:nvPicPr>
          <p:cNvPr id="547" name="Google Shape;547;p67"/>
          <p:cNvPicPr preferRelativeResize="0"/>
          <p:nvPr/>
        </p:nvPicPr>
        <p:blipFill>
          <a:blip r:embed="rId3">
            <a:alphaModFix/>
          </a:blip>
          <a:stretch>
            <a:fillRect/>
          </a:stretch>
        </p:blipFill>
        <p:spPr>
          <a:xfrm>
            <a:off x="6736575" y="1892797"/>
            <a:ext cx="1950300" cy="1950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Story Leads: Partner/Group Practice</a:t>
            </a:r>
            <a:endParaRPr b="1">
              <a:solidFill>
                <a:srgbClr val="1F3A93"/>
              </a:solidFill>
              <a:latin typeface="Roboto Condensed"/>
              <a:ea typeface="Roboto Condensed"/>
              <a:cs typeface="Roboto Condensed"/>
              <a:sym typeface="Roboto Condensed"/>
            </a:endParaRPr>
          </a:p>
        </p:txBody>
      </p:sp>
      <p:cxnSp>
        <p:nvCxnSpPr>
          <p:cNvPr id="553" name="Google Shape;553;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54" name="Google Shape;554;p68"/>
          <p:cNvSpPr txBox="1"/>
          <p:nvPr/>
        </p:nvSpPr>
        <p:spPr>
          <a:xfrm>
            <a:off x="409575" y="1261700"/>
            <a:ext cx="8277300" cy="28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Work with a partner or group to complete the worksheet. </a:t>
            </a:r>
            <a:endParaRPr b="1" sz="1800">
              <a:solidFill>
                <a:srgbClr val="1F3A93"/>
              </a:solidFill>
              <a:latin typeface="Roboto"/>
              <a:ea typeface="Roboto"/>
              <a:cs typeface="Roboto"/>
              <a:sym typeface="Roboto"/>
            </a:endParaRPr>
          </a:p>
          <a:p>
            <a:pPr indent="-342900" lvl="0" marL="914400" rtl="0" algn="l">
              <a:spcBef>
                <a:spcPts val="0"/>
              </a:spcBef>
              <a:spcAft>
                <a:spcPts val="0"/>
              </a:spcAft>
              <a:buClr>
                <a:srgbClr val="1F3A93"/>
              </a:buClr>
              <a:buSzPts val="1800"/>
              <a:buFont typeface="Roboto"/>
              <a:buAutoNum type="arabicPeriod"/>
            </a:pPr>
            <a:r>
              <a:rPr b="1" lang="en" sz="1800">
                <a:solidFill>
                  <a:srgbClr val="1F3A93"/>
                </a:solidFill>
                <a:latin typeface="Roboto"/>
                <a:ea typeface="Roboto"/>
                <a:cs typeface="Roboto"/>
                <a:sym typeface="Roboto"/>
              </a:rPr>
              <a:t>Pass your paper to a partner</a:t>
            </a:r>
            <a:endParaRPr b="1" sz="1800">
              <a:solidFill>
                <a:srgbClr val="1F3A93"/>
              </a:solidFill>
              <a:latin typeface="Roboto"/>
              <a:ea typeface="Roboto"/>
              <a:cs typeface="Roboto"/>
              <a:sym typeface="Roboto"/>
            </a:endParaRPr>
          </a:p>
          <a:p>
            <a:pPr indent="-342900" lvl="0" marL="914400" rtl="0" algn="l">
              <a:spcBef>
                <a:spcPts val="0"/>
              </a:spcBef>
              <a:spcAft>
                <a:spcPts val="0"/>
              </a:spcAft>
              <a:buClr>
                <a:srgbClr val="1F3A93"/>
              </a:buClr>
              <a:buSzPts val="1800"/>
              <a:buFont typeface="Roboto"/>
              <a:buAutoNum type="arabicPeriod"/>
            </a:pPr>
            <a:r>
              <a:rPr b="1" lang="en" sz="1800">
                <a:solidFill>
                  <a:srgbClr val="1F3A93"/>
                </a:solidFill>
                <a:latin typeface="Roboto"/>
                <a:ea typeface="Roboto"/>
                <a:cs typeface="Roboto"/>
                <a:sym typeface="Roboto"/>
              </a:rPr>
              <a:t>Your partner will write down the facts and pass the paper back to you</a:t>
            </a:r>
            <a:endParaRPr b="1" sz="1800">
              <a:solidFill>
                <a:srgbClr val="1F3A93"/>
              </a:solidFill>
              <a:latin typeface="Roboto"/>
              <a:ea typeface="Roboto"/>
              <a:cs typeface="Roboto"/>
              <a:sym typeface="Roboto"/>
            </a:endParaRPr>
          </a:p>
          <a:p>
            <a:pPr indent="-342900" lvl="0" marL="914400" rtl="0" algn="l">
              <a:spcBef>
                <a:spcPts val="0"/>
              </a:spcBef>
              <a:spcAft>
                <a:spcPts val="0"/>
              </a:spcAft>
              <a:buClr>
                <a:srgbClr val="1F3A93"/>
              </a:buClr>
              <a:buSzPts val="1800"/>
              <a:buFont typeface="Roboto"/>
              <a:buAutoNum type="arabicPeriod"/>
            </a:pPr>
            <a:r>
              <a:rPr b="1" lang="en" sz="1800">
                <a:solidFill>
                  <a:srgbClr val="1F3A93"/>
                </a:solidFill>
                <a:latin typeface="Roboto"/>
                <a:ea typeface="Roboto"/>
                <a:cs typeface="Roboto"/>
                <a:sym typeface="Roboto"/>
              </a:rPr>
              <a:t>You will then craft a story lead using those facts</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b="1" sz="1800">
              <a:solidFill>
                <a:srgbClr val="1F3A93"/>
              </a:solidFill>
              <a:latin typeface="Roboto"/>
              <a:ea typeface="Roboto"/>
              <a:cs typeface="Roboto"/>
              <a:sym typeface="Roboto"/>
            </a:endParaRPr>
          </a:p>
          <a:p>
            <a:pPr indent="0" lvl="0" marL="228600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Facts:</a:t>
            </a:r>
            <a:endParaRPr>
              <a:solidFill>
                <a:srgbClr val="1F3A93"/>
              </a:solidFill>
              <a:latin typeface="Roboto"/>
              <a:ea typeface="Roboto"/>
              <a:cs typeface="Roboto"/>
              <a:sym typeface="Roboto"/>
            </a:endParaRPr>
          </a:p>
          <a:p>
            <a:pPr indent="0" lvl="0" marL="2743200" rtl="0" algn="l">
              <a:spcBef>
                <a:spcPts val="0"/>
              </a:spcBef>
              <a:spcAft>
                <a:spcPts val="0"/>
              </a:spcAft>
              <a:buNone/>
            </a:pPr>
            <a:r>
              <a:rPr lang="en">
                <a:solidFill>
                  <a:srgbClr val="1F3A93"/>
                </a:solidFill>
                <a:latin typeface="Roboto"/>
                <a:ea typeface="Roboto"/>
                <a:cs typeface="Roboto"/>
                <a:sym typeface="Roboto"/>
              </a:rPr>
              <a:t>Who: _________________________________</a:t>
            </a:r>
            <a:endParaRPr>
              <a:solidFill>
                <a:srgbClr val="1F3A93"/>
              </a:solidFill>
              <a:latin typeface="Roboto"/>
              <a:ea typeface="Roboto"/>
              <a:cs typeface="Roboto"/>
              <a:sym typeface="Roboto"/>
            </a:endParaRPr>
          </a:p>
          <a:p>
            <a:pPr indent="0" lvl="0" marL="274320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What: ________________________________</a:t>
            </a:r>
            <a:endParaRPr>
              <a:solidFill>
                <a:srgbClr val="1F3A93"/>
              </a:solidFill>
              <a:latin typeface="Roboto"/>
              <a:ea typeface="Roboto"/>
              <a:cs typeface="Roboto"/>
              <a:sym typeface="Roboto"/>
            </a:endParaRPr>
          </a:p>
          <a:p>
            <a:pPr indent="0" lvl="0" marL="2743200" rtl="0" algn="l">
              <a:spcBef>
                <a:spcPts val="0"/>
              </a:spcBef>
              <a:spcAft>
                <a:spcPts val="0"/>
              </a:spcAft>
              <a:buNone/>
            </a:pPr>
            <a:r>
              <a:rPr lang="en">
                <a:solidFill>
                  <a:srgbClr val="1F3A93"/>
                </a:solidFill>
                <a:latin typeface="Roboto"/>
                <a:ea typeface="Roboto"/>
                <a:cs typeface="Roboto"/>
                <a:sym typeface="Roboto"/>
              </a:rPr>
              <a:t>When: ________________________________</a:t>
            </a:r>
            <a:endParaRPr>
              <a:solidFill>
                <a:srgbClr val="1F3A93"/>
              </a:solidFill>
              <a:latin typeface="Roboto"/>
              <a:ea typeface="Roboto"/>
              <a:cs typeface="Roboto"/>
              <a:sym typeface="Roboto"/>
            </a:endParaRPr>
          </a:p>
          <a:p>
            <a:pPr indent="0" lvl="0" marL="274320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Where: ________________________________</a:t>
            </a:r>
            <a:endParaRPr>
              <a:solidFill>
                <a:srgbClr val="1F3A93"/>
              </a:solidFill>
              <a:latin typeface="Roboto"/>
              <a:ea typeface="Roboto"/>
              <a:cs typeface="Roboto"/>
              <a:sym typeface="Roboto"/>
            </a:endParaRPr>
          </a:p>
          <a:p>
            <a:pPr indent="0" lvl="0" marL="274320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How/Why: _____________________________</a:t>
            </a:r>
            <a:endParaRPr>
              <a:solidFill>
                <a:srgbClr val="1F3A93"/>
              </a:solidFill>
              <a:latin typeface="Roboto"/>
              <a:ea typeface="Roboto"/>
              <a:cs typeface="Roboto"/>
              <a:sym typeface="Roboto"/>
            </a:endParaRPr>
          </a:p>
          <a:p>
            <a:pPr indent="0" lvl="0" marL="2286000" rtl="0" algn="l">
              <a:spcBef>
                <a:spcPts val="0"/>
              </a:spcBef>
              <a:spcAft>
                <a:spcPts val="0"/>
              </a:spcAft>
              <a:buNone/>
            </a:pPr>
            <a:r>
              <a:rPr lang="en">
                <a:solidFill>
                  <a:srgbClr val="1F3A93"/>
                </a:solidFill>
                <a:latin typeface="Roboto"/>
                <a:ea typeface="Roboto"/>
                <a:cs typeface="Roboto"/>
                <a:sym typeface="Roboto"/>
              </a:rPr>
              <a:t>Your Lead:</a:t>
            </a:r>
            <a:endParaRPr>
              <a:solidFill>
                <a:srgbClr val="1F3A93"/>
              </a:solidFill>
              <a:latin typeface="Roboto"/>
              <a:ea typeface="Roboto"/>
              <a:cs typeface="Roboto"/>
              <a:sym typeface="Roboto"/>
            </a:endParaRPr>
          </a:p>
          <a:p>
            <a:pPr indent="0" lvl="0" marL="228600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p:txBody>
      </p:sp>
      <p:sp>
        <p:nvSpPr>
          <p:cNvPr id="555" name="Google Shape;555;p68"/>
          <p:cNvSpPr/>
          <p:nvPr/>
        </p:nvSpPr>
        <p:spPr>
          <a:xfrm>
            <a:off x="2862350" y="4318600"/>
            <a:ext cx="6115500" cy="687600"/>
          </a:xfrm>
          <a:prstGeom prst="rect">
            <a:avLst/>
          </a:prstGeom>
          <a:no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6" name="Google Shape;556;p68"/>
          <p:cNvPicPr preferRelativeResize="0"/>
          <p:nvPr/>
        </p:nvPicPr>
        <p:blipFill>
          <a:blip r:embed="rId3">
            <a:alphaModFix/>
          </a:blip>
          <a:stretch>
            <a:fillRect/>
          </a:stretch>
        </p:blipFill>
        <p:spPr>
          <a:xfrm>
            <a:off x="753675" y="2674425"/>
            <a:ext cx="1801826" cy="2331775"/>
          </a:xfrm>
          <a:prstGeom prst="rect">
            <a:avLst/>
          </a:prstGeom>
          <a:noFill/>
          <a:ln cap="flat" cmpd="sng" w="19050">
            <a:solidFill>
              <a:srgbClr val="00B2A9"/>
            </a:solidFill>
            <a:prstDash val="solid"/>
            <a:round/>
            <a:headEnd len="sm" w="sm" type="none"/>
            <a:tailEnd len="sm" w="sm" type="none"/>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Headlines </a:t>
            </a:r>
            <a:endParaRPr b="1">
              <a:solidFill>
                <a:srgbClr val="1F3A93"/>
              </a:solidFill>
              <a:latin typeface="Roboto Condensed"/>
              <a:ea typeface="Roboto Condensed"/>
              <a:cs typeface="Roboto Condensed"/>
              <a:sym typeface="Roboto Condensed"/>
            </a:endParaRPr>
          </a:p>
        </p:txBody>
      </p:sp>
      <p:cxnSp>
        <p:nvCxnSpPr>
          <p:cNvPr id="562" name="Google Shape;562;p6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63" name="Google Shape;563;p69"/>
          <p:cNvSpPr txBox="1"/>
          <p:nvPr/>
        </p:nvSpPr>
        <p:spPr>
          <a:xfrm>
            <a:off x="569800" y="1163500"/>
            <a:ext cx="5724000" cy="39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A good and catchy headline can be the difference between your story going viral and nobody seeing it. </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Famous Headlines:</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Two Men Walk on the Moon</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President Harry Truman showing one of the most famous newspaper headline mistakes ever.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Kennedy Dead, Slain in Car by Dallas Assasin</a:t>
            </a:r>
            <a:endParaRPr sz="1800">
              <a:solidFill>
                <a:srgbClr val="1F3A93"/>
              </a:solidFill>
              <a:latin typeface="Roboto"/>
              <a:ea typeface="Roboto"/>
              <a:cs typeface="Roboto"/>
              <a:sym typeface="Roboto"/>
            </a:endParaRPr>
          </a:p>
        </p:txBody>
      </p:sp>
      <p:pic>
        <p:nvPicPr>
          <p:cNvPr id="564" name="Google Shape;564;p69"/>
          <p:cNvPicPr preferRelativeResize="0"/>
          <p:nvPr/>
        </p:nvPicPr>
        <p:blipFill>
          <a:blip r:embed="rId3">
            <a:alphaModFix/>
          </a:blip>
          <a:stretch>
            <a:fillRect/>
          </a:stretch>
        </p:blipFill>
        <p:spPr>
          <a:xfrm>
            <a:off x="4572000" y="3574860"/>
            <a:ext cx="1936600" cy="1568640"/>
          </a:xfrm>
          <a:prstGeom prst="rect">
            <a:avLst/>
          </a:prstGeom>
          <a:noFill/>
          <a:ln>
            <a:noFill/>
          </a:ln>
        </p:spPr>
      </p:pic>
      <p:pic>
        <p:nvPicPr>
          <p:cNvPr id="565" name="Google Shape;565;p69"/>
          <p:cNvPicPr preferRelativeResize="0"/>
          <p:nvPr/>
        </p:nvPicPr>
        <p:blipFill rotWithShape="1">
          <a:blip r:embed="rId4">
            <a:alphaModFix/>
          </a:blip>
          <a:srcRect b="20552" l="17382" r="0" t="0"/>
          <a:stretch/>
        </p:blipFill>
        <p:spPr>
          <a:xfrm>
            <a:off x="2042923" y="3574850"/>
            <a:ext cx="2529076" cy="1568650"/>
          </a:xfrm>
          <a:prstGeom prst="rect">
            <a:avLst/>
          </a:prstGeom>
          <a:noFill/>
          <a:ln>
            <a:noFill/>
          </a:ln>
        </p:spPr>
      </p:pic>
      <p:pic>
        <p:nvPicPr>
          <p:cNvPr id="566" name="Google Shape;566;p69"/>
          <p:cNvPicPr preferRelativeResize="0"/>
          <p:nvPr/>
        </p:nvPicPr>
        <p:blipFill>
          <a:blip r:embed="rId5">
            <a:alphaModFix/>
          </a:blip>
          <a:stretch>
            <a:fillRect/>
          </a:stretch>
        </p:blipFill>
        <p:spPr>
          <a:xfrm>
            <a:off x="6508596" y="1163500"/>
            <a:ext cx="2468375" cy="29287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Headlines - Do’s &amp; </a:t>
            </a:r>
            <a:r>
              <a:rPr b="1" lang="en">
                <a:solidFill>
                  <a:srgbClr val="1F3A93"/>
                </a:solidFill>
                <a:latin typeface="Roboto Condensed"/>
                <a:ea typeface="Roboto Condensed"/>
                <a:cs typeface="Roboto Condensed"/>
                <a:sym typeface="Roboto Condensed"/>
              </a:rPr>
              <a:t>Don'ts</a:t>
            </a:r>
            <a:endParaRPr b="1">
              <a:solidFill>
                <a:srgbClr val="1F3A93"/>
              </a:solidFill>
              <a:latin typeface="Roboto Condensed"/>
              <a:ea typeface="Roboto Condensed"/>
              <a:cs typeface="Roboto Condensed"/>
              <a:sym typeface="Roboto Condensed"/>
            </a:endParaRPr>
          </a:p>
        </p:txBody>
      </p:sp>
      <p:cxnSp>
        <p:nvCxnSpPr>
          <p:cNvPr id="572" name="Google Shape;572;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73" name="Google Shape;573;p70"/>
          <p:cNvSpPr txBox="1"/>
          <p:nvPr/>
        </p:nvSpPr>
        <p:spPr>
          <a:xfrm>
            <a:off x="257175" y="1163500"/>
            <a:ext cx="3978900" cy="39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solidFill>
                  <a:srgbClr val="1F3A93"/>
                </a:solidFill>
                <a:latin typeface="Roboto"/>
                <a:ea typeface="Roboto"/>
                <a:cs typeface="Roboto"/>
                <a:sym typeface="Roboto"/>
              </a:rPr>
              <a:t>Do</a:t>
            </a:r>
            <a:endParaRPr b="1" sz="2000" u="sng">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Keep it concise and to the point (6-8 words, generally).</a:t>
            </a:r>
            <a:endParaRPr sz="17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Use strong, active verbs to make the headline engaging.</a:t>
            </a:r>
            <a:endParaRPr sz="17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Include key information like who, what, when, where, and why.</a:t>
            </a:r>
            <a:endParaRPr sz="17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Make it attention-grabbing to attract readers.</a:t>
            </a:r>
            <a:endParaRPr sz="1700">
              <a:solidFill>
                <a:srgbClr val="1F3A93"/>
              </a:solidFill>
              <a:latin typeface="Roboto"/>
              <a:ea typeface="Roboto"/>
              <a:cs typeface="Roboto"/>
              <a:sym typeface="Roboto"/>
            </a:endParaRPr>
          </a:p>
          <a:p>
            <a:pPr indent="-336550" lvl="0" marL="457200" rtl="0" algn="l">
              <a:spcBef>
                <a:spcPts val="1000"/>
              </a:spcBef>
              <a:spcAft>
                <a:spcPts val="1000"/>
              </a:spcAft>
              <a:buClr>
                <a:srgbClr val="1F3A93"/>
              </a:buClr>
              <a:buSzPts val="1700"/>
              <a:buFont typeface="Roboto"/>
              <a:buChar char="●"/>
            </a:pPr>
            <a:r>
              <a:rPr lang="en" sz="1700">
                <a:solidFill>
                  <a:srgbClr val="1F3A93"/>
                </a:solidFill>
                <a:latin typeface="Roboto"/>
                <a:ea typeface="Roboto"/>
                <a:cs typeface="Roboto"/>
                <a:sym typeface="Roboto"/>
              </a:rPr>
              <a:t>Check for spelling and grammar errors before publishing.</a:t>
            </a:r>
            <a:endParaRPr sz="1700">
              <a:solidFill>
                <a:srgbClr val="1F3A93"/>
              </a:solidFill>
              <a:latin typeface="Roboto"/>
              <a:ea typeface="Roboto"/>
              <a:cs typeface="Roboto"/>
              <a:sym typeface="Roboto"/>
            </a:endParaRPr>
          </a:p>
        </p:txBody>
      </p:sp>
      <p:sp>
        <p:nvSpPr>
          <p:cNvPr id="574" name="Google Shape;574;p70"/>
          <p:cNvSpPr txBox="1"/>
          <p:nvPr/>
        </p:nvSpPr>
        <p:spPr>
          <a:xfrm>
            <a:off x="4946100" y="1163500"/>
            <a:ext cx="3978900" cy="39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solidFill>
                  <a:srgbClr val="1F3A93"/>
                </a:solidFill>
                <a:latin typeface="Roboto"/>
                <a:ea typeface="Roboto"/>
                <a:cs typeface="Roboto"/>
                <a:sym typeface="Roboto"/>
              </a:rPr>
              <a:t>Don’t</a:t>
            </a:r>
            <a:endParaRPr b="1" sz="2000" u="sng">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Use vague language.</a:t>
            </a:r>
            <a:endParaRPr sz="17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Include jargon or complex words readers may not understand.</a:t>
            </a:r>
            <a:endParaRPr sz="17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Mislead readers with exaggerated claims.</a:t>
            </a:r>
            <a:endParaRPr sz="17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Include information that isn’t in the story.</a:t>
            </a:r>
            <a:endParaRPr sz="1700">
              <a:solidFill>
                <a:srgbClr val="1F3A93"/>
              </a:solidFill>
              <a:latin typeface="Roboto"/>
              <a:ea typeface="Roboto"/>
              <a:cs typeface="Roboto"/>
              <a:sym typeface="Roboto"/>
            </a:endParaRPr>
          </a:p>
          <a:p>
            <a:pPr indent="-336550" lvl="0" marL="457200" rtl="0" algn="l">
              <a:spcBef>
                <a:spcPts val="1000"/>
              </a:spcBef>
              <a:spcAft>
                <a:spcPts val="1000"/>
              </a:spcAft>
              <a:buClr>
                <a:srgbClr val="1F3A93"/>
              </a:buClr>
              <a:buSzPts val="1700"/>
              <a:buFont typeface="Roboto"/>
              <a:buChar char="●"/>
            </a:pPr>
            <a:r>
              <a:rPr lang="en" sz="1700">
                <a:solidFill>
                  <a:srgbClr val="1F3A93"/>
                </a:solidFill>
                <a:latin typeface="Roboto"/>
                <a:ea typeface="Roboto"/>
                <a:cs typeface="Roboto"/>
                <a:sym typeface="Roboto"/>
              </a:rPr>
              <a:t>Add opinion to the headline.</a:t>
            </a:r>
            <a:endParaRPr sz="1700">
              <a:solidFill>
                <a:srgbClr val="1F3A93"/>
              </a:solidFill>
              <a:latin typeface="Roboto"/>
              <a:ea typeface="Roboto"/>
              <a:cs typeface="Roboto"/>
              <a:sym typeface="Roboto"/>
            </a:endParaRPr>
          </a:p>
        </p:txBody>
      </p:sp>
      <p:cxnSp>
        <p:nvCxnSpPr>
          <p:cNvPr id="575" name="Google Shape;575;p70"/>
          <p:cNvCxnSpPr/>
          <p:nvPr/>
        </p:nvCxnSpPr>
        <p:spPr>
          <a:xfrm>
            <a:off x="4572000" y="1632625"/>
            <a:ext cx="0" cy="2472600"/>
          </a:xfrm>
          <a:prstGeom prst="straightConnector1">
            <a:avLst/>
          </a:prstGeom>
          <a:noFill/>
          <a:ln cap="flat" cmpd="sng" w="19050">
            <a:solidFill>
              <a:srgbClr val="00B2A9"/>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Headlines - Examples</a:t>
            </a:r>
            <a:endParaRPr b="1">
              <a:solidFill>
                <a:srgbClr val="1F3A93"/>
              </a:solidFill>
              <a:latin typeface="Roboto Condensed"/>
              <a:ea typeface="Roboto Condensed"/>
              <a:cs typeface="Roboto Condensed"/>
              <a:sym typeface="Roboto Condensed"/>
            </a:endParaRPr>
          </a:p>
        </p:txBody>
      </p:sp>
      <p:cxnSp>
        <p:nvCxnSpPr>
          <p:cNvPr id="581" name="Google Shape;581;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82" name="Google Shape;582;p71"/>
          <p:cNvSpPr txBox="1"/>
          <p:nvPr/>
        </p:nvSpPr>
        <p:spPr>
          <a:xfrm>
            <a:off x="409575" y="1163500"/>
            <a:ext cx="8277300" cy="39801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1F3A93"/>
              </a:buClr>
              <a:buSzPts val="1700"/>
              <a:buFont typeface="Roboto"/>
              <a:buChar char="●"/>
            </a:pPr>
            <a:r>
              <a:rPr b="1" lang="en" sz="2000" u="sng">
                <a:solidFill>
                  <a:srgbClr val="1F3A93"/>
                </a:solidFill>
                <a:latin typeface="Roboto"/>
                <a:ea typeface="Roboto"/>
                <a:cs typeface="Roboto"/>
                <a:sym typeface="Roboto"/>
              </a:rPr>
              <a:t>Effective Headlines:</a:t>
            </a:r>
            <a:endParaRPr b="1" sz="2000" u="sng">
              <a:solidFill>
                <a:srgbClr val="1F3A93"/>
              </a:solidFill>
              <a:latin typeface="Roboto"/>
              <a:ea typeface="Roboto"/>
              <a:cs typeface="Roboto"/>
              <a:sym typeface="Roboto"/>
            </a:endParaRPr>
          </a:p>
          <a:p>
            <a:pPr indent="-336550" lvl="1" marL="914400" rtl="0" algn="l">
              <a:spcBef>
                <a:spcPts val="1000"/>
              </a:spcBef>
              <a:spcAft>
                <a:spcPts val="0"/>
              </a:spcAft>
              <a:buClr>
                <a:srgbClr val="1F3A93"/>
              </a:buClr>
              <a:buSzPts val="1700"/>
              <a:buFont typeface="Roboto"/>
              <a:buChar char="○"/>
            </a:pPr>
            <a:r>
              <a:rPr lang="en" sz="2000">
                <a:solidFill>
                  <a:srgbClr val="1F3A93"/>
                </a:solidFill>
                <a:latin typeface="Roboto"/>
                <a:ea typeface="Roboto"/>
                <a:cs typeface="Roboto"/>
                <a:sym typeface="Roboto"/>
              </a:rPr>
              <a:t>"Local High School Wins State Basketball Championship"</a:t>
            </a:r>
            <a:endParaRPr sz="2000">
              <a:solidFill>
                <a:srgbClr val="1F3A93"/>
              </a:solidFill>
              <a:latin typeface="Roboto"/>
              <a:ea typeface="Roboto"/>
              <a:cs typeface="Roboto"/>
              <a:sym typeface="Roboto"/>
            </a:endParaRPr>
          </a:p>
          <a:p>
            <a:pPr indent="-336550" lvl="1" marL="914400" rtl="0" algn="l">
              <a:spcBef>
                <a:spcPts val="1000"/>
              </a:spcBef>
              <a:spcAft>
                <a:spcPts val="0"/>
              </a:spcAft>
              <a:buClr>
                <a:srgbClr val="1F3A93"/>
              </a:buClr>
              <a:buSzPts val="1700"/>
              <a:buFont typeface="Roboto"/>
              <a:buChar char="○"/>
            </a:pPr>
            <a:r>
              <a:rPr lang="en" sz="2000">
                <a:solidFill>
                  <a:srgbClr val="1F3A93"/>
                </a:solidFill>
                <a:latin typeface="Roboto"/>
                <a:ea typeface="Roboto"/>
                <a:cs typeface="Roboto"/>
                <a:sym typeface="Roboto"/>
              </a:rPr>
              <a:t>"New Study Reveals Alarming Rise in Pollution Levels"</a:t>
            </a:r>
            <a:endParaRPr sz="2000">
              <a:solidFill>
                <a:srgbClr val="1F3A93"/>
              </a:solidFill>
              <a:latin typeface="Roboto"/>
              <a:ea typeface="Roboto"/>
              <a:cs typeface="Roboto"/>
              <a:sym typeface="Roboto"/>
            </a:endParaRPr>
          </a:p>
          <a:p>
            <a:pPr indent="-336550" lvl="1" marL="914400" rtl="0" algn="l">
              <a:spcBef>
                <a:spcPts val="1000"/>
              </a:spcBef>
              <a:spcAft>
                <a:spcPts val="0"/>
              </a:spcAft>
              <a:buClr>
                <a:srgbClr val="1F3A93"/>
              </a:buClr>
              <a:buSzPts val="1700"/>
              <a:buFont typeface="Roboto"/>
              <a:buChar char="○"/>
            </a:pPr>
            <a:r>
              <a:rPr lang="en" sz="2000">
                <a:solidFill>
                  <a:srgbClr val="1F3A93"/>
                </a:solidFill>
                <a:latin typeface="Roboto"/>
                <a:ea typeface="Roboto"/>
                <a:cs typeface="Roboto"/>
                <a:sym typeface="Roboto"/>
              </a:rPr>
              <a:t>"Mayor Announces Plan to Improve Public Transportation"</a:t>
            </a:r>
            <a:endParaRPr sz="2000">
              <a:solidFill>
                <a:srgbClr val="1F3A93"/>
              </a:solidFill>
              <a:latin typeface="Roboto"/>
              <a:ea typeface="Roboto"/>
              <a:cs typeface="Roboto"/>
              <a:sym typeface="Roboto"/>
            </a:endParaRPr>
          </a:p>
          <a:p>
            <a:pPr indent="0" lvl="0" marL="0" rtl="0" algn="l">
              <a:spcBef>
                <a:spcPts val="1000"/>
              </a:spcBef>
              <a:spcAft>
                <a:spcPts val="0"/>
              </a:spcAft>
              <a:buNone/>
            </a:pPr>
            <a:r>
              <a:t/>
            </a:r>
            <a:endParaRPr sz="1100">
              <a:solidFill>
                <a:srgbClr val="1F3A93"/>
              </a:solidFill>
              <a:latin typeface="Roboto"/>
              <a:ea typeface="Roboto"/>
              <a:cs typeface="Roboto"/>
              <a:sym typeface="Roboto"/>
            </a:endParaRPr>
          </a:p>
          <a:p>
            <a:pPr indent="-336550" lvl="0" marL="457200" rtl="0" algn="l">
              <a:spcBef>
                <a:spcPts val="1000"/>
              </a:spcBef>
              <a:spcAft>
                <a:spcPts val="0"/>
              </a:spcAft>
              <a:buClr>
                <a:srgbClr val="1F3A93"/>
              </a:buClr>
              <a:buSzPts val="1700"/>
              <a:buFont typeface="Roboto"/>
              <a:buChar char="●"/>
            </a:pPr>
            <a:r>
              <a:rPr b="1" lang="en" sz="2000" u="sng">
                <a:solidFill>
                  <a:srgbClr val="1F3A93"/>
                </a:solidFill>
                <a:latin typeface="Roboto"/>
                <a:ea typeface="Roboto"/>
                <a:cs typeface="Roboto"/>
                <a:sym typeface="Roboto"/>
              </a:rPr>
              <a:t>Ineffective Headlines:</a:t>
            </a:r>
            <a:endParaRPr b="1" sz="2000" u="sng">
              <a:solidFill>
                <a:srgbClr val="1F3A93"/>
              </a:solidFill>
              <a:latin typeface="Roboto"/>
              <a:ea typeface="Roboto"/>
              <a:cs typeface="Roboto"/>
              <a:sym typeface="Roboto"/>
            </a:endParaRPr>
          </a:p>
          <a:p>
            <a:pPr indent="-336550" lvl="1" marL="914400" rtl="0" algn="l">
              <a:spcBef>
                <a:spcPts val="1000"/>
              </a:spcBef>
              <a:spcAft>
                <a:spcPts val="0"/>
              </a:spcAft>
              <a:buClr>
                <a:srgbClr val="1F3A93"/>
              </a:buClr>
              <a:buSzPts val="1700"/>
              <a:buFont typeface="Roboto"/>
              <a:buChar char="○"/>
            </a:pPr>
            <a:r>
              <a:rPr lang="en" sz="2000">
                <a:solidFill>
                  <a:srgbClr val="1F3A93"/>
                </a:solidFill>
                <a:latin typeface="Roboto"/>
                <a:ea typeface="Roboto"/>
                <a:cs typeface="Roboto"/>
                <a:sym typeface="Roboto"/>
              </a:rPr>
              <a:t>"Big Event Happening Soon!"</a:t>
            </a:r>
            <a:endParaRPr sz="2000">
              <a:solidFill>
                <a:srgbClr val="1F3A93"/>
              </a:solidFill>
              <a:latin typeface="Roboto"/>
              <a:ea typeface="Roboto"/>
              <a:cs typeface="Roboto"/>
              <a:sym typeface="Roboto"/>
            </a:endParaRPr>
          </a:p>
          <a:p>
            <a:pPr indent="-336550" lvl="1" marL="914400" rtl="0" algn="l">
              <a:spcBef>
                <a:spcPts val="1000"/>
              </a:spcBef>
              <a:spcAft>
                <a:spcPts val="0"/>
              </a:spcAft>
              <a:buClr>
                <a:srgbClr val="1F3A93"/>
              </a:buClr>
              <a:buSzPts val="1700"/>
              <a:buFont typeface="Roboto"/>
              <a:buChar char="○"/>
            </a:pPr>
            <a:r>
              <a:rPr lang="en" sz="2000">
                <a:solidFill>
                  <a:srgbClr val="1F3A93"/>
                </a:solidFill>
                <a:latin typeface="Roboto"/>
                <a:ea typeface="Roboto"/>
                <a:cs typeface="Roboto"/>
                <a:sym typeface="Roboto"/>
              </a:rPr>
              <a:t>"City Faces Crisis"</a:t>
            </a:r>
            <a:endParaRPr sz="2000">
              <a:solidFill>
                <a:srgbClr val="1F3A93"/>
              </a:solidFill>
              <a:latin typeface="Roboto"/>
              <a:ea typeface="Roboto"/>
              <a:cs typeface="Roboto"/>
              <a:sym typeface="Roboto"/>
            </a:endParaRPr>
          </a:p>
          <a:p>
            <a:pPr indent="-336550" lvl="1" marL="914400" rtl="0" algn="l">
              <a:spcBef>
                <a:spcPts val="1000"/>
              </a:spcBef>
              <a:spcAft>
                <a:spcPts val="1000"/>
              </a:spcAft>
              <a:buClr>
                <a:srgbClr val="1F3A93"/>
              </a:buClr>
              <a:buSzPts val="1700"/>
              <a:buFont typeface="Roboto"/>
              <a:buChar char="○"/>
            </a:pPr>
            <a:r>
              <a:rPr lang="en" sz="2000">
                <a:solidFill>
                  <a:srgbClr val="1F3A93"/>
                </a:solidFill>
                <a:latin typeface="Roboto"/>
                <a:ea typeface="Roboto"/>
                <a:cs typeface="Roboto"/>
                <a:sym typeface="Roboto"/>
              </a:rPr>
              <a:t>"You Won't Believe What Happened Next!"</a:t>
            </a:r>
            <a:endParaRPr sz="2000">
              <a:solidFill>
                <a:srgbClr val="1F3A93"/>
              </a:solidFill>
              <a:latin typeface="Roboto"/>
              <a:ea typeface="Roboto"/>
              <a:cs typeface="Roboto"/>
              <a:sym typeface="Roboto"/>
            </a:endParaRPr>
          </a:p>
        </p:txBody>
      </p:sp>
      <p:cxnSp>
        <p:nvCxnSpPr>
          <p:cNvPr id="583" name="Google Shape;583;p71"/>
          <p:cNvCxnSpPr/>
          <p:nvPr/>
        </p:nvCxnSpPr>
        <p:spPr>
          <a:xfrm>
            <a:off x="1758575" y="3117350"/>
            <a:ext cx="5712000" cy="0"/>
          </a:xfrm>
          <a:prstGeom prst="straightConnector1">
            <a:avLst/>
          </a:prstGeom>
          <a:noFill/>
          <a:ln cap="flat" cmpd="sng" w="19050">
            <a:solidFill>
              <a:srgbClr val="00B2A9"/>
            </a:solidFill>
            <a:prstDash val="solid"/>
            <a:round/>
            <a:headEnd len="med" w="med" type="none"/>
            <a:tailEnd len="med" w="med" type="none"/>
          </a:ln>
        </p:spPr>
      </p:cxnSp>
      <p:sp>
        <p:nvSpPr>
          <p:cNvPr id="584" name="Google Shape;584;p71"/>
          <p:cNvSpPr/>
          <p:nvPr/>
        </p:nvSpPr>
        <p:spPr>
          <a:xfrm>
            <a:off x="6069075" y="3318800"/>
            <a:ext cx="2909100" cy="1084200"/>
          </a:xfrm>
          <a:prstGeom prst="wedgeEllipseCallout">
            <a:avLst>
              <a:gd fmla="val -52256" name="adj1"/>
              <a:gd fmla="val 57321" name="adj2"/>
            </a:avLst>
          </a:prstGeom>
          <a:no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What makes these ineffective?</a:t>
            </a:r>
            <a:endParaRPr b="1" sz="1800">
              <a:solidFill>
                <a:srgbClr val="00B2A9"/>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Are News Beats?</a:t>
            </a:r>
            <a:endParaRPr b="1">
              <a:solidFill>
                <a:srgbClr val="1F3A93"/>
              </a:solidFill>
              <a:latin typeface="Roboto Condensed"/>
              <a:ea typeface="Roboto Condensed"/>
              <a:cs typeface="Roboto Condensed"/>
              <a:sym typeface="Roboto Condensed"/>
            </a:endParaRPr>
          </a:p>
        </p:txBody>
      </p:sp>
      <p:sp>
        <p:nvSpPr>
          <p:cNvPr id="590" name="Google Shape;590;p72"/>
          <p:cNvSpPr txBox="1"/>
          <p:nvPr>
            <p:ph idx="1" type="body"/>
          </p:nvPr>
        </p:nvSpPr>
        <p:spPr>
          <a:xfrm>
            <a:off x="311700" y="1087300"/>
            <a:ext cx="8653200" cy="3700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a:solidFill>
                  <a:srgbClr val="1F3A93"/>
                </a:solidFill>
                <a:latin typeface="Roboto"/>
                <a:ea typeface="Roboto"/>
                <a:cs typeface="Roboto"/>
                <a:sym typeface="Roboto"/>
              </a:rPr>
              <a:t>In journalism, "beats" refer to specific topics or areas that reporters are assigned to cover regularly. These beats help journalists specialize in certain areas, becoming experts in that particular subject matter. </a:t>
            </a:r>
            <a:endParaRPr>
              <a:solidFill>
                <a:srgbClr val="1F3A93"/>
              </a:solidFill>
              <a:latin typeface="Roboto"/>
              <a:ea typeface="Roboto"/>
              <a:cs typeface="Roboto"/>
              <a:sym typeface="Roboto"/>
            </a:endParaRPr>
          </a:p>
          <a:p>
            <a:pPr indent="0" lvl="0" marL="0" rtl="0" algn="l">
              <a:spcBef>
                <a:spcPts val="1200"/>
              </a:spcBef>
              <a:spcAft>
                <a:spcPts val="0"/>
              </a:spcAft>
              <a:buNone/>
            </a:pPr>
            <a:r>
              <a:rPr lang="en">
                <a:solidFill>
                  <a:srgbClr val="1F3A93"/>
                </a:solidFill>
                <a:latin typeface="Roboto"/>
                <a:ea typeface="Roboto"/>
                <a:cs typeface="Roboto"/>
                <a:sym typeface="Roboto"/>
              </a:rPr>
              <a:t>Some of the main news beats in a newspaper include:</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sz="1400">
              <a:solidFill>
                <a:srgbClr val="1F3A93"/>
              </a:solidFill>
              <a:latin typeface="Roboto"/>
              <a:ea typeface="Roboto"/>
              <a:cs typeface="Roboto"/>
              <a:sym typeface="Roboto"/>
            </a:endParaRPr>
          </a:p>
          <a:p>
            <a:pPr indent="0" lvl="0" marL="0" rtl="0" algn="l">
              <a:spcBef>
                <a:spcPts val="1200"/>
              </a:spcBef>
              <a:spcAft>
                <a:spcPts val="0"/>
              </a:spcAft>
              <a:buNone/>
            </a:pPr>
            <a:r>
              <a:t/>
            </a:r>
            <a:endParaRPr sz="100">
              <a:solidFill>
                <a:srgbClr val="1F3A93"/>
              </a:solidFill>
              <a:latin typeface="Roboto"/>
              <a:ea typeface="Roboto"/>
              <a:cs typeface="Roboto"/>
              <a:sym typeface="Roboto"/>
            </a:endParaRPr>
          </a:p>
          <a:p>
            <a:pPr indent="0" lvl="0" marL="0" rtl="0" algn="l">
              <a:spcBef>
                <a:spcPts val="1200"/>
              </a:spcBef>
              <a:spcAft>
                <a:spcPts val="0"/>
              </a:spcAft>
              <a:buNone/>
            </a:pPr>
            <a:r>
              <a:rPr lang="en">
                <a:solidFill>
                  <a:srgbClr val="1F3A93"/>
                </a:solidFill>
                <a:latin typeface="Roboto"/>
                <a:ea typeface="Roboto"/>
                <a:cs typeface="Roboto"/>
                <a:sym typeface="Roboto"/>
              </a:rPr>
              <a:t>Reporters covering these beats gather information, conduct interviews, and write stories to keep the public informed about important events and developments within these specific areas.</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p:txBody>
      </p:sp>
      <p:cxnSp>
        <p:nvCxnSpPr>
          <p:cNvPr id="591" name="Google Shape;591;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592" name="Google Shape;592;p72"/>
          <p:cNvSpPr txBox="1"/>
          <p:nvPr/>
        </p:nvSpPr>
        <p:spPr>
          <a:xfrm>
            <a:off x="700750" y="2776700"/>
            <a:ext cx="2433000" cy="951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Politics</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Crime</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Education</a:t>
            </a:r>
            <a:endParaRPr sz="1800">
              <a:solidFill>
                <a:srgbClr val="1F3A93"/>
              </a:solidFill>
              <a:latin typeface="Roboto"/>
              <a:ea typeface="Roboto"/>
              <a:cs typeface="Roboto"/>
              <a:sym typeface="Roboto"/>
            </a:endParaRPr>
          </a:p>
        </p:txBody>
      </p:sp>
      <p:sp>
        <p:nvSpPr>
          <p:cNvPr id="593" name="Google Shape;593;p72"/>
          <p:cNvSpPr txBox="1"/>
          <p:nvPr/>
        </p:nvSpPr>
        <p:spPr>
          <a:xfrm>
            <a:off x="3246388" y="2776700"/>
            <a:ext cx="2433000" cy="951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Sports</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Entertainment</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Health</a:t>
            </a:r>
            <a:endParaRPr sz="1800">
              <a:solidFill>
                <a:srgbClr val="1F3A93"/>
              </a:solidFill>
              <a:latin typeface="Roboto"/>
              <a:ea typeface="Roboto"/>
              <a:cs typeface="Roboto"/>
              <a:sym typeface="Roboto"/>
            </a:endParaRPr>
          </a:p>
        </p:txBody>
      </p:sp>
      <p:sp>
        <p:nvSpPr>
          <p:cNvPr id="594" name="Google Shape;594;p72"/>
          <p:cNvSpPr txBox="1"/>
          <p:nvPr/>
        </p:nvSpPr>
        <p:spPr>
          <a:xfrm>
            <a:off x="5792050" y="2776700"/>
            <a:ext cx="2433000" cy="951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B</a:t>
            </a:r>
            <a:r>
              <a:rPr lang="en" sz="1800">
                <a:solidFill>
                  <a:srgbClr val="1F3A93"/>
                </a:solidFill>
                <a:latin typeface="Roboto"/>
                <a:ea typeface="Roboto"/>
                <a:cs typeface="Roboto"/>
                <a:sym typeface="Roboto"/>
              </a:rPr>
              <a:t>usiness</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Technology</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Travel/Food</a:t>
            </a:r>
            <a:endParaRPr sz="1800">
              <a:solidFill>
                <a:srgbClr val="1F3A93"/>
              </a:solidFill>
              <a:latin typeface="Roboto"/>
              <a:ea typeface="Roboto"/>
              <a:cs typeface="Roboto"/>
              <a:sym typeface="Roboto"/>
            </a:endParaRPr>
          </a:p>
        </p:txBody>
      </p:sp>
      <p:pic>
        <p:nvPicPr>
          <p:cNvPr id="595" name="Google Shape;595;p72"/>
          <p:cNvPicPr preferRelativeResize="0"/>
          <p:nvPr/>
        </p:nvPicPr>
        <p:blipFill>
          <a:blip r:embed="rId3">
            <a:alphaModFix/>
          </a:blip>
          <a:stretch>
            <a:fillRect/>
          </a:stretch>
        </p:blipFill>
        <p:spPr>
          <a:xfrm>
            <a:off x="7301875" y="1803075"/>
            <a:ext cx="1689726" cy="1689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98" name="Google Shape;98;p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9" name="Google Shape;99;p19"/>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What planets do you know?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Unworldly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Watch: Solar System &amp; Asteroids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Read &amp; Respond: Asteroid 16 Psyche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Discussion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The Mission: Our Newspaper</a:t>
            </a:r>
            <a:endParaRPr b="1">
              <a:solidFill>
                <a:srgbClr val="1F3A93"/>
              </a:solidFill>
              <a:latin typeface="Roboto Condensed"/>
              <a:ea typeface="Roboto Condensed"/>
              <a:cs typeface="Roboto Condensed"/>
              <a:sym typeface="Roboto Condensed"/>
            </a:endParaRPr>
          </a:p>
        </p:txBody>
      </p:sp>
      <p:sp>
        <p:nvSpPr>
          <p:cNvPr id="601" name="Google Shape;601;p73"/>
          <p:cNvSpPr txBox="1"/>
          <p:nvPr>
            <p:ph idx="1" type="body"/>
          </p:nvPr>
        </p:nvSpPr>
        <p:spPr>
          <a:xfrm>
            <a:off x="311700" y="1123100"/>
            <a:ext cx="8375100" cy="3664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a:solidFill>
                  <a:srgbClr val="1F3A93"/>
                </a:solidFill>
                <a:latin typeface="Roboto"/>
                <a:ea typeface="Roboto"/>
                <a:cs typeface="Roboto"/>
                <a:sym typeface="Roboto"/>
              </a:rPr>
              <a:t>Our mission is to create a newspaper from the perspective of future outer space settlers.</a:t>
            </a:r>
            <a:endParaRPr b="1">
              <a:solidFill>
                <a:srgbClr val="1F3A93"/>
              </a:solidFill>
              <a:latin typeface="Roboto"/>
              <a:ea typeface="Roboto"/>
              <a:cs typeface="Roboto"/>
              <a:sym typeface="Roboto"/>
            </a:endParaRPr>
          </a:p>
          <a:p>
            <a:pPr indent="0" lvl="0" marL="0" rtl="0" algn="l">
              <a:spcBef>
                <a:spcPts val="1200"/>
              </a:spcBef>
              <a:spcAft>
                <a:spcPts val="0"/>
              </a:spcAft>
              <a:buNone/>
            </a:pPr>
            <a:r>
              <a:rPr lang="en">
                <a:solidFill>
                  <a:srgbClr val="1F3A93"/>
                </a:solidFill>
                <a:latin typeface="Roboto"/>
                <a:ea typeface="Roboto"/>
                <a:cs typeface="Roboto"/>
                <a:sym typeface="Roboto"/>
              </a:rPr>
              <a:t>We will:</a:t>
            </a:r>
            <a:endParaRPr>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a:solidFill>
                  <a:srgbClr val="1F3A93"/>
                </a:solidFill>
                <a:latin typeface="Roboto"/>
                <a:ea typeface="Roboto"/>
                <a:cs typeface="Roboto"/>
                <a:sym typeface="Roboto"/>
              </a:rPr>
              <a:t>Work together to world-build our planet and settlement</a:t>
            </a:r>
            <a:endParaRPr>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In the next lesson, we’ll choose a real–or create a new–</a:t>
            </a:r>
            <a:r>
              <a:rPr lang="en" sz="1800">
                <a:solidFill>
                  <a:srgbClr val="1F3A93"/>
                </a:solidFill>
                <a:latin typeface="Roboto"/>
                <a:ea typeface="Roboto"/>
                <a:cs typeface="Roboto"/>
                <a:sym typeface="Roboto"/>
              </a:rPr>
              <a:t>planet</a:t>
            </a:r>
            <a:r>
              <a:rPr lang="en" sz="1800">
                <a:solidFill>
                  <a:srgbClr val="1F3A93"/>
                </a:solidFill>
                <a:latin typeface="Roboto"/>
                <a:ea typeface="Roboto"/>
                <a:cs typeface="Roboto"/>
                <a:sym typeface="Roboto"/>
              </a:rPr>
              <a:t>, as well as other aspects of our futuristic settlement</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lang="en">
                <a:solidFill>
                  <a:srgbClr val="1F3A93"/>
                </a:solidFill>
                <a:latin typeface="Roboto"/>
                <a:ea typeface="Roboto"/>
                <a:cs typeface="Roboto"/>
                <a:sym typeface="Roboto"/>
              </a:rPr>
              <a:t>Each select a beat topic and write newspaper articles </a:t>
            </a:r>
            <a:endParaRPr>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You may also elect to create accompanying graphics </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lang="en">
                <a:solidFill>
                  <a:srgbClr val="1F3A93"/>
                </a:solidFill>
                <a:latin typeface="Roboto"/>
                <a:ea typeface="Roboto"/>
                <a:cs typeface="Roboto"/>
                <a:sym typeface="Roboto"/>
              </a:rPr>
              <a:t>Be creative &amp; have fun!</a:t>
            </a:r>
            <a:endParaRPr>
              <a:solidFill>
                <a:srgbClr val="1F3A93"/>
              </a:solidFill>
              <a:latin typeface="Roboto"/>
              <a:ea typeface="Roboto"/>
              <a:cs typeface="Roboto"/>
              <a:sym typeface="Roboto"/>
            </a:endParaRPr>
          </a:p>
        </p:txBody>
      </p:sp>
      <p:cxnSp>
        <p:nvCxnSpPr>
          <p:cNvPr id="602" name="Google Shape;602;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3" name="Google Shape;603;p73"/>
          <p:cNvPicPr preferRelativeResize="0"/>
          <p:nvPr/>
        </p:nvPicPr>
        <p:blipFill>
          <a:blip r:embed="rId3">
            <a:alphaModFix/>
          </a:blip>
          <a:stretch>
            <a:fillRect/>
          </a:stretch>
        </p:blipFill>
        <p:spPr>
          <a:xfrm>
            <a:off x="7308075" y="3307575"/>
            <a:ext cx="1835925" cy="18359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4"/>
          <p:cNvSpPr txBox="1"/>
          <p:nvPr>
            <p:ph type="title"/>
          </p:nvPr>
        </p:nvSpPr>
        <p:spPr>
          <a:xfrm>
            <a:off x="166275"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09" name="Google Shape;609;p7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610" name="Google Shape;610;p74"/>
          <p:cNvGraphicFramePr/>
          <p:nvPr/>
        </p:nvGraphicFramePr>
        <p:xfrm>
          <a:off x="1433400" y="2437600"/>
          <a:ext cx="3000000" cy="3000000"/>
        </p:xfrm>
        <a:graphic>
          <a:graphicData uri="http://schemas.openxmlformats.org/drawingml/2006/table">
            <a:tbl>
              <a:tblPr>
                <a:noFill/>
                <a:tableStyleId>{21007329-2D90-4FE9-9EE3-E6B8C0DCC480}</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news beat would you be interested in covering for the newspaper project?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611" name="Google Shape;611;p74"/>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15" name="Shape 615"/>
        <p:cNvGrpSpPr/>
        <p:nvPr/>
      </p:nvGrpSpPr>
      <p:grpSpPr>
        <a:xfrm>
          <a:off x="0" y="0"/>
          <a:ext cx="0" cy="0"/>
          <a:chOff x="0" y="0"/>
          <a:chExt cx="0" cy="0"/>
        </a:xfrm>
      </p:grpSpPr>
      <p:pic>
        <p:nvPicPr>
          <p:cNvPr id="616" name="Google Shape;616;p75"/>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17" name="Google Shape;617;p7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 6</a:t>
            </a:r>
            <a:endParaRPr b="1" sz="4800">
              <a:solidFill>
                <a:schemeClr val="lt1"/>
              </a:solidFill>
              <a:latin typeface="Roboto Condensed"/>
              <a:ea typeface="Roboto Condensed"/>
              <a:cs typeface="Roboto Condensed"/>
              <a:sym typeface="Roboto Condensed"/>
            </a:endParaRPr>
          </a:p>
        </p:txBody>
      </p:sp>
      <p:sp>
        <p:nvSpPr>
          <p:cNvPr id="618" name="Google Shape;618;p75"/>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World Building</a:t>
            </a:r>
            <a:endParaRPr sz="2600">
              <a:solidFill>
                <a:schemeClr val="lt1"/>
              </a:solidFill>
              <a:latin typeface="Raleway Medium"/>
              <a:ea typeface="Raleway Medium"/>
              <a:cs typeface="Raleway Medium"/>
              <a:sym typeface="Raleway Medium"/>
            </a:endParaRPr>
          </a:p>
        </p:txBody>
      </p:sp>
      <p:cxnSp>
        <p:nvCxnSpPr>
          <p:cNvPr id="619" name="Google Shape;619;p7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20" name="Google Shape;620;p75"/>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621" name="Google Shape;621;p75"/>
          <p:cNvPicPr preferRelativeResize="0"/>
          <p:nvPr/>
        </p:nvPicPr>
        <p:blipFill rotWithShape="1">
          <a:blip r:embed="rId5">
            <a:alphaModFix/>
          </a:blip>
          <a:srcRect b="0" l="0" r="0" t="0"/>
          <a:stretch/>
        </p:blipFill>
        <p:spPr>
          <a:xfrm>
            <a:off x="5574975" y="915777"/>
            <a:ext cx="3327675" cy="3327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627" name="Google Shape;627;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628" name="Google Shape;628;p76"/>
          <p:cNvGraphicFramePr/>
          <p:nvPr/>
        </p:nvGraphicFramePr>
        <p:xfrm>
          <a:off x="1433400" y="1123463"/>
          <a:ext cx="3000000" cy="3000000"/>
        </p:xfrm>
        <a:graphic>
          <a:graphicData uri="http://schemas.openxmlformats.org/drawingml/2006/table">
            <a:tbl>
              <a:tblPr>
                <a:noFill/>
                <a:tableStyleId>{21007329-2D90-4FE9-9EE3-E6B8C0DCC480}</a:tableStyleId>
              </a:tblPr>
              <a:tblGrid>
                <a:gridCol w="6277175"/>
              </a:tblGrid>
              <a:tr h="730525">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Consider the images.</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What do you see, think, and wonder?</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629" name="Google Shape;629;p76"/>
          <p:cNvPicPr preferRelativeResize="0"/>
          <p:nvPr/>
        </p:nvPicPr>
        <p:blipFill>
          <a:blip r:embed="rId3">
            <a:alphaModFix/>
          </a:blip>
          <a:stretch>
            <a:fillRect/>
          </a:stretch>
        </p:blipFill>
        <p:spPr>
          <a:xfrm>
            <a:off x="2121050" y="3584788"/>
            <a:ext cx="1525450" cy="1525450"/>
          </a:xfrm>
          <a:prstGeom prst="rect">
            <a:avLst/>
          </a:prstGeom>
          <a:noFill/>
          <a:ln>
            <a:noFill/>
          </a:ln>
        </p:spPr>
      </p:pic>
      <p:pic>
        <p:nvPicPr>
          <p:cNvPr id="630" name="Google Shape;630;p76"/>
          <p:cNvPicPr preferRelativeResize="0"/>
          <p:nvPr/>
        </p:nvPicPr>
        <p:blipFill>
          <a:blip r:embed="rId4">
            <a:alphaModFix/>
          </a:blip>
          <a:stretch>
            <a:fillRect/>
          </a:stretch>
        </p:blipFill>
        <p:spPr>
          <a:xfrm>
            <a:off x="5497500" y="1972725"/>
            <a:ext cx="1525450" cy="1525450"/>
          </a:xfrm>
          <a:prstGeom prst="rect">
            <a:avLst/>
          </a:prstGeom>
          <a:noFill/>
          <a:ln>
            <a:noFill/>
          </a:ln>
        </p:spPr>
      </p:pic>
      <p:pic>
        <p:nvPicPr>
          <p:cNvPr id="631" name="Google Shape;631;p76"/>
          <p:cNvPicPr preferRelativeResize="0"/>
          <p:nvPr/>
        </p:nvPicPr>
        <p:blipFill>
          <a:blip r:embed="rId5">
            <a:alphaModFix/>
          </a:blip>
          <a:stretch>
            <a:fillRect/>
          </a:stretch>
        </p:blipFill>
        <p:spPr>
          <a:xfrm>
            <a:off x="432825" y="3559888"/>
            <a:ext cx="1525450" cy="1525450"/>
          </a:xfrm>
          <a:prstGeom prst="rect">
            <a:avLst/>
          </a:prstGeom>
          <a:noFill/>
          <a:ln>
            <a:noFill/>
          </a:ln>
        </p:spPr>
      </p:pic>
      <p:pic>
        <p:nvPicPr>
          <p:cNvPr id="632" name="Google Shape;632;p76"/>
          <p:cNvPicPr preferRelativeResize="0"/>
          <p:nvPr/>
        </p:nvPicPr>
        <p:blipFill>
          <a:blip r:embed="rId6">
            <a:alphaModFix/>
          </a:blip>
          <a:stretch>
            <a:fillRect/>
          </a:stretch>
        </p:blipFill>
        <p:spPr>
          <a:xfrm>
            <a:off x="3809275" y="1972725"/>
            <a:ext cx="1525450" cy="1525450"/>
          </a:xfrm>
          <a:prstGeom prst="rect">
            <a:avLst/>
          </a:prstGeom>
          <a:noFill/>
          <a:ln>
            <a:noFill/>
          </a:ln>
        </p:spPr>
      </p:pic>
      <p:pic>
        <p:nvPicPr>
          <p:cNvPr id="633" name="Google Shape;633;p76"/>
          <p:cNvPicPr preferRelativeResize="0"/>
          <p:nvPr/>
        </p:nvPicPr>
        <p:blipFill>
          <a:blip r:embed="rId7">
            <a:alphaModFix/>
          </a:blip>
          <a:stretch>
            <a:fillRect/>
          </a:stretch>
        </p:blipFill>
        <p:spPr>
          <a:xfrm>
            <a:off x="7185725" y="3584788"/>
            <a:ext cx="1525450" cy="1525450"/>
          </a:xfrm>
          <a:prstGeom prst="rect">
            <a:avLst/>
          </a:prstGeom>
          <a:noFill/>
          <a:ln>
            <a:noFill/>
          </a:ln>
        </p:spPr>
      </p:pic>
      <p:pic>
        <p:nvPicPr>
          <p:cNvPr id="634" name="Google Shape;634;p76"/>
          <p:cNvPicPr preferRelativeResize="0"/>
          <p:nvPr/>
        </p:nvPicPr>
        <p:blipFill>
          <a:blip r:embed="rId8">
            <a:alphaModFix/>
          </a:blip>
          <a:stretch>
            <a:fillRect/>
          </a:stretch>
        </p:blipFill>
        <p:spPr>
          <a:xfrm>
            <a:off x="432825" y="1960275"/>
            <a:ext cx="1525450" cy="1525450"/>
          </a:xfrm>
          <a:prstGeom prst="rect">
            <a:avLst/>
          </a:prstGeom>
          <a:noFill/>
          <a:ln>
            <a:noFill/>
          </a:ln>
        </p:spPr>
      </p:pic>
      <p:pic>
        <p:nvPicPr>
          <p:cNvPr id="635" name="Google Shape;635;p76"/>
          <p:cNvPicPr preferRelativeResize="0"/>
          <p:nvPr/>
        </p:nvPicPr>
        <p:blipFill>
          <a:blip r:embed="rId9">
            <a:alphaModFix/>
          </a:blip>
          <a:stretch>
            <a:fillRect/>
          </a:stretch>
        </p:blipFill>
        <p:spPr>
          <a:xfrm>
            <a:off x="3809275" y="3584788"/>
            <a:ext cx="1525450" cy="1525450"/>
          </a:xfrm>
          <a:prstGeom prst="rect">
            <a:avLst/>
          </a:prstGeom>
          <a:noFill/>
          <a:ln>
            <a:noFill/>
          </a:ln>
        </p:spPr>
      </p:pic>
      <p:pic>
        <p:nvPicPr>
          <p:cNvPr id="636" name="Google Shape;636;p76"/>
          <p:cNvPicPr preferRelativeResize="0"/>
          <p:nvPr/>
        </p:nvPicPr>
        <p:blipFill>
          <a:blip r:embed="rId10">
            <a:alphaModFix/>
          </a:blip>
          <a:stretch>
            <a:fillRect/>
          </a:stretch>
        </p:blipFill>
        <p:spPr>
          <a:xfrm>
            <a:off x="7185725" y="1972725"/>
            <a:ext cx="1525450" cy="1525450"/>
          </a:xfrm>
          <a:prstGeom prst="rect">
            <a:avLst/>
          </a:prstGeom>
          <a:noFill/>
          <a:ln>
            <a:noFill/>
          </a:ln>
        </p:spPr>
      </p:pic>
      <p:pic>
        <p:nvPicPr>
          <p:cNvPr id="637" name="Google Shape;637;p76"/>
          <p:cNvPicPr preferRelativeResize="0"/>
          <p:nvPr/>
        </p:nvPicPr>
        <p:blipFill>
          <a:blip r:embed="rId11">
            <a:alphaModFix/>
          </a:blip>
          <a:stretch>
            <a:fillRect/>
          </a:stretch>
        </p:blipFill>
        <p:spPr>
          <a:xfrm>
            <a:off x="2121051" y="1953513"/>
            <a:ext cx="1525450" cy="1525450"/>
          </a:xfrm>
          <a:prstGeom prst="rect">
            <a:avLst/>
          </a:prstGeom>
          <a:noFill/>
          <a:ln>
            <a:noFill/>
          </a:ln>
        </p:spPr>
      </p:pic>
      <p:pic>
        <p:nvPicPr>
          <p:cNvPr id="638" name="Google Shape;638;p76"/>
          <p:cNvPicPr preferRelativeResize="0"/>
          <p:nvPr/>
        </p:nvPicPr>
        <p:blipFill>
          <a:blip r:embed="rId12">
            <a:alphaModFix/>
          </a:blip>
          <a:stretch>
            <a:fillRect/>
          </a:stretch>
        </p:blipFill>
        <p:spPr>
          <a:xfrm flipH="1">
            <a:off x="5497501" y="3584788"/>
            <a:ext cx="1525450" cy="15254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644" name="Google Shape;644;p7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45" name="Google Shape;645;p77"/>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See, Think, Wonder - AI space settlement art</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World-Building</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Building our World</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8"/>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 </a:t>
            </a:r>
            <a:endParaRPr b="1">
              <a:solidFill>
                <a:srgbClr val="1F3A93"/>
              </a:solidFill>
              <a:latin typeface="Roboto Condensed"/>
              <a:ea typeface="Roboto Condensed"/>
              <a:cs typeface="Roboto Condensed"/>
              <a:sym typeface="Roboto Condensed"/>
            </a:endParaRPr>
          </a:p>
        </p:txBody>
      </p:sp>
      <p:sp>
        <p:nvSpPr>
          <p:cNvPr id="651" name="Google Shape;651;p78"/>
          <p:cNvSpPr txBox="1"/>
          <p:nvPr>
            <p:ph idx="1" type="body"/>
          </p:nvPr>
        </p:nvSpPr>
        <p:spPr>
          <a:xfrm>
            <a:off x="311700" y="1149775"/>
            <a:ext cx="8520600" cy="3419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be able to:</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Use their imagination and creativity to design a new world</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Describe the key elements that should be considered when world-building for creative writing</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Collaborate with peers to make collective decisions</a:t>
            </a:r>
            <a:endParaRPr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200">
              <a:solidFill>
                <a:srgbClr val="00B2A9"/>
              </a:solidFill>
              <a:latin typeface="Roboto"/>
              <a:ea typeface="Roboto"/>
              <a:cs typeface="Roboto"/>
              <a:sym typeface="Roboto"/>
            </a:endParaRPr>
          </a:p>
        </p:txBody>
      </p:sp>
      <p:cxnSp>
        <p:nvCxnSpPr>
          <p:cNvPr id="652" name="Google Shape;652;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World-Building</a:t>
            </a:r>
            <a:endParaRPr b="1">
              <a:solidFill>
                <a:srgbClr val="1F3A93"/>
              </a:solidFill>
              <a:latin typeface="Roboto Condensed"/>
              <a:ea typeface="Roboto Condensed"/>
              <a:cs typeface="Roboto Condensed"/>
              <a:sym typeface="Roboto Condensed"/>
            </a:endParaRPr>
          </a:p>
        </p:txBody>
      </p:sp>
      <p:cxnSp>
        <p:nvCxnSpPr>
          <p:cNvPr id="658" name="Google Shape;658;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59" name="Google Shape;659;p79"/>
          <p:cNvSpPr txBox="1"/>
          <p:nvPr/>
        </p:nvSpPr>
        <p:spPr>
          <a:xfrm>
            <a:off x="409575" y="1185500"/>
            <a:ext cx="8277300" cy="9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World-building</a:t>
            </a:r>
            <a:r>
              <a:rPr lang="en" sz="1800">
                <a:solidFill>
                  <a:srgbClr val="1F3A93"/>
                </a:solidFill>
                <a:latin typeface="Roboto"/>
                <a:ea typeface="Roboto"/>
                <a:cs typeface="Roboto"/>
                <a:sym typeface="Roboto"/>
              </a:rPr>
              <a:t> is the process of creating a </a:t>
            </a:r>
            <a:r>
              <a:rPr b="1" lang="en" sz="1800">
                <a:solidFill>
                  <a:srgbClr val="1F3A93"/>
                </a:solidFill>
                <a:latin typeface="Roboto"/>
                <a:ea typeface="Roboto"/>
                <a:cs typeface="Roboto"/>
                <a:sym typeface="Roboto"/>
              </a:rPr>
              <a:t>detailed</a:t>
            </a:r>
            <a:r>
              <a:rPr lang="en" sz="1800">
                <a:solidFill>
                  <a:srgbClr val="1F3A93"/>
                </a:solidFill>
                <a:latin typeface="Roboto"/>
                <a:ea typeface="Roboto"/>
                <a:cs typeface="Roboto"/>
                <a:sym typeface="Roboto"/>
              </a:rPr>
              <a:t> and </a:t>
            </a:r>
            <a:r>
              <a:rPr b="1" lang="en" sz="1800">
                <a:solidFill>
                  <a:srgbClr val="1F3A93"/>
                </a:solidFill>
                <a:latin typeface="Roboto"/>
                <a:ea typeface="Roboto"/>
                <a:cs typeface="Roboto"/>
                <a:sym typeface="Roboto"/>
              </a:rPr>
              <a:t>immersive</a:t>
            </a:r>
            <a:r>
              <a:rPr lang="en" sz="1800">
                <a:solidFill>
                  <a:srgbClr val="1F3A93"/>
                </a:solidFill>
                <a:latin typeface="Roboto"/>
                <a:ea typeface="Roboto"/>
                <a:cs typeface="Roboto"/>
                <a:sym typeface="Roboto"/>
              </a:rPr>
              <a:t> </a:t>
            </a:r>
            <a:r>
              <a:rPr b="1" lang="en" sz="1800">
                <a:solidFill>
                  <a:srgbClr val="1F3A93"/>
                </a:solidFill>
                <a:latin typeface="Roboto"/>
                <a:ea typeface="Roboto"/>
                <a:cs typeface="Roboto"/>
                <a:sym typeface="Roboto"/>
              </a:rPr>
              <a:t>setting</a:t>
            </a:r>
            <a:r>
              <a:rPr lang="en" sz="1800">
                <a:solidFill>
                  <a:srgbClr val="1F3A93"/>
                </a:solidFill>
                <a:latin typeface="Roboto"/>
                <a:ea typeface="Roboto"/>
                <a:cs typeface="Roboto"/>
                <a:sym typeface="Roboto"/>
              </a:rPr>
              <a:t> for a story. It is essential for bringing the narrative to life and making it more engaging for the readers.</a:t>
            </a:r>
            <a:endParaRPr sz="1800">
              <a:solidFill>
                <a:srgbClr val="1F3A93"/>
              </a:solidFill>
              <a:latin typeface="Roboto"/>
              <a:ea typeface="Roboto"/>
              <a:cs typeface="Roboto"/>
              <a:sym typeface="Roboto"/>
            </a:endParaRPr>
          </a:p>
        </p:txBody>
      </p:sp>
      <p:sp>
        <p:nvSpPr>
          <p:cNvPr id="660" name="Google Shape;660;p79"/>
          <p:cNvSpPr txBox="1"/>
          <p:nvPr/>
        </p:nvSpPr>
        <p:spPr>
          <a:xfrm>
            <a:off x="409575" y="3100300"/>
            <a:ext cx="8277300" cy="15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F3A93"/>
                </a:solidFill>
                <a:latin typeface="Roboto"/>
                <a:ea typeface="Roboto"/>
                <a:cs typeface="Roboto"/>
                <a:sym typeface="Roboto"/>
              </a:rPr>
              <a:t>Brainstorming Activity:</a:t>
            </a:r>
            <a:endParaRPr b="1"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Imagine yourselves as pioneers on a new planet in outer space. What elements would be crucial for your survival and community development?</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essential resources, environmental conditions, and social structures are needed for a thriving community on a distant planet</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b="1"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p:txBody>
      </p:sp>
      <p:sp>
        <p:nvSpPr>
          <p:cNvPr id="661" name="Google Shape;661;p79"/>
          <p:cNvSpPr/>
          <p:nvPr/>
        </p:nvSpPr>
        <p:spPr>
          <a:xfrm>
            <a:off x="5229475" y="1930450"/>
            <a:ext cx="3457200" cy="1308900"/>
          </a:xfrm>
          <a:prstGeom prst="wedgeEllipseCallout">
            <a:avLst>
              <a:gd fmla="val -67288" name="adj1"/>
              <a:gd fmla="val -35262" name="adj2"/>
            </a:avLst>
          </a:prstGeom>
          <a:no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00B2A9"/>
                </a:solidFill>
                <a:latin typeface="Roboto"/>
                <a:ea typeface="Roboto"/>
                <a:cs typeface="Roboto"/>
                <a:sym typeface="Roboto"/>
              </a:rPr>
              <a:t>We need to create a world </a:t>
            </a:r>
            <a:r>
              <a:rPr b="1" i="1" lang="en" sz="1600">
                <a:solidFill>
                  <a:srgbClr val="00B2A9"/>
                </a:solidFill>
                <a:latin typeface="Roboto"/>
                <a:ea typeface="Roboto"/>
                <a:cs typeface="Roboto"/>
                <a:sym typeface="Roboto"/>
              </a:rPr>
              <a:t>together</a:t>
            </a:r>
            <a:r>
              <a:rPr b="1" lang="en" sz="1600">
                <a:solidFill>
                  <a:srgbClr val="00B2A9"/>
                </a:solidFill>
                <a:latin typeface="Roboto"/>
                <a:ea typeface="Roboto"/>
                <a:cs typeface="Roboto"/>
                <a:sym typeface="Roboto"/>
              </a:rPr>
              <a:t>, so our newspaper is consistent and engaging!</a:t>
            </a:r>
            <a:endParaRPr b="1" sz="1600">
              <a:solidFill>
                <a:srgbClr val="00B2A9"/>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World-Building: Key Elements</a:t>
            </a:r>
            <a:endParaRPr b="1">
              <a:solidFill>
                <a:srgbClr val="1F3A93"/>
              </a:solidFill>
              <a:latin typeface="Roboto Condensed"/>
              <a:ea typeface="Roboto Condensed"/>
              <a:cs typeface="Roboto Condensed"/>
              <a:sym typeface="Roboto Condensed"/>
            </a:endParaRPr>
          </a:p>
        </p:txBody>
      </p:sp>
      <p:cxnSp>
        <p:nvCxnSpPr>
          <p:cNvPr id="667" name="Google Shape;667;p8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68" name="Google Shape;668;p80"/>
          <p:cNvSpPr txBox="1"/>
          <p:nvPr/>
        </p:nvSpPr>
        <p:spPr>
          <a:xfrm>
            <a:off x="238000" y="1185500"/>
            <a:ext cx="7642500" cy="3812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Planet Characteristics:</a:t>
            </a:r>
            <a:endParaRPr b="1" sz="1800">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Defining the planet's climate, geography, flora and fauna establish a unique and believable setting.</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Society &amp; Culture:</a:t>
            </a:r>
            <a:endParaRPr b="1" sz="1800">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Details like religion, professions, entertainment, technology, transportation, and architecture shape the daily lives of inhabitants in the story.</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Government &amp; Politics:</a:t>
            </a:r>
            <a:endParaRPr b="1" sz="1800">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Government and interpersonal relationships help to build a rich and dynamic community within the narrative.</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00B2A9"/>
                </a:solidFill>
                <a:latin typeface="Roboto"/>
                <a:ea typeface="Roboto"/>
                <a:cs typeface="Roboto"/>
                <a:sym typeface="Roboto"/>
              </a:rPr>
              <a:t>By understanding and incorporating these key elements, you can create captivating stories that transport readers to new and exciting worlds.</a:t>
            </a:r>
            <a:endParaRPr sz="1800">
              <a:solidFill>
                <a:srgbClr val="00B2A9"/>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World-Building Examples</a:t>
            </a:r>
            <a:endParaRPr b="1">
              <a:solidFill>
                <a:srgbClr val="1F3A93"/>
              </a:solidFill>
              <a:latin typeface="Roboto Condensed"/>
              <a:ea typeface="Roboto Condensed"/>
              <a:cs typeface="Roboto Condensed"/>
              <a:sym typeface="Roboto Condensed"/>
            </a:endParaRPr>
          </a:p>
        </p:txBody>
      </p:sp>
      <p:cxnSp>
        <p:nvCxnSpPr>
          <p:cNvPr id="674" name="Google Shape;674;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descr="Moonshot follows Walt (Cole Sprouse) and Sophie (Lana Condor) as they join forces in order to be reunited with their significant others. The two embark upon a lively journey that winds up taking them both wildly and unexpectedly off course. A romantic comedy with a twist from director Christopher Winterbauer. Moonshot streaming now on Max. &#10;&#10;About Max:&#10;Max is the culture-defining entertainment service for every mood. With a variety of genres that include your favorite series and movies from iconic brands and treasured franchises, it delivers irresistible stories every time. From reuniting with life-long favorites to uncovering new ones you haven’t discovered yet, there's something for every moment, every feeling, every you.&#10;&#10;It’s all here. Iconic series, award-winning movies, fresh originals, and family favorites featuring the worlds of Harry Potter, the DC Universe, and HBO. Discover the best entertainment for every mood. Introducing Max – the one to watch.&#10;#WarnerBrosDiscovery #streamonmax #theonetowatch&#10;&#10;SUBSCRIBE TO MAX&#10;https://streamonm.ax/YouTube&#10;&#10;GET MAX&#10;https://streamonm.ax/Max&#10;&#10;FOLLOW MAX&#10;Follow Max on YouTube: https://streamonm.ax/YouTube&#10;Follow Max on Instagram: https://streamonm.ax/Instagram&#10;Follow Max on TikTok: https://streamonm.ax/TikTok&#10;Follow Max on Twitter: https://streamonm.ax/Twitter&#10;Follow Max on Facebook: https://streamonm.ax/Facebook" id="675" name="Google Shape;675;p81" title="Moonshot | Official Trailer | Max">
            <a:hlinkClick r:id="rId3"/>
          </p:cNvPr>
          <p:cNvPicPr preferRelativeResize="0"/>
          <p:nvPr/>
        </p:nvPicPr>
        <p:blipFill>
          <a:blip r:embed="rId4">
            <a:alphaModFix/>
          </a:blip>
          <a:stretch>
            <a:fillRect/>
          </a:stretch>
        </p:blipFill>
        <p:spPr>
          <a:xfrm>
            <a:off x="990400" y="2982250"/>
            <a:ext cx="3048000" cy="1714500"/>
          </a:xfrm>
          <a:prstGeom prst="rect">
            <a:avLst/>
          </a:prstGeom>
          <a:noFill/>
          <a:ln>
            <a:noFill/>
          </a:ln>
        </p:spPr>
      </p:pic>
      <p:pic>
        <p:nvPicPr>
          <p:cNvPr descr="THE MARTIAN | Teaser Trailer: During a manned mission to Mars, Astronaut Mark Watney (Matt Damon) is presumed dead after a fierce storm and left behind by his crew. But Watney has survived and finds himself stranded and alone on the hostile planet. With only meager supplies, he must draw upon his ingenuity, wit and spirit to subsist and find a way to signal to Earth that he is alive. Millions of miles away, NASA and a team of international scientists work tirelessly to bring “the Martian” home, while his crewmates concurrently plot a daring, if not impossible rescue mission. As these stories of incredible bravery unfold, the world comes together to root for Watney’s safe return. Based on a best-selling novel, and helmed by master director Ridley Scott, THE MARTIAN features a star studded cast that includes Jessica Chastain, Kristen Wiig, Kate Mara, Michael Peña, Jeff Daniels, Chiwetel Ejiofor, and Donald Glover.&#10;&#10;Cast: Matt Damon, Jessica Chastain, Kristen Wiig, Jeff Daniels, Michael Peña, Kate Mara, Sean Bean, Sebastian Stan, Aksel Hennie, Donald Glover, Mackenzie Davis, and Chiwetel Ejiofor &#10;&#10;The Extended Cut is Now on Blu-ray &amp; Digital HD: http://bit.ly/MartianExtended&#10;&#10;Meet the Ares 3 Crew: http://fox.co/Ares3&#10;See what it takes to #JourneyToMars: http://fox.co/TheRightStuff&#10;Neil deGrasse Tyson discusses Our Greatest Adventure: http://fox.co/OurGreatestAdventure &#10;Watch Astronaut Mark Watney prepare for his #JourneyToMars: http://fox.co/LeaveYourMark&#10;The world unites to save one man: http://fox.co/BringHimHome&#10;Watch Astronaut Mark Watney continue his research for the Ares 3 mission. #JourneyToMars: http://fox.co/AresChemCam&#10;&#10;Get The Martian soundtrack: http://fox.co/MartianSoundtrack&#10;Get The Martian score: http://fox.co/MartianScore &#10;Check out The Martian Official Game: http://fox.co/MartianGame &#10;&#10;SUBSCRIBE: http://bit.ly/FOXSubscribe&#10;&#10;Connect with The Martian Online: http://fox.co/TheMartianMovieSite&#10;Like The Martian on FACEBOOK: http://fox.co/TheMartianFB&#10;Follow The Martian on TWITTER: http://fox.co/TheMartianTwitter&#10;Follow The Martian on INSTAGRAM: http://fox.co/TheMartianInstagram&#10;Follow The Martian on TUMBLR: http://fox.co/TheMartianTumblr&#10;&#10;#TheMartian&#10;&#10;About 20th Century FOX:&#10;Official YouTube Channel for 20th Century Fox Movies. Home of Avatar, Aliens, X-Men, Die Hard, Deadpool, Ice Age, Alvin and the Chipmunks, Rio, Peanuts, Maze Runner, Planet of the Apes, Wolverine and many more.&#10;&#10;Connect with 20th Century FOX Online:&#10;Visit the 20th Century FOX WEBSITE: http://bit.ly/FOXMovie&#10;Like 20th Century FOX on FACEBOOK: http://bit.ly/FOXFacebook&#10;Follow 20th Century FOX on TWITTER: http://bit.ly/TwitterFOX&#10;&#10;The Martian | Teaser Trailer [HD] | 20th Century FOX&#10;http://www.youtube.com/user/FoxMovies" id="676" name="Google Shape;676;p81" title="The Martian | Teaser Trailer [HD] | 20th Century FOX">
            <a:hlinkClick r:id="rId5"/>
          </p:cNvPr>
          <p:cNvPicPr preferRelativeResize="0"/>
          <p:nvPr/>
        </p:nvPicPr>
        <p:blipFill>
          <a:blip r:embed="rId6">
            <a:alphaModFix/>
          </a:blip>
          <a:stretch>
            <a:fillRect/>
          </a:stretch>
        </p:blipFill>
        <p:spPr>
          <a:xfrm>
            <a:off x="5105600" y="2982250"/>
            <a:ext cx="3048000" cy="1714500"/>
          </a:xfrm>
          <a:prstGeom prst="rect">
            <a:avLst/>
          </a:prstGeom>
          <a:noFill/>
          <a:ln>
            <a:noFill/>
          </a:ln>
        </p:spPr>
      </p:pic>
      <p:sp>
        <p:nvSpPr>
          <p:cNvPr id="677" name="Google Shape;677;p81"/>
          <p:cNvSpPr txBox="1"/>
          <p:nvPr/>
        </p:nvSpPr>
        <p:spPr>
          <a:xfrm>
            <a:off x="409575" y="1185500"/>
            <a:ext cx="8277300" cy="216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Think back to the stories we read earlier (Bradbury &amp; Butler)... what type of worlds did the authors build with their writing?</a:t>
            </a:r>
            <a:endParaRPr sz="1800">
              <a:solidFill>
                <a:srgbClr val="1F3A93"/>
              </a:solidFill>
              <a:latin typeface="Roboto"/>
              <a:ea typeface="Roboto"/>
              <a:cs typeface="Roboto"/>
              <a:sym typeface="Roboto"/>
            </a:endParaRPr>
          </a:p>
          <a:p>
            <a:pPr indent="0" lvl="0" marL="457200" rtl="0" algn="l">
              <a:spcBef>
                <a:spcPts val="0"/>
              </a:spcBef>
              <a:spcAft>
                <a:spcPts val="0"/>
              </a:spcAft>
              <a:buNone/>
            </a:pPr>
            <a:r>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about the movie trailers here? What do you notice about these worlds?</a:t>
            </a:r>
            <a:endParaRPr sz="1800">
              <a:solidFill>
                <a:srgbClr val="1F3A93"/>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Building Our World</a:t>
            </a:r>
            <a:endParaRPr b="1">
              <a:solidFill>
                <a:srgbClr val="1F3A93"/>
              </a:solidFill>
              <a:latin typeface="Roboto Condensed"/>
              <a:ea typeface="Roboto Condensed"/>
              <a:cs typeface="Roboto Condensed"/>
              <a:sym typeface="Roboto Condensed"/>
            </a:endParaRPr>
          </a:p>
        </p:txBody>
      </p:sp>
      <p:cxnSp>
        <p:nvCxnSpPr>
          <p:cNvPr id="683" name="Google Shape;683;p8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84" name="Google Shape;684;p82"/>
          <p:cNvSpPr txBox="1"/>
          <p:nvPr/>
        </p:nvSpPr>
        <p:spPr>
          <a:xfrm>
            <a:off x="409575" y="1185500"/>
            <a:ext cx="8277300" cy="7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Let’s get started building our world! We’ll do this together so that our newspaper pieces are consistent. </a:t>
            </a:r>
            <a:r>
              <a:rPr lang="en" sz="1800">
                <a:solidFill>
                  <a:srgbClr val="00B2A9"/>
                </a:solidFill>
                <a:latin typeface="Roboto"/>
                <a:ea typeface="Roboto"/>
                <a:cs typeface="Roboto"/>
                <a:sym typeface="Roboto"/>
              </a:rPr>
              <a:t>It’s okay if we don’t have answers to everything!</a:t>
            </a:r>
            <a:endParaRPr sz="1800">
              <a:solidFill>
                <a:srgbClr val="00B2A9"/>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p:txBody>
      </p:sp>
      <p:sp>
        <p:nvSpPr>
          <p:cNvPr id="685" name="Google Shape;685;p82"/>
          <p:cNvSpPr txBox="1"/>
          <p:nvPr/>
        </p:nvSpPr>
        <p:spPr>
          <a:xfrm>
            <a:off x="311700" y="2113600"/>
            <a:ext cx="5611800" cy="2818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Planet Characteristics: The Basics</a:t>
            </a:r>
            <a:endParaRPr b="1" sz="1800">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planet is our settlement on? (existing or fictional)</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is the name of our settlement? What are the settlers called?</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How long ago was our settlement started?</a:t>
            </a:r>
            <a:endParaRPr sz="1800">
              <a:solidFill>
                <a:srgbClr val="1F3A93"/>
              </a:solidFill>
              <a:latin typeface="Roboto"/>
              <a:ea typeface="Roboto"/>
              <a:cs typeface="Roboto"/>
              <a:sym typeface="Roboto"/>
            </a:endParaRPr>
          </a:p>
          <a:p>
            <a:pPr indent="-342900" lvl="1" marL="914400" rtl="0" algn="l">
              <a:spcBef>
                <a:spcPts val="1000"/>
              </a:spcBef>
              <a:spcAft>
                <a:spcPts val="1000"/>
              </a:spcAft>
              <a:buClr>
                <a:srgbClr val="1F3A93"/>
              </a:buClr>
              <a:buSzPts val="1800"/>
              <a:buFont typeface="Roboto"/>
              <a:buChar char="○"/>
            </a:pPr>
            <a:r>
              <a:rPr lang="en" sz="1800">
                <a:solidFill>
                  <a:srgbClr val="1F3A93"/>
                </a:solidFill>
                <a:latin typeface="Roboto"/>
                <a:ea typeface="Roboto"/>
                <a:cs typeface="Roboto"/>
                <a:sym typeface="Roboto"/>
              </a:rPr>
              <a:t>How far away from Earth is our settlement? How long does it take to get back and forth?</a:t>
            </a:r>
            <a:endParaRPr sz="1800">
              <a:solidFill>
                <a:srgbClr val="1F3A93"/>
              </a:solidFill>
              <a:latin typeface="Roboto"/>
              <a:ea typeface="Roboto"/>
              <a:cs typeface="Roboto"/>
              <a:sym typeface="Roboto"/>
            </a:endParaRPr>
          </a:p>
        </p:txBody>
      </p:sp>
      <p:pic>
        <p:nvPicPr>
          <p:cNvPr id="686" name="Google Shape;686;p82"/>
          <p:cNvPicPr preferRelativeResize="0"/>
          <p:nvPr/>
        </p:nvPicPr>
        <p:blipFill>
          <a:blip r:embed="rId3">
            <a:alphaModFix/>
          </a:blip>
          <a:stretch>
            <a:fillRect/>
          </a:stretch>
        </p:blipFill>
        <p:spPr>
          <a:xfrm>
            <a:off x="6245925" y="2113600"/>
            <a:ext cx="2725100" cy="2725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 </a:t>
            </a:r>
            <a:endParaRPr b="1">
              <a:solidFill>
                <a:srgbClr val="1F3A93"/>
              </a:solidFill>
              <a:latin typeface="Roboto Condensed"/>
              <a:ea typeface="Roboto Condensed"/>
              <a:cs typeface="Roboto Condensed"/>
              <a:sym typeface="Roboto Condensed"/>
            </a:endParaRPr>
          </a:p>
        </p:txBody>
      </p:sp>
      <p:sp>
        <p:nvSpPr>
          <p:cNvPr id="105" name="Google Shape;105;p20"/>
          <p:cNvSpPr txBox="1"/>
          <p:nvPr>
            <p:ph idx="1" type="body"/>
          </p:nvPr>
        </p:nvSpPr>
        <p:spPr>
          <a:xfrm>
            <a:off x="311700" y="1149775"/>
            <a:ext cx="8520600" cy="3419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be able to:</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Identify major objects in our Solar System</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Understand future plans and motivations for Solar System exploration </a:t>
            </a:r>
            <a:endParaRPr>
              <a:solidFill>
                <a:srgbClr val="414143"/>
              </a:solidFill>
              <a:latin typeface="Roboto"/>
              <a:ea typeface="Roboto"/>
              <a:cs typeface="Roboto"/>
              <a:sym typeface="Roboto"/>
            </a:endParaRPr>
          </a:p>
        </p:txBody>
      </p:sp>
      <p:cxnSp>
        <p:nvCxnSpPr>
          <p:cNvPr id="106" name="Google Shape;106;p2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Building Our World</a:t>
            </a:r>
            <a:endParaRPr b="1">
              <a:solidFill>
                <a:srgbClr val="1F3A93"/>
              </a:solidFill>
              <a:latin typeface="Roboto Condensed"/>
              <a:ea typeface="Roboto Condensed"/>
              <a:cs typeface="Roboto Condensed"/>
              <a:sym typeface="Roboto Condensed"/>
            </a:endParaRPr>
          </a:p>
        </p:txBody>
      </p:sp>
      <p:cxnSp>
        <p:nvCxnSpPr>
          <p:cNvPr id="692" name="Google Shape;692;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93" name="Google Shape;693;p83"/>
          <p:cNvSpPr txBox="1"/>
          <p:nvPr/>
        </p:nvSpPr>
        <p:spPr>
          <a:xfrm>
            <a:off x="311700" y="1097450"/>
            <a:ext cx="7899300" cy="3834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Planet Characteristics: The Environment</a:t>
            </a:r>
            <a:endParaRPr b="1" sz="1800">
              <a:solidFill>
                <a:srgbClr val="1F3A93"/>
              </a:solidFill>
              <a:latin typeface="Roboto"/>
              <a:ea typeface="Roboto"/>
              <a:cs typeface="Roboto"/>
              <a:sym typeface="Roboto"/>
            </a:endParaRPr>
          </a:p>
          <a:p>
            <a:pPr indent="0" lvl="0" marL="457200" rtl="0" algn="l">
              <a:spcBef>
                <a:spcPts val="0"/>
              </a:spcBef>
              <a:spcAft>
                <a:spcPts val="0"/>
              </a:spcAft>
              <a:buNone/>
            </a:pPr>
            <a:r>
              <a:t/>
            </a:r>
            <a:endParaRPr b="1" sz="1800">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is the geography? (what are common landscape elements–mountains, oceans, deserts, etc.)</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is the climate?</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is the weather?</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plants exist there?</a:t>
            </a:r>
            <a:endParaRPr sz="1800">
              <a:solidFill>
                <a:srgbClr val="1F3A93"/>
              </a:solidFill>
              <a:latin typeface="Roboto"/>
              <a:ea typeface="Roboto"/>
              <a:cs typeface="Roboto"/>
              <a:sym typeface="Roboto"/>
            </a:endParaRPr>
          </a:p>
          <a:p>
            <a:pPr indent="-342900" lvl="1" marL="914400" rtl="0" algn="l">
              <a:spcBef>
                <a:spcPts val="1000"/>
              </a:spcBef>
              <a:spcAft>
                <a:spcPts val="1000"/>
              </a:spcAft>
              <a:buClr>
                <a:srgbClr val="1F3A93"/>
              </a:buClr>
              <a:buSzPts val="1800"/>
              <a:buFont typeface="Roboto"/>
              <a:buChar char="○"/>
            </a:pPr>
            <a:r>
              <a:rPr lang="en" sz="1800">
                <a:solidFill>
                  <a:srgbClr val="1F3A93"/>
                </a:solidFill>
                <a:latin typeface="Roboto"/>
                <a:ea typeface="Roboto"/>
                <a:cs typeface="Roboto"/>
                <a:sym typeface="Roboto"/>
              </a:rPr>
              <a:t>What animals exist?</a:t>
            </a:r>
            <a:endParaRPr sz="1800">
              <a:solidFill>
                <a:srgbClr val="1F3A93"/>
              </a:solidFill>
              <a:latin typeface="Roboto"/>
              <a:ea typeface="Roboto"/>
              <a:cs typeface="Roboto"/>
              <a:sym typeface="Roboto"/>
            </a:endParaRPr>
          </a:p>
        </p:txBody>
      </p:sp>
      <p:pic>
        <p:nvPicPr>
          <p:cNvPr id="694" name="Google Shape;694;p83"/>
          <p:cNvPicPr preferRelativeResize="0"/>
          <p:nvPr/>
        </p:nvPicPr>
        <p:blipFill>
          <a:blip r:embed="rId3">
            <a:alphaModFix/>
          </a:blip>
          <a:stretch>
            <a:fillRect/>
          </a:stretch>
        </p:blipFill>
        <p:spPr>
          <a:xfrm>
            <a:off x="4572000" y="2446565"/>
            <a:ext cx="4260300" cy="239108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Building Our World</a:t>
            </a:r>
            <a:endParaRPr b="1">
              <a:solidFill>
                <a:srgbClr val="1F3A93"/>
              </a:solidFill>
              <a:latin typeface="Roboto Condensed"/>
              <a:ea typeface="Roboto Condensed"/>
              <a:cs typeface="Roboto Condensed"/>
              <a:sym typeface="Roboto Condensed"/>
            </a:endParaRPr>
          </a:p>
        </p:txBody>
      </p:sp>
      <p:cxnSp>
        <p:nvCxnSpPr>
          <p:cNvPr id="700" name="Google Shape;700;p8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01" name="Google Shape;701;p84"/>
          <p:cNvSpPr txBox="1"/>
          <p:nvPr/>
        </p:nvSpPr>
        <p:spPr>
          <a:xfrm>
            <a:off x="311700" y="1097450"/>
            <a:ext cx="7899300" cy="3834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People &amp; Customs</a:t>
            </a:r>
            <a:endParaRPr b="1" sz="1800">
              <a:solidFill>
                <a:srgbClr val="1F3A93"/>
              </a:solidFill>
              <a:latin typeface="Roboto"/>
              <a:ea typeface="Roboto"/>
              <a:cs typeface="Roboto"/>
              <a:sym typeface="Roboto"/>
            </a:endParaRPr>
          </a:p>
          <a:p>
            <a:pPr indent="0" lvl="0" marL="457200" rtl="0" algn="l">
              <a:spcBef>
                <a:spcPts val="0"/>
              </a:spcBef>
              <a:spcAft>
                <a:spcPts val="0"/>
              </a:spcAft>
              <a:buNone/>
            </a:pPr>
            <a:r>
              <a:t/>
            </a:r>
            <a:endParaRPr b="1" sz="1800">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is the population size?</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is the population age? (are there adults &amp; children? Men &amp; women? Are people born there or do they only arrive from Earth?)</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do people wear?</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do people eat?</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celebrations do the people participate in?</a:t>
            </a:r>
            <a:endParaRPr sz="1800">
              <a:solidFill>
                <a:srgbClr val="1F3A93"/>
              </a:solidFill>
              <a:latin typeface="Roboto"/>
              <a:ea typeface="Roboto"/>
              <a:cs typeface="Roboto"/>
              <a:sym typeface="Roboto"/>
            </a:endParaRPr>
          </a:p>
          <a:p>
            <a:pPr indent="0" lvl="0" marL="0" rtl="0" algn="l">
              <a:spcBef>
                <a:spcPts val="1000"/>
              </a:spcBef>
              <a:spcAft>
                <a:spcPts val="1000"/>
              </a:spcAft>
              <a:buNone/>
            </a:pPr>
            <a:r>
              <a:t/>
            </a:r>
            <a:endParaRPr sz="1800">
              <a:solidFill>
                <a:srgbClr val="1F3A93"/>
              </a:solidFill>
              <a:latin typeface="Roboto"/>
              <a:ea typeface="Roboto"/>
              <a:cs typeface="Roboto"/>
              <a:sym typeface="Roboto"/>
            </a:endParaRPr>
          </a:p>
        </p:txBody>
      </p:sp>
      <p:pic>
        <p:nvPicPr>
          <p:cNvPr id="702" name="Google Shape;702;p84"/>
          <p:cNvPicPr preferRelativeResize="0"/>
          <p:nvPr/>
        </p:nvPicPr>
        <p:blipFill>
          <a:blip r:embed="rId3">
            <a:alphaModFix/>
          </a:blip>
          <a:stretch>
            <a:fillRect/>
          </a:stretch>
        </p:blipFill>
        <p:spPr>
          <a:xfrm>
            <a:off x="6849175" y="2880904"/>
            <a:ext cx="2050849" cy="20508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Building Our World</a:t>
            </a:r>
            <a:endParaRPr b="1">
              <a:solidFill>
                <a:srgbClr val="1F3A93"/>
              </a:solidFill>
              <a:latin typeface="Roboto Condensed"/>
              <a:ea typeface="Roboto Condensed"/>
              <a:cs typeface="Roboto Condensed"/>
              <a:sym typeface="Roboto Condensed"/>
            </a:endParaRPr>
          </a:p>
        </p:txBody>
      </p:sp>
      <p:cxnSp>
        <p:nvCxnSpPr>
          <p:cNvPr id="708" name="Google Shape;708;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09" name="Google Shape;709;p85"/>
          <p:cNvSpPr txBox="1"/>
          <p:nvPr/>
        </p:nvSpPr>
        <p:spPr>
          <a:xfrm>
            <a:off x="311700" y="1097450"/>
            <a:ext cx="7899300" cy="3834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Society &amp; Culture</a:t>
            </a:r>
            <a:endParaRPr b="1" sz="1800">
              <a:solidFill>
                <a:srgbClr val="1F3A93"/>
              </a:solidFill>
              <a:latin typeface="Roboto"/>
              <a:ea typeface="Roboto"/>
              <a:cs typeface="Roboto"/>
              <a:sym typeface="Roboto"/>
            </a:endParaRPr>
          </a:p>
          <a:p>
            <a:pPr indent="0" lvl="0" marL="457200" rtl="0" algn="l">
              <a:spcBef>
                <a:spcPts val="0"/>
              </a:spcBef>
              <a:spcAft>
                <a:spcPts val="0"/>
              </a:spcAft>
              <a:buNone/>
            </a:pPr>
            <a:r>
              <a:t/>
            </a:r>
            <a:endParaRPr b="1" sz="1800">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are the jobs people hold in our settlement?</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forms of entertainment are there?</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are the modes of transportation?</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technology do people use?</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What does the architecture look like?</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Is there a religion? Multiple religions?</a:t>
            </a:r>
            <a:endParaRPr sz="1800">
              <a:solidFill>
                <a:srgbClr val="1F3A93"/>
              </a:solidFill>
              <a:latin typeface="Roboto"/>
              <a:ea typeface="Roboto"/>
              <a:cs typeface="Roboto"/>
              <a:sym typeface="Roboto"/>
            </a:endParaRPr>
          </a:p>
          <a:p>
            <a:pPr indent="0" lvl="0" marL="0" rtl="0" algn="l">
              <a:spcBef>
                <a:spcPts val="1000"/>
              </a:spcBef>
              <a:spcAft>
                <a:spcPts val="1000"/>
              </a:spcAft>
              <a:buNone/>
            </a:pPr>
            <a:r>
              <a:t/>
            </a:r>
            <a:endParaRPr sz="1800">
              <a:solidFill>
                <a:srgbClr val="1F3A93"/>
              </a:solidFill>
              <a:latin typeface="Roboto"/>
              <a:ea typeface="Roboto"/>
              <a:cs typeface="Roboto"/>
              <a:sym typeface="Roboto"/>
            </a:endParaRPr>
          </a:p>
        </p:txBody>
      </p:sp>
      <p:pic>
        <p:nvPicPr>
          <p:cNvPr id="710" name="Google Shape;710;p85"/>
          <p:cNvPicPr preferRelativeResize="0"/>
          <p:nvPr/>
        </p:nvPicPr>
        <p:blipFill>
          <a:blip r:embed="rId3">
            <a:alphaModFix/>
          </a:blip>
          <a:stretch>
            <a:fillRect/>
          </a:stretch>
        </p:blipFill>
        <p:spPr>
          <a:xfrm>
            <a:off x="5435600" y="2922150"/>
            <a:ext cx="3517900" cy="20096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Building Our World</a:t>
            </a:r>
            <a:endParaRPr b="1">
              <a:solidFill>
                <a:srgbClr val="1F3A93"/>
              </a:solidFill>
              <a:latin typeface="Roboto Condensed"/>
              <a:ea typeface="Roboto Condensed"/>
              <a:cs typeface="Roboto Condensed"/>
              <a:sym typeface="Roboto Condensed"/>
            </a:endParaRPr>
          </a:p>
        </p:txBody>
      </p:sp>
      <p:cxnSp>
        <p:nvCxnSpPr>
          <p:cNvPr id="716" name="Google Shape;716;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17" name="Google Shape;717;p86"/>
          <p:cNvSpPr txBox="1"/>
          <p:nvPr/>
        </p:nvSpPr>
        <p:spPr>
          <a:xfrm>
            <a:off x="311700" y="1097450"/>
            <a:ext cx="4620300" cy="3834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Government &amp; Politics</a:t>
            </a:r>
            <a:endParaRPr b="1" sz="1800">
              <a:solidFill>
                <a:srgbClr val="1F3A93"/>
              </a:solidFill>
              <a:latin typeface="Roboto"/>
              <a:ea typeface="Roboto"/>
              <a:cs typeface="Roboto"/>
              <a:sym typeface="Roboto"/>
            </a:endParaRPr>
          </a:p>
          <a:p>
            <a:pPr indent="0" lvl="0" marL="457200" rtl="0" algn="l">
              <a:spcBef>
                <a:spcPts val="0"/>
              </a:spcBef>
              <a:spcAft>
                <a:spcPts val="0"/>
              </a:spcAft>
              <a:buNone/>
            </a:pPr>
            <a:r>
              <a:t/>
            </a:r>
            <a:endParaRPr b="1" sz="1800">
              <a:solidFill>
                <a:srgbClr val="1F3A93"/>
              </a:solidFill>
              <a:latin typeface="Roboto"/>
              <a:ea typeface="Roboto"/>
              <a:cs typeface="Roboto"/>
              <a:sym typeface="Roboto"/>
            </a:endParaRPr>
          </a:p>
          <a:p>
            <a:pPr indent="-342900" lvl="1" marL="9144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How is our settlement governed? Who is in charge? (Mayor? President? How are they elected?)</a:t>
            </a:r>
            <a:endParaRPr sz="1800">
              <a:solidFill>
                <a:srgbClr val="1F3A93"/>
              </a:solidFill>
              <a:latin typeface="Roboto"/>
              <a:ea typeface="Roboto"/>
              <a:cs typeface="Roboto"/>
              <a:sym typeface="Roboto"/>
            </a:endParaRPr>
          </a:p>
          <a:p>
            <a:pPr indent="-342900" lvl="1" marL="914400" rtl="0" algn="l">
              <a:spcBef>
                <a:spcPts val="100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Are there any political concerns? (Inequality? Crime? Hunger?)</a:t>
            </a:r>
            <a:endParaRPr sz="1800">
              <a:solidFill>
                <a:srgbClr val="1F3A93"/>
              </a:solidFill>
              <a:latin typeface="Roboto"/>
              <a:ea typeface="Roboto"/>
              <a:cs typeface="Roboto"/>
              <a:sym typeface="Roboto"/>
            </a:endParaRPr>
          </a:p>
          <a:p>
            <a:pPr indent="0" lvl="0" marL="457200" rtl="0" algn="l">
              <a:spcBef>
                <a:spcPts val="1000"/>
              </a:spcBef>
              <a:spcAft>
                <a:spcPts val="0"/>
              </a:spcAft>
              <a:buNone/>
            </a:pPr>
            <a:r>
              <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Char char="●"/>
            </a:pPr>
            <a:r>
              <a:rPr b="1" lang="en" sz="1800">
                <a:solidFill>
                  <a:srgbClr val="1F3A93"/>
                </a:solidFill>
                <a:latin typeface="Roboto"/>
                <a:ea typeface="Roboto"/>
                <a:cs typeface="Roboto"/>
                <a:sym typeface="Roboto"/>
              </a:rPr>
              <a:t>Anything else?</a:t>
            </a:r>
            <a:endParaRPr b="1" sz="1800">
              <a:solidFill>
                <a:srgbClr val="1F3A93"/>
              </a:solidFill>
              <a:latin typeface="Roboto"/>
              <a:ea typeface="Roboto"/>
              <a:cs typeface="Roboto"/>
              <a:sym typeface="Roboto"/>
            </a:endParaRPr>
          </a:p>
          <a:p>
            <a:pPr indent="0" lvl="0" marL="0" rtl="0" algn="l">
              <a:spcBef>
                <a:spcPts val="1000"/>
              </a:spcBef>
              <a:spcAft>
                <a:spcPts val="1000"/>
              </a:spcAft>
              <a:buNone/>
            </a:pPr>
            <a:r>
              <a:t/>
            </a:r>
            <a:endParaRPr sz="1800">
              <a:solidFill>
                <a:srgbClr val="1F3A93"/>
              </a:solidFill>
              <a:latin typeface="Roboto"/>
              <a:ea typeface="Roboto"/>
              <a:cs typeface="Roboto"/>
              <a:sym typeface="Roboto"/>
            </a:endParaRPr>
          </a:p>
        </p:txBody>
      </p:sp>
      <p:pic>
        <p:nvPicPr>
          <p:cNvPr id="718" name="Google Shape;718;p86"/>
          <p:cNvPicPr preferRelativeResize="0"/>
          <p:nvPr/>
        </p:nvPicPr>
        <p:blipFill>
          <a:blip r:embed="rId3">
            <a:alphaModFix/>
          </a:blip>
          <a:stretch>
            <a:fillRect/>
          </a:stretch>
        </p:blipFill>
        <p:spPr>
          <a:xfrm>
            <a:off x="5084175" y="1236475"/>
            <a:ext cx="3834300" cy="38343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8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We have our world… now let’s tell others about it!</a:t>
            </a:r>
            <a:endParaRPr b="1">
              <a:solidFill>
                <a:srgbClr val="1F3A93"/>
              </a:solidFill>
              <a:latin typeface="Roboto Condensed"/>
              <a:ea typeface="Roboto Condensed"/>
              <a:cs typeface="Roboto Condensed"/>
              <a:sym typeface="Roboto Condensed"/>
            </a:endParaRPr>
          </a:p>
        </p:txBody>
      </p:sp>
      <p:cxnSp>
        <p:nvCxnSpPr>
          <p:cNvPr id="724" name="Google Shape;724;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25" name="Google Shape;725;p87"/>
          <p:cNvSpPr txBox="1"/>
          <p:nvPr/>
        </p:nvSpPr>
        <p:spPr>
          <a:xfrm>
            <a:off x="311700" y="1097450"/>
            <a:ext cx="8758800" cy="43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Newspapers inform and educate readers about current events and issues of concern happening within a community. Now that we’ve built our world it’s time to start thinking about what we want to share in our newspaper articles.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b="1" lang="en" sz="1800">
                <a:solidFill>
                  <a:srgbClr val="00B2A9"/>
                </a:solidFill>
                <a:latin typeface="Roboto"/>
                <a:ea typeface="Roboto"/>
                <a:cs typeface="Roboto"/>
                <a:sym typeface="Roboto"/>
              </a:rPr>
              <a:t>Possible creative news articles: </a:t>
            </a:r>
            <a:endParaRPr b="1" sz="1800">
              <a:solidFill>
                <a:srgbClr val="00B2A9"/>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5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Interview a community member (politician, scientist, business leader, etc.)</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Write about a safety issue (radiation leak, missing person, ship crash, etc.) </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Write about the newest business in the settlement or a new artist/musician or a celebrity coming to visit. </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Write a sports article involving the settlement. </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Something mysterious has been found (ancient life, aliens, pyramids, etc.)</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People are becoming unhappy or concerned with some part of life on the planet.</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The next rocket is expected to bring something from Earth that everyone misses (maybe a type of food, a drum set, or chickens).</a:t>
            </a:r>
            <a:endParaRPr sz="1700">
              <a:solidFill>
                <a:srgbClr val="1F3A93"/>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731" name="Google Shape;731;p8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732" name="Google Shape;732;p88"/>
          <p:cNvGraphicFramePr/>
          <p:nvPr/>
        </p:nvGraphicFramePr>
        <p:xfrm>
          <a:off x="803513" y="1483350"/>
          <a:ext cx="3000000" cy="3000000"/>
        </p:xfrm>
        <a:graphic>
          <a:graphicData uri="http://schemas.openxmlformats.org/drawingml/2006/table">
            <a:tbl>
              <a:tblPr>
                <a:noFill/>
                <a:tableStyleId>{21007329-2D90-4FE9-9EE3-E6B8C0DCC480}</a:tableStyleId>
              </a:tblPr>
              <a:tblGrid>
                <a:gridCol w="7270700"/>
              </a:tblGrid>
              <a:tr h="22401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Brainstorm ideas for the article you will write for our newspaper.</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i="1" lang="en" sz="1800">
                          <a:solidFill>
                            <a:srgbClr val="1F3A93"/>
                          </a:solidFill>
                          <a:latin typeface="Roboto"/>
                          <a:ea typeface="Roboto"/>
                          <a:cs typeface="Roboto"/>
                          <a:sym typeface="Roboto"/>
                        </a:rPr>
                        <a:t>Note: Tomorrow we will select our beats!</a:t>
                      </a:r>
                      <a:endParaRPr i="1" sz="1800">
                        <a:solidFill>
                          <a:srgbClr val="1F3A93"/>
                        </a:solidFill>
                        <a:latin typeface="Roboto"/>
                        <a:ea typeface="Roboto"/>
                        <a:cs typeface="Roboto"/>
                        <a:sym typeface="Roboto"/>
                      </a:endParaRPr>
                    </a:p>
                  </a:txBody>
                  <a:tcPr marT="91425" marB="91425" marR="91425" marL="91425" anchor="b">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736" name="Shape 736"/>
        <p:cNvGrpSpPr/>
        <p:nvPr/>
      </p:nvGrpSpPr>
      <p:grpSpPr>
        <a:xfrm>
          <a:off x="0" y="0"/>
          <a:ext cx="0" cy="0"/>
          <a:chOff x="0" y="0"/>
          <a:chExt cx="0" cy="0"/>
        </a:xfrm>
      </p:grpSpPr>
      <p:pic>
        <p:nvPicPr>
          <p:cNvPr id="737" name="Google Shape;737;p89"/>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738" name="Google Shape;738;p89"/>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 7+</a:t>
            </a:r>
            <a:endParaRPr b="1" sz="4800">
              <a:solidFill>
                <a:schemeClr val="lt1"/>
              </a:solidFill>
              <a:latin typeface="Roboto Condensed"/>
              <a:ea typeface="Roboto Condensed"/>
              <a:cs typeface="Roboto Condensed"/>
              <a:sym typeface="Roboto Condensed"/>
            </a:endParaRPr>
          </a:p>
        </p:txBody>
      </p:sp>
      <p:sp>
        <p:nvSpPr>
          <p:cNvPr id="739" name="Google Shape;739;p89"/>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Making the publication</a:t>
            </a:r>
            <a:endParaRPr sz="2600">
              <a:solidFill>
                <a:schemeClr val="lt1"/>
              </a:solidFill>
              <a:latin typeface="Raleway Medium"/>
              <a:ea typeface="Raleway Medium"/>
              <a:cs typeface="Raleway Medium"/>
              <a:sym typeface="Raleway Medium"/>
            </a:endParaRPr>
          </a:p>
        </p:txBody>
      </p:sp>
      <p:cxnSp>
        <p:nvCxnSpPr>
          <p:cNvPr id="740" name="Google Shape;740;p89"/>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41" name="Google Shape;741;p89"/>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742" name="Google Shape;742;p89"/>
          <p:cNvPicPr preferRelativeResize="0"/>
          <p:nvPr/>
        </p:nvPicPr>
        <p:blipFill rotWithShape="1">
          <a:blip r:embed="rId5">
            <a:alphaModFix/>
          </a:blip>
          <a:srcRect b="0" l="0" r="0" t="0"/>
          <a:stretch/>
        </p:blipFill>
        <p:spPr>
          <a:xfrm>
            <a:off x="5574975" y="915777"/>
            <a:ext cx="3327675" cy="33277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748" name="Google Shape;748;p9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749" name="Google Shape;749;p90"/>
          <p:cNvGraphicFramePr/>
          <p:nvPr/>
        </p:nvGraphicFramePr>
        <p:xfrm>
          <a:off x="409575" y="1141800"/>
          <a:ext cx="3000000" cy="3000000"/>
        </p:xfrm>
        <a:graphic>
          <a:graphicData uri="http://schemas.openxmlformats.org/drawingml/2006/table">
            <a:tbl>
              <a:tblPr>
                <a:noFill/>
                <a:tableStyleId>{21007329-2D90-4FE9-9EE3-E6B8C0DCC480}</a:tableStyleId>
              </a:tblPr>
              <a:tblGrid>
                <a:gridCol w="8277300"/>
              </a:tblGrid>
              <a:tr h="3943550">
                <a:tc>
                  <a:txBody>
                    <a:bodyPr/>
                    <a:lstStyle/>
                    <a:p>
                      <a:pPr indent="0" lvl="0" marL="0" rtl="0" algn="ctr">
                        <a:spcBef>
                          <a:spcPts val="0"/>
                        </a:spcBef>
                        <a:spcAft>
                          <a:spcPts val="0"/>
                        </a:spcAft>
                        <a:buNone/>
                      </a:pPr>
                      <a:r>
                        <a:rPr b="1" lang="en" sz="1800">
                          <a:solidFill>
                            <a:srgbClr val="1F3A93"/>
                          </a:solidFill>
                          <a:latin typeface="Roboto"/>
                          <a:ea typeface="Roboto"/>
                          <a:cs typeface="Roboto"/>
                          <a:sym typeface="Roboto"/>
                        </a:rPr>
                        <a:t>Consider the newspaper article headlines below and match them with the beat category they would fall under.</a:t>
                      </a:r>
                      <a:endParaRPr b="1"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750" name="Google Shape;750;p90"/>
          <p:cNvSpPr txBox="1"/>
          <p:nvPr/>
        </p:nvSpPr>
        <p:spPr>
          <a:xfrm>
            <a:off x="568550" y="2023025"/>
            <a:ext cx="4866000" cy="296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Headline</a:t>
            </a:r>
            <a:endParaRPr b="1" sz="1800">
              <a:solidFill>
                <a:srgbClr val="00B2A9"/>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The 5 Best Day-Trips from Colony X</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Snoop Dogg Visits Mars Colony</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New Science Reveals Solutions to Human Lung Capacity</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Three Wounded in Ice Storm</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Settlers Elect New Town Mayor</a:t>
            </a:r>
            <a:endParaRPr sz="1800">
              <a:solidFill>
                <a:srgbClr val="1F3A93"/>
              </a:solidFill>
              <a:latin typeface="Roboto"/>
              <a:ea typeface="Roboto"/>
              <a:cs typeface="Roboto"/>
              <a:sym typeface="Roboto"/>
            </a:endParaRPr>
          </a:p>
          <a:p>
            <a:pPr indent="-342900" lvl="0" marL="457200" rtl="0" algn="l">
              <a:spcBef>
                <a:spcPts val="1000"/>
              </a:spcBef>
              <a:spcAft>
                <a:spcPts val="1000"/>
              </a:spcAft>
              <a:buClr>
                <a:srgbClr val="1F3A93"/>
              </a:buClr>
              <a:buSzPts val="1800"/>
              <a:buFont typeface="Roboto"/>
              <a:buAutoNum type="arabicPeriod"/>
            </a:pPr>
            <a:r>
              <a:rPr lang="en" sz="1800">
                <a:solidFill>
                  <a:srgbClr val="1F3A93"/>
                </a:solidFill>
                <a:latin typeface="Roboto"/>
                <a:ea typeface="Roboto"/>
                <a:cs typeface="Roboto"/>
                <a:sym typeface="Roboto"/>
              </a:rPr>
              <a:t>The First Target Opens on Mars</a:t>
            </a:r>
            <a:endParaRPr sz="1800">
              <a:solidFill>
                <a:srgbClr val="1F3A93"/>
              </a:solidFill>
              <a:latin typeface="Roboto"/>
              <a:ea typeface="Roboto"/>
              <a:cs typeface="Roboto"/>
              <a:sym typeface="Roboto"/>
            </a:endParaRPr>
          </a:p>
        </p:txBody>
      </p:sp>
      <p:sp>
        <p:nvSpPr>
          <p:cNvPr id="751" name="Google Shape;751;p90"/>
          <p:cNvSpPr txBox="1"/>
          <p:nvPr/>
        </p:nvSpPr>
        <p:spPr>
          <a:xfrm>
            <a:off x="6227725" y="2023025"/>
            <a:ext cx="2313900" cy="28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Beat</a:t>
            </a:r>
            <a:endParaRPr b="1" sz="1800">
              <a:solidFill>
                <a:srgbClr val="00B2A9"/>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AutoNum type="alphaUcPeriod"/>
            </a:pPr>
            <a:r>
              <a:rPr lang="en" sz="1800">
                <a:solidFill>
                  <a:srgbClr val="1F3A93"/>
                </a:solidFill>
                <a:latin typeface="Roboto"/>
                <a:ea typeface="Roboto"/>
                <a:cs typeface="Roboto"/>
                <a:sym typeface="Roboto"/>
              </a:rPr>
              <a:t>Healthcare</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AutoNum type="alphaUcPeriod"/>
            </a:pPr>
            <a:r>
              <a:rPr lang="en" sz="1800">
                <a:solidFill>
                  <a:srgbClr val="1F3A93"/>
                </a:solidFill>
                <a:latin typeface="Roboto"/>
                <a:ea typeface="Roboto"/>
                <a:cs typeface="Roboto"/>
                <a:sym typeface="Roboto"/>
              </a:rPr>
              <a:t>Business</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AutoNum type="alphaUcPeriod"/>
            </a:pPr>
            <a:r>
              <a:rPr lang="en" sz="1800">
                <a:solidFill>
                  <a:srgbClr val="1F3A93"/>
                </a:solidFill>
                <a:latin typeface="Roboto"/>
                <a:ea typeface="Roboto"/>
                <a:cs typeface="Roboto"/>
                <a:sym typeface="Roboto"/>
              </a:rPr>
              <a:t>Weather</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AutoNum type="alphaUcPeriod"/>
            </a:pPr>
            <a:r>
              <a:rPr lang="en" sz="1800">
                <a:solidFill>
                  <a:srgbClr val="1F3A93"/>
                </a:solidFill>
                <a:latin typeface="Roboto"/>
                <a:ea typeface="Roboto"/>
                <a:cs typeface="Roboto"/>
                <a:sym typeface="Roboto"/>
              </a:rPr>
              <a:t>Entertainment</a:t>
            </a:r>
            <a:endParaRPr sz="1800">
              <a:solidFill>
                <a:srgbClr val="1F3A93"/>
              </a:solidFill>
              <a:latin typeface="Roboto"/>
              <a:ea typeface="Roboto"/>
              <a:cs typeface="Roboto"/>
              <a:sym typeface="Roboto"/>
            </a:endParaRPr>
          </a:p>
          <a:p>
            <a:pPr indent="-342900" lvl="0" marL="457200" rtl="0" algn="l">
              <a:spcBef>
                <a:spcPts val="1000"/>
              </a:spcBef>
              <a:spcAft>
                <a:spcPts val="0"/>
              </a:spcAft>
              <a:buClr>
                <a:srgbClr val="1F3A93"/>
              </a:buClr>
              <a:buSzPts val="1800"/>
              <a:buFont typeface="Roboto"/>
              <a:buAutoNum type="alphaUcPeriod"/>
            </a:pPr>
            <a:r>
              <a:rPr lang="en" sz="1800">
                <a:solidFill>
                  <a:srgbClr val="1F3A93"/>
                </a:solidFill>
                <a:latin typeface="Roboto"/>
                <a:ea typeface="Roboto"/>
                <a:cs typeface="Roboto"/>
                <a:sym typeface="Roboto"/>
              </a:rPr>
              <a:t>Politics</a:t>
            </a:r>
            <a:endParaRPr sz="1800">
              <a:solidFill>
                <a:srgbClr val="1F3A93"/>
              </a:solidFill>
              <a:latin typeface="Roboto"/>
              <a:ea typeface="Roboto"/>
              <a:cs typeface="Roboto"/>
              <a:sym typeface="Roboto"/>
            </a:endParaRPr>
          </a:p>
          <a:p>
            <a:pPr indent="-342900" lvl="0" marL="457200" rtl="0" algn="l">
              <a:spcBef>
                <a:spcPts val="1000"/>
              </a:spcBef>
              <a:spcAft>
                <a:spcPts val="1000"/>
              </a:spcAft>
              <a:buClr>
                <a:srgbClr val="1F3A93"/>
              </a:buClr>
              <a:buSzPts val="1800"/>
              <a:buFont typeface="Roboto"/>
              <a:buAutoNum type="alphaUcPeriod"/>
            </a:pPr>
            <a:r>
              <a:rPr lang="en" sz="1800">
                <a:solidFill>
                  <a:srgbClr val="1F3A93"/>
                </a:solidFill>
                <a:latin typeface="Roboto"/>
                <a:ea typeface="Roboto"/>
                <a:cs typeface="Roboto"/>
                <a:sym typeface="Roboto"/>
              </a:rPr>
              <a:t>Travel/Food</a:t>
            </a:r>
            <a:endParaRPr sz="1800">
              <a:solidFill>
                <a:srgbClr val="1F3A93"/>
              </a:solidFill>
              <a:latin typeface="Roboto"/>
              <a:ea typeface="Roboto"/>
              <a:cs typeface="Roboto"/>
              <a:sym typeface="Roboto"/>
            </a:endParaRPr>
          </a:p>
        </p:txBody>
      </p:sp>
      <p:cxnSp>
        <p:nvCxnSpPr>
          <p:cNvPr id="752" name="Google Shape;752;p90"/>
          <p:cNvCxnSpPr/>
          <p:nvPr/>
        </p:nvCxnSpPr>
        <p:spPr>
          <a:xfrm>
            <a:off x="5831075" y="2571725"/>
            <a:ext cx="0" cy="1785000"/>
          </a:xfrm>
          <a:prstGeom prst="straightConnector1">
            <a:avLst/>
          </a:prstGeom>
          <a:noFill/>
          <a:ln cap="flat" cmpd="sng" w="9525">
            <a:solidFill>
              <a:srgbClr val="00B2A9"/>
            </a:solidFill>
            <a:prstDash val="solid"/>
            <a:round/>
            <a:headEnd len="med" w="med" type="none"/>
            <a:tailEnd len="med" w="med" type="none"/>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9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758" name="Google Shape;758;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59" name="Google Shape;759;p91"/>
          <p:cNvSpPr txBox="1"/>
          <p:nvPr/>
        </p:nvSpPr>
        <p:spPr>
          <a:xfrm>
            <a:off x="311700" y="1152475"/>
            <a:ext cx="86532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Headlines &amp; Beats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Making our newspaper &amp; Choosing our beats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Write your article!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Peer Review</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2"/>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 </a:t>
            </a:r>
            <a:endParaRPr b="1">
              <a:solidFill>
                <a:srgbClr val="1F3A93"/>
              </a:solidFill>
              <a:latin typeface="Roboto Condensed"/>
              <a:ea typeface="Roboto Condensed"/>
              <a:cs typeface="Roboto Condensed"/>
              <a:sym typeface="Roboto Condensed"/>
            </a:endParaRPr>
          </a:p>
        </p:txBody>
      </p:sp>
      <p:sp>
        <p:nvSpPr>
          <p:cNvPr id="765" name="Google Shape;765;p92"/>
          <p:cNvSpPr txBox="1"/>
          <p:nvPr>
            <p:ph idx="1" type="body"/>
          </p:nvPr>
        </p:nvSpPr>
        <p:spPr>
          <a:xfrm>
            <a:off x="311700" y="1149775"/>
            <a:ext cx="8520600" cy="3419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be able to:</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Incorporate creative and imaginative elements in writing</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Create a cohesive and engaging newspaper article</a:t>
            </a:r>
            <a:endParaRPr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Utilize descriptive language to bring a fictional space colony to life</a:t>
            </a:r>
            <a:endParaRPr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200">
              <a:solidFill>
                <a:srgbClr val="00B2A9"/>
              </a:solidFill>
              <a:latin typeface="Roboto"/>
              <a:ea typeface="Roboto"/>
              <a:cs typeface="Roboto"/>
              <a:sym typeface="Roboto"/>
            </a:endParaRPr>
          </a:p>
        </p:txBody>
      </p:sp>
      <p:cxnSp>
        <p:nvCxnSpPr>
          <p:cNvPr id="766" name="Google Shape;766;p9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321200"/>
            <a:ext cx="8520600" cy="4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The Mission </a:t>
            </a:r>
            <a:endParaRPr b="1">
              <a:solidFill>
                <a:srgbClr val="1F3A93"/>
              </a:solidFill>
              <a:latin typeface="Roboto Condensed"/>
              <a:ea typeface="Roboto Condensed"/>
              <a:cs typeface="Roboto Condensed"/>
              <a:sym typeface="Roboto Condensed"/>
            </a:endParaRPr>
          </a:p>
        </p:txBody>
      </p:sp>
      <p:sp>
        <p:nvSpPr>
          <p:cNvPr id="112" name="Google Shape;112;p21"/>
          <p:cNvSpPr txBox="1"/>
          <p:nvPr>
            <p:ph idx="1" type="body"/>
          </p:nvPr>
        </p:nvSpPr>
        <p:spPr>
          <a:xfrm>
            <a:off x="3280000" y="1028700"/>
            <a:ext cx="5689500" cy="354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oboto"/>
                <a:ea typeface="Roboto"/>
                <a:cs typeface="Roboto"/>
                <a:sym typeface="Roboto"/>
              </a:rPr>
              <a:t>Through Unworldly,</a:t>
            </a:r>
            <a:r>
              <a:rPr lang="en">
                <a:solidFill>
                  <a:srgbClr val="1F3A93"/>
                </a:solidFill>
                <a:latin typeface="Roboto"/>
                <a:ea typeface="Roboto"/>
                <a:cs typeface="Roboto"/>
                <a:sym typeface="Roboto"/>
              </a:rPr>
              <a:t> we will </a:t>
            </a:r>
            <a:r>
              <a:rPr b="1" lang="en">
                <a:solidFill>
                  <a:srgbClr val="1F3A93"/>
                </a:solidFill>
                <a:latin typeface="Roboto"/>
                <a:ea typeface="Roboto"/>
                <a:cs typeface="Roboto"/>
                <a:sym typeface="Roboto"/>
              </a:rPr>
              <a:t>learn about outer space </a:t>
            </a:r>
            <a:r>
              <a:rPr lang="en">
                <a:solidFill>
                  <a:srgbClr val="1F3A93"/>
                </a:solidFill>
                <a:latin typeface="Roboto"/>
                <a:ea typeface="Roboto"/>
                <a:cs typeface="Roboto"/>
                <a:sym typeface="Roboto"/>
              </a:rPr>
              <a:t>and the potential benefits of its exploration. We will </a:t>
            </a:r>
            <a:r>
              <a:rPr b="1" lang="en">
                <a:solidFill>
                  <a:srgbClr val="1F3A93"/>
                </a:solidFill>
                <a:latin typeface="Roboto"/>
                <a:ea typeface="Roboto"/>
                <a:cs typeface="Roboto"/>
                <a:sym typeface="Roboto"/>
              </a:rPr>
              <a:t>consider classic SciFi stories</a:t>
            </a:r>
            <a:r>
              <a:rPr lang="en">
                <a:solidFill>
                  <a:srgbClr val="1F3A93"/>
                </a:solidFill>
                <a:latin typeface="Roboto"/>
                <a:ea typeface="Roboto"/>
                <a:cs typeface="Roboto"/>
                <a:sym typeface="Roboto"/>
              </a:rPr>
              <a:t> to understand creative world-building and will then </a:t>
            </a:r>
            <a:r>
              <a:rPr b="1" lang="en">
                <a:solidFill>
                  <a:srgbClr val="1F3A93"/>
                </a:solidFill>
                <a:latin typeface="Roboto"/>
                <a:ea typeface="Roboto"/>
                <a:cs typeface="Roboto"/>
                <a:sym typeface="Roboto"/>
              </a:rPr>
              <a:t>practice journalism skills to create a newspaper</a:t>
            </a:r>
            <a:r>
              <a:rPr lang="en">
                <a:solidFill>
                  <a:srgbClr val="1F3A93"/>
                </a:solidFill>
                <a:latin typeface="Roboto"/>
                <a:ea typeface="Roboto"/>
                <a:cs typeface="Roboto"/>
                <a:sym typeface="Roboto"/>
              </a:rPr>
              <a:t> from the perspective of future outer space settlers.</a:t>
            </a:r>
            <a:endParaRPr>
              <a:solidFill>
                <a:srgbClr val="1F3A93"/>
              </a:solidFill>
              <a:latin typeface="Roboto"/>
              <a:ea typeface="Roboto"/>
              <a:cs typeface="Roboto"/>
              <a:sym typeface="Roboto"/>
            </a:endParaRPr>
          </a:p>
          <a:p>
            <a:pPr indent="0" lvl="0" marL="0" rtl="0" algn="ctr">
              <a:spcBef>
                <a:spcPts val="1600"/>
              </a:spcBef>
              <a:spcAft>
                <a:spcPts val="1600"/>
              </a:spcAft>
              <a:buNone/>
            </a:pPr>
            <a:r>
              <a:rPr lang="en">
                <a:solidFill>
                  <a:srgbClr val="1F3A93"/>
                </a:solidFill>
                <a:latin typeface="Roboto"/>
                <a:ea typeface="Roboto"/>
                <a:cs typeface="Roboto"/>
                <a:sym typeface="Roboto"/>
              </a:rPr>
              <a:t>Along with writing creative articles there will be the opportunity to create art for the newspaper! </a:t>
            </a:r>
            <a:endParaRPr>
              <a:solidFill>
                <a:srgbClr val="1F3A93"/>
              </a:solidFill>
              <a:latin typeface="Roboto"/>
              <a:ea typeface="Roboto"/>
              <a:cs typeface="Roboto"/>
              <a:sym typeface="Roboto"/>
            </a:endParaRPr>
          </a:p>
        </p:txBody>
      </p:sp>
      <p:cxnSp>
        <p:nvCxnSpPr>
          <p:cNvPr id="113" name="Google Shape;113;p2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4" name="Google Shape;114;p21"/>
          <p:cNvPicPr preferRelativeResize="0"/>
          <p:nvPr/>
        </p:nvPicPr>
        <p:blipFill rotWithShape="1">
          <a:blip r:embed="rId3">
            <a:alphaModFix/>
          </a:blip>
          <a:srcRect b="0" l="0" r="0" t="0"/>
          <a:stretch/>
        </p:blipFill>
        <p:spPr>
          <a:xfrm>
            <a:off x="311700" y="1593313"/>
            <a:ext cx="2532005" cy="2532025"/>
          </a:xfrm>
          <a:prstGeom prst="rect">
            <a:avLst/>
          </a:prstGeom>
          <a:noFill/>
          <a:ln>
            <a:noFill/>
          </a:ln>
        </p:spPr>
      </p:pic>
      <p:sp>
        <p:nvSpPr>
          <p:cNvPr id="115" name="Google Shape;115;p21"/>
          <p:cNvSpPr/>
          <p:nvPr/>
        </p:nvSpPr>
        <p:spPr>
          <a:xfrm>
            <a:off x="3280000" y="4271550"/>
            <a:ext cx="2417100" cy="7158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T</a:t>
            </a:r>
            <a:r>
              <a:rPr i="1" lang="en" sz="1600">
                <a:latin typeface="Roboto"/>
                <a:ea typeface="Roboto"/>
                <a:cs typeface="Roboto"/>
                <a:sym typeface="Roboto"/>
              </a:rPr>
              <a:t>here’s a competition too!</a:t>
            </a:r>
            <a:endParaRPr i="1" sz="1600">
              <a:latin typeface="Roboto"/>
              <a:ea typeface="Roboto"/>
              <a:cs typeface="Roboto"/>
              <a:sym typeface="Roboto"/>
            </a:endParaRPr>
          </a:p>
        </p:txBody>
      </p:sp>
      <p:grpSp>
        <p:nvGrpSpPr>
          <p:cNvPr id="116" name="Google Shape;116;p21"/>
          <p:cNvGrpSpPr/>
          <p:nvPr/>
        </p:nvGrpSpPr>
        <p:grpSpPr>
          <a:xfrm flipH="1" rot="-1818">
            <a:off x="2326826" y="4300386"/>
            <a:ext cx="893737" cy="610535"/>
            <a:chOff x="3104742" y="3437775"/>
            <a:chExt cx="1575700" cy="1076781"/>
          </a:xfrm>
        </p:grpSpPr>
        <p:sp>
          <p:nvSpPr>
            <p:cNvPr id="117" name="Google Shape;117;p21"/>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8" name="Google Shape;118;p21"/>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9" name="Google Shape;119;p21"/>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0" name="Google Shape;120;p21"/>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1" name="Google Shape;121;p21"/>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2" name="Google Shape;122;p21"/>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3" name="Google Shape;123;p21"/>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4" name="Google Shape;124;p21"/>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5" name="Google Shape;125;p21"/>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6" name="Google Shape;126;p21"/>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3"/>
          <p:cNvSpPr txBox="1"/>
          <p:nvPr/>
        </p:nvSpPr>
        <p:spPr>
          <a:xfrm>
            <a:off x="168825" y="1229675"/>
            <a:ext cx="8758800" cy="14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Let’s review the list of possible beats and select which beat everyone wants to cover.</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457200" rtl="0" algn="l">
              <a:spcBef>
                <a:spcPts val="0"/>
              </a:spcBef>
              <a:spcAft>
                <a:spcPts val="0"/>
              </a:spcAft>
              <a:buNone/>
            </a:pPr>
            <a:r>
              <a:rPr b="1" lang="en" sz="1800">
                <a:solidFill>
                  <a:srgbClr val="00B2A9"/>
                </a:solidFill>
                <a:latin typeface="Roboto"/>
                <a:ea typeface="Roboto"/>
                <a:cs typeface="Roboto"/>
                <a:sym typeface="Roboto"/>
              </a:rPr>
              <a:t>Remember</a:t>
            </a:r>
            <a:r>
              <a:rPr lang="en" sz="1800">
                <a:solidFill>
                  <a:srgbClr val="1F3A93"/>
                </a:solidFill>
                <a:latin typeface="Roboto"/>
                <a:ea typeface="Roboto"/>
                <a:cs typeface="Roboto"/>
                <a:sym typeface="Roboto"/>
              </a:rPr>
              <a:t>: We need a variety of beats in our newspaper, so we can’t all write on the same topics. You may need to be flexible!</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p:txBody>
      </p:sp>
      <p:sp>
        <p:nvSpPr>
          <p:cNvPr id="772" name="Google Shape;772;p9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Select Your Beat</a:t>
            </a:r>
            <a:endParaRPr b="1">
              <a:solidFill>
                <a:srgbClr val="1F3A93"/>
              </a:solidFill>
              <a:latin typeface="Roboto Condensed"/>
              <a:ea typeface="Roboto Condensed"/>
              <a:cs typeface="Roboto Condensed"/>
              <a:sym typeface="Roboto Condensed"/>
            </a:endParaRPr>
          </a:p>
        </p:txBody>
      </p:sp>
      <p:cxnSp>
        <p:nvCxnSpPr>
          <p:cNvPr id="773" name="Google Shape;773;p9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774" name="Google Shape;774;p93"/>
          <p:cNvSpPr txBox="1"/>
          <p:nvPr/>
        </p:nvSpPr>
        <p:spPr>
          <a:xfrm>
            <a:off x="4428275" y="2724150"/>
            <a:ext cx="2433000" cy="1692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Business</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Technology</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Travel</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Food</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Entertainment</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Other</a:t>
            </a:r>
            <a:endParaRPr sz="1800">
              <a:solidFill>
                <a:srgbClr val="1F3A93"/>
              </a:solidFill>
              <a:latin typeface="Roboto"/>
              <a:ea typeface="Roboto"/>
              <a:cs typeface="Roboto"/>
              <a:sym typeface="Roboto"/>
            </a:endParaRPr>
          </a:p>
        </p:txBody>
      </p:sp>
      <p:sp>
        <p:nvSpPr>
          <p:cNvPr id="775" name="Google Shape;775;p93"/>
          <p:cNvSpPr txBox="1"/>
          <p:nvPr/>
        </p:nvSpPr>
        <p:spPr>
          <a:xfrm>
            <a:off x="2121300" y="2724150"/>
            <a:ext cx="2433000" cy="1692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Politics</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Crime</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Education</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Weather</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Sports</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Health</a:t>
            </a:r>
            <a:endParaRPr sz="1800">
              <a:solidFill>
                <a:srgbClr val="1F3A93"/>
              </a:solidFill>
              <a:latin typeface="Roboto"/>
              <a:ea typeface="Roboto"/>
              <a:cs typeface="Roboto"/>
              <a:sym typeface="Robot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94"/>
          <p:cNvSpPr txBox="1"/>
          <p:nvPr/>
        </p:nvSpPr>
        <p:spPr>
          <a:xfrm>
            <a:off x="311700" y="1229675"/>
            <a:ext cx="8616000" cy="3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Based on the news beat you chose, use the handout to start writing your articles for our fictional news publication.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Remember: We are writing from the perspective of human settlers living on a new planet in the future.</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Give your articles headlines and strong story leads.</a:t>
            </a:r>
            <a:endParaRPr sz="1800">
              <a:solidFill>
                <a:srgbClr val="1F3A93"/>
              </a:solidFill>
              <a:latin typeface="Roboto"/>
              <a:ea typeface="Roboto"/>
              <a:cs typeface="Roboto"/>
              <a:sym typeface="Roboto"/>
            </a:endParaRPr>
          </a:p>
          <a:p>
            <a:pPr indent="0" lvl="0" marL="914400" rtl="0" algn="l">
              <a:spcBef>
                <a:spcPts val="0"/>
              </a:spcBef>
              <a:spcAft>
                <a:spcPts val="0"/>
              </a:spcAft>
              <a:buNone/>
            </a:pPr>
            <a:r>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Keep your articles short - Ideally under 300 words.</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Consider artwork or photos to accompany your articles</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When our articles are written, we will compile them into the newspaper!</a:t>
            </a:r>
            <a:endParaRPr sz="1800">
              <a:solidFill>
                <a:srgbClr val="1F3A93"/>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45720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p:txBody>
      </p:sp>
      <p:sp>
        <p:nvSpPr>
          <p:cNvPr id="781" name="Google Shape;781;p9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Write Your Article!</a:t>
            </a:r>
            <a:endParaRPr b="1">
              <a:solidFill>
                <a:srgbClr val="1F3A93"/>
              </a:solidFill>
              <a:latin typeface="Roboto Condensed"/>
              <a:ea typeface="Roboto Condensed"/>
              <a:cs typeface="Roboto Condensed"/>
              <a:sym typeface="Roboto Condensed"/>
            </a:endParaRPr>
          </a:p>
        </p:txBody>
      </p:sp>
      <p:cxnSp>
        <p:nvCxnSpPr>
          <p:cNvPr id="782" name="Google Shape;782;p9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786" name="Shape 786"/>
        <p:cNvGrpSpPr/>
        <p:nvPr/>
      </p:nvGrpSpPr>
      <p:grpSpPr>
        <a:xfrm>
          <a:off x="0" y="0"/>
          <a:ext cx="0" cy="0"/>
          <a:chOff x="0" y="0"/>
          <a:chExt cx="0" cy="0"/>
        </a:xfrm>
      </p:grpSpPr>
      <p:sp>
        <p:nvSpPr>
          <p:cNvPr id="787" name="Google Shape;787;p95"/>
          <p:cNvSpPr txBox="1"/>
          <p:nvPr>
            <p:ph type="title"/>
          </p:nvPr>
        </p:nvSpPr>
        <p:spPr>
          <a:xfrm>
            <a:off x="207000" y="405575"/>
            <a:ext cx="8772000" cy="92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700">
                <a:solidFill>
                  <a:srgbClr val="1F3A92"/>
                </a:solidFill>
                <a:latin typeface="Raleway"/>
                <a:ea typeface="Raleway"/>
                <a:cs typeface="Raleway"/>
                <a:sym typeface="Raleway"/>
              </a:rPr>
              <a:t>Unworldly Newspaper</a:t>
            </a:r>
            <a:r>
              <a:rPr b="1" lang="en" sz="3700">
                <a:solidFill>
                  <a:srgbClr val="1F3A92"/>
                </a:solidFill>
                <a:latin typeface="Raleway"/>
                <a:ea typeface="Raleway"/>
                <a:cs typeface="Raleway"/>
                <a:sym typeface="Raleway"/>
              </a:rPr>
              <a:t> Competition!</a:t>
            </a:r>
            <a:endParaRPr b="1" sz="3700">
              <a:solidFill>
                <a:srgbClr val="1F3A92"/>
              </a:solidFill>
              <a:latin typeface="Raleway"/>
              <a:ea typeface="Raleway"/>
              <a:cs typeface="Raleway"/>
              <a:sym typeface="Raleway"/>
            </a:endParaRPr>
          </a:p>
        </p:txBody>
      </p:sp>
      <p:sp>
        <p:nvSpPr>
          <p:cNvPr id="788" name="Google Shape;788;p95"/>
          <p:cNvSpPr txBox="1"/>
          <p:nvPr/>
        </p:nvSpPr>
        <p:spPr>
          <a:xfrm>
            <a:off x="228150" y="1527975"/>
            <a:ext cx="8729700" cy="34494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F2F6F5"/>
              </a:buClr>
              <a:buSzPts val="2500"/>
              <a:buFont typeface="Roboto"/>
              <a:buChar char="●"/>
            </a:pPr>
            <a:r>
              <a:rPr lang="en" sz="2500">
                <a:solidFill>
                  <a:srgbClr val="F2F6F5"/>
                </a:solidFill>
                <a:latin typeface="Roboto"/>
                <a:ea typeface="Roboto"/>
                <a:cs typeface="Roboto"/>
                <a:sym typeface="Roboto"/>
              </a:rPr>
              <a:t>You will have the opportunity to write and contribute a story to our class’s newspaper.  </a:t>
            </a:r>
            <a:endParaRPr sz="2500">
              <a:solidFill>
                <a:srgbClr val="F2F6F5"/>
              </a:solidFill>
              <a:latin typeface="Roboto"/>
              <a:ea typeface="Roboto"/>
              <a:cs typeface="Roboto"/>
              <a:sym typeface="Roboto"/>
            </a:endParaRPr>
          </a:p>
          <a:p>
            <a:pPr indent="0" lvl="0" marL="0" rtl="0" algn="l">
              <a:spcBef>
                <a:spcPts val="0"/>
              </a:spcBef>
              <a:spcAft>
                <a:spcPts val="0"/>
              </a:spcAft>
              <a:buNone/>
            </a:pPr>
            <a:r>
              <a:t/>
            </a:r>
            <a:endParaRPr sz="2500">
              <a:solidFill>
                <a:srgbClr val="F2F6F5"/>
              </a:solidFill>
              <a:latin typeface="Roboto"/>
              <a:ea typeface="Roboto"/>
              <a:cs typeface="Roboto"/>
              <a:sym typeface="Roboto"/>
            </a:endParaRPr>
          </a:p>
          <a:p>
            <a:pPr indent="-387350" lvl="0" marL="457200" rtl="0" algn="l">
              <a:spcBef>
                <a:spcPts val="0"/>
              </a:spcBef>
              <a:spcAft>
                <a:spcPts val="0"/>
              </a:spcAft>
              <a:buClr>
                <a:srgbClr val="F2F6F5"/>
              </a:buClr>
              <a:buSzPts val="2500"/>
              <a:buFont typeface="Roboto"/>
              <a:buChar char="●"/>
            </a:pPr>
            <a:r>
              <a:rPr lang="en" sz="2500">
                <a:solidFill>
                  <a:srgbClr val="F2F6F5"/>
                </a:solidFill>
                <a:latin typeface="Roboto"/>
                <a:ea typeface="Roboto"/>
                <a:cs typeface="Roboto"/>
                <a:sym typeface="Roboto"/>
              </a:rPr>
              <a:t>We will enter our newspaper into BreakFree Education’s nationwide competition!</a:t>
            </a:r>
            <a:endParaRPr sz="2500">
              <a:solidFill>
                <a:srgbClr val="F2F6F5"/>
              </a:solidFill>
              <a:latin typeface="Roboto"/>
              <a:ea typeface="Roboto"/>
              <a:cs typeface="Roboto"/>
              <a:sym typeface="Roboto"/>
            </a:endParaRPr>
          </a:p>
          <a:p>
            <a:pPr indent="0" lvl="0" marL="0" rtl="0" algn="l">
              <a:spcBef>
                <a:spcPts val="0"/>
              </a:spcBef>
              <a:spcAft>
                <a:spcPts val="0"/>
              </a:spcAft>
              <a:buNone/>
            </a:pPr>
            <a:r>
              <a:t/>
            </a:r>
            <a:endParaRPr sz="2500">
              <a:solidFill>
                <a:srgbClr val="F2F6F5"/>
              </a:solidFill>
              <a:latin typeface="Roboto"/>
              <a:ea typeface="Roboto"/>
              <a:cs typeface="Roboto"/>
              <a:sym typeface="Roboto"/>
            </a:endParaRPr>
          </a:p>
          <a:p>
            <a:pPr indent="-387350" lvl="0" marL="457200" rtl="0" algn="l">
              <a:spcBef>
                <a:spcPts val="0"/>
              </a:spcBef>
              <a:spcAft>
                <a:spcPts val="0"/>
              </a:spcAft>
              <a:buClr>
                <a:srgbClr val="F2F6F5"/>
              </a:buClr>
              <a:buSzPts val="2500"/>
              <a:buFont typeface="Roboto"/>
              <a:buChar char="●"/>
            </a:pPr>
            <a:r>
              <a:rPr lang="en" sz="2500">
                <a:solidFill>
                  <a:srgbClr val="F2F6F5"/>
                </a:solidFill>
                <a:latin typeface="Roboto"/>
                <a:ea typeface="Roboto"/>
                <a:cs typeface="Roboto"/>
                <a:sym typeface="Roboto"/>
              </a:rPr>
              <a:t>National winners will win a prize!</a:t>
            </a:r>
            <a:endParaRPr sz="2500">
              <a:solidFill>
                <a:srgbClr val="F2F6F5"/>
              </a:solidFill>
              <a:latin typeface="Roboto"/>
              <a:ea typeface="Roboto"/>
              <a:cs typeface="Roboto"/>
              <a:sym typeface="Roboto"/>
            </a:endParaRPr>
          </a:p>
          <a:p>
            <a:pPr indent="0" lvl="0" marL="0" rtl="0" algn="l">
              <a:spcBef>
                <a:spcPts val="0"/>
              </a:spcBef>
              <a:spcAft>
                <a:spcPts val="0"/>
              </a:spcAft>
              <a:buNone/>
            </a:pPr>
            <a:r>
              <a:t/>
            </a:r>
            <a:endParaRPr sz="2500">
              <a:solidFill>
                <a:srgbClr val="F2F6F5"/>
              </a:solidFill>
              <a:latin typeface="Roboto"/>
              <a:ea typeface="Roboto"/>
              <a:cs typeface="Roboto"/>
              <a:sym typeface="Roboto"/>
            </a:endParaRPr>
          </a:p>
          <a:p>
            <a:pPr indent="0" lvl="0" marL="0" rtl="0" algn="l">
              <a:spcBef>
                <a:spcPts val="0"/>
              </a:spcBef>
              <a:spcAft>
                <a:spcPts val="0"/>
              </a:spcAft>
              <a:buNone/>
            </a:pPr>
            <a:r>
              <a:t/>
            </a:r>
            <a:endParaRPr sz="2500">
              <a:solidFill>
                <a:srgbClr val="F2F6F5"/>
              </a:solidFill>
              <a:latin typeface="Roboto"/>
              <a:ea typeface="Roboto"/>
              <a:cs typeface="Roboto"/>
              <a:sym typeface="Roboto"/>
            </a:endParaRPr>
          </a:p>
          <a:p>
            <a:pPr indent="0" lvl="0" marL="0" rtl="0" algn="l">
              <a:spcBef>
                <a:spcPts val="0"/>
              </a:spcBef>
              <a:spcAft>
                <a:spcPts val="0"/>
              </a:spcAft>
              <a:buNone/>
            </a:pPr>
            <a:r>
              <a:t/>
            </a:r>
            <a:endParaRPr b="1" sz="2800">
              <a:solidFill>
                <a:srgbClr val="F2F6F5"/>
              </a:solidFill>
              <a:latin typeface="Roboto"/>
              <a:ea typeface="Roboto"/>
              <a:cs typeface="Roboto"/>
              <a:sym typeface="Roboto"/>
            </a:endParaRPr>
          </a:p>
        </p:txBody>
      </p:sp>
      <p:pic>
        <p:nvPicPr>
          <p:cNvPr id="789" name="Google Shape;789;p95"/>
          <p:cNvPicPr preferRelativeResize="0"/>
          <p:nvPr/>
        </p:nvPicPr>
        <p:blipFill>
          <a:blip r:embed="rId3">
            <a:alphaModFix/>
          </a:blip>
          <a:stretch>
            <a:fillRect/>
          </a:stretch>
        </p:blipFill>
        <p:spPr>
          <a:xfrm rot="643445">
            <a:off x="7633100" y="3662775"/>
            <a:ext cx="1459649" cy="145964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graphicFrame>
        <p:nvGraphicFramePr>
          <p:cNvPr id="794" name="Google Shape;794;p96"/>
          <p:cNvGraphicFramePr/>
          <p:nvPr/>
        </p:nvGraphicFramePr>
        <p:xfrm>
          <a:off x="175375" y="655125"/>
          <a:ext cx="3000000" cy="3000000"/>
        </p:xfrm>
        <a:graphic>
          <a:graphicData uri="http://schemas.openxmlformats.org/drawingml/2006/table">
            <a:tbl>
              <a:tblPr>
                <a:noFill/>
                <a:tableStyleId>{21007329-2D90-4FE9-9EE3-E6B8C0DCC480}</a:tableStyleId>
              </a:tblPr>
              <a:tblGrid>
                <a:gridCol w="820175"/>
                <a:gridCol w="1616150"/>
                <a:gridCol w="1616150"/>
                <a:gridCol w="1616150"/>
                <a:gridCol w="1616150"/>
                <a:gridCol w="1616150"/>
              </a:tblGrid>
              <a:tr h="266375">
                <a:tc>
                  <a:txBody>
                    <a:bodyPr/>
                    <a:lstStyle/>
                    <a:p>
                      <a:pPr indent="0" lvl="0" marL="0" rtl="0" algn="l">
                        <a:spcBef>
                          <a:spcPts val="0"/>
                        </a:spcBef>
                        <a:spcAft>
                          <a:spcPts val="0"/>
                        </a:spcAft>
                        <a:buNone/>
                      </a:pPr>
                      <a:r>
                        <a:t/>
                      </a:r>
                      <a:endParaRPr sz="900">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12700">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12700">
                      <a:solidFill>
                        <a:srgbClr val="1F3A93"/>
                      </a:solidFill>
                      <a:prstDash val="solid"/>
                      <a:round/>
                      <a:headEnd len="sm" w="sm" type="none"/>
                      <a:tailEnd len="sm" w="sm" type="none"/>
                    </a:lnB>
                  </a:tcPr>
                </a:tc>
                <a:tc>
                  <a:txBody>
                    <a:bodyPr/>
                    <a:lstStyle/>
                    <a:p>
                      <a:pPr indent="0" lvl="0" marL="0" rtl="0" algn="ctr">
                        <a:spcBef>
                          <a:spcPts val="0"/>
                        </a:spcBef>
                        <a:spcAft>
                          <a:spcPts val="0"/>
                        </a:spcAft>
                        <a:buNone/>
                      </a:pPr>
                      <a:r>
                        <a:rPr b="1" lang="en" sz="900">
                          <a:solidFill>
                            <a:srgbClr val="00B2A9"/>
                          </a:solidFill>
                          <a:latin typeface="Roboto"/>
                          <a:ea typeface="Roboto"/>
                          <a:cs typeface="Roboto"/>
                          <a:sym typeface="Roboto"/>
                        </a:rPr>
                        <a:t>Exemplary (5)</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12700">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900">
                          <a:solidFill>
                            <a:srgbClr val="00B2A9"/>
                          </a:solidFill>
                          <a:latin typeface="Roboto"/>
                          <a:ea typeface="Roboto"/>
                          <a:cs typeface="Roboto"/>
                          <a:sym typeface="Roboto"/>
                        </a:rPr>
                        <a:t>Accomplished (4)</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12700">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900">
                          <a:solidFill>
                            <a:srgbClr val="00B2A9"/>
                          </a:solidFill>
                          <a:latin typeface="Roboto"/>
                          <a:ea typeface="Roboto"/>
                          <a:cs typeface="Roboto"/>
                          <a:sym typeface="Roboto"/>
                        </a:rPr>
                        <a:t>Emerging (3)</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12700">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900">
                          <a:solidFill>
                            <a:srgbClr val="00B2A9"/>
                          </a:solidFill>
                          <a:latin typeface="Roboto"/>
                          <a:ea typeface="Roboto"/>
                          <a:cs typeface="Roboto"/>
                          <a:sym typeface="Roboto"/>
                        </a:rPr>
                        <a:t>Developing (2)</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12700">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900">
                          <a:solidFill>
                            <a:srgbClr val="00B2A9"/>
                          </a:solidFill>
                          <a:latin typeface="Roboto"/>
                          <a:ea typeface="Roboto"/>
                          <a:cs typeface="Roboto"/>
                          <a:sym typeface="Roboto"/>
                        </a:rPr>
                        <a:t>Beginning (1)</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12700">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solidFill>
                      <a:schemeClr val="lt1"/>
                    </a:solidFill>
                  </a:tcPr>
                </a:tc>
              </a:tr>
              <a:tr h="381000">
                <a:tc>
                  <a:txBody>
                    <a:bodyPr/>
                    <a:lstStyle/>
                    <a:p>
                      <a:pPr indent="0" lvl="0" marL="0" rtl="0" algn="l">
                        <a:spcBef>
                          <a:spcPts val="0"/>
                        </a:spcBef>
                        <a:spcAft>
                          <a:spcPts val="0"/>
                        </a:spcAft>
                        <a:buNone/>
                      </a:pPr>
                      <a:r>
                        <a:rPr b="1" lang="en" sz="900">
                          <a:solidFill>
                            <a:srgbClr val="00B2A9"/>
                          </a:solidFill>
                          <a:latin typeface="Roboto"/>
                          <a:ea typeface="Roboto"/>
                          <a:cs typeface="Roboto"/>
                          <a:sym typeface="Roboto"/>
                        </a:rPr>
                        <a:t>Design &amp; Layout</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12700">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layout is visually appealing, with a consistent and professional design that enhances the reading experience.</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layout is generally well-designed, with a coherent appearance that is easy to navigate.</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layout is somewhat organized, but could use improvement in consistency and visual appeal.</a:t>
                      </a:r>
                      <a:endParaRPr sz="900">
                        <a:solidFill>
                          <a:srgbClr val="1F3A93"/>
                        </a:solidFill>
                        <a:latin typeface="Roboto"/>
                        <a:ea typeface="Roboto"/>
                        <a:cs typeface="Roboto"/>
                        <a:sym typeface="Roboto"/>
                      </a:endParaRPr>
                    </a:p>
                  </a:txBody>
                  <a:tcPr marT="75900" marB="75900" marR="75900" marL="759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layout lacks cohesion and visual appeal, making it difficult to read and navigate.</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layout is disorganized and unappealing, detracting from the overall quality of the work.</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900">
                          <a:solidFill>
                            <a:srgbClr val="00B2A9"/>
                          </a:solidFill>
                          <a:latin typeface="Roboto"/>
                          <a:ea typeface="Roboto"/>
                          <a:cs typeface="Roboto"/>
                          <a:sym typeface="Roboto"/>
                        </a:rPr>
                        <a:t>Creativity </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12700">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demonstrate a high level of creativity, with a wide variety of unique and engaging topics that effectively build a cohesive fictional world.</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are creative, with a good variety of topics that contribute to the fictional world.</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show some creativity, but the variety of topics and the cohesiveness of the fictional world could be improved.</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lack creativity, with a limited range of topics and a poorly developed fictional world.</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are not creative, with a lack of variety and a poorly constructed fictional world.</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900">
                          <a:solidFill>
                            <a:srgbClr val="00B2A9"/>
                          </a:solidFill>
                          <a:latin typeface="Roboto"/>
                          <a:ea typeface="Roboto"/>
                          <a:cs typeface="Roboto"/>
                          <a:sym typeface="Roboto"/>
                        </a:rPr>
                        <a:t>Clarity &amp; Grammar</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12700">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are well-written, with clear and concise language, strong headlines, and engaging story leads that are free of grammatical errors.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are generally well-written, with clear language, appropriate headlines, and story leads that have few grammatical errors.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have some issues with clarity and grammar, with inconsistent language, headlines, and story leads that contain several errors.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struggle with clarity and grammar, with language that is difficult to understand, inappropriate headlines, and story leads that contain numerous errors.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are poorly written, with language that is unclear, inappropriate headlines, and story leads that are riddled with grammatical errors.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900">
                          <a:solidFill>
                            <a:srgbClr val="00B2A9"/>
                          </a:solidFill>
                          <a:latin typeface="Roboto"/>
                          <a:ea typeface="Roboto"/>
                          <a:cs typeface="Roboto"/>
                          <a:sym typeface="Roboto"/>
                        </a:rPr>
                        <a:t>Collaboration</a:t>
                      </a:r>
                      <a:endParaRPr b="1" sz="900">
                        <a:solidFill>
                          <a:srgbClr val="00B2A9"/>
                        </a:solidFill>
                        <a:latin typeface="Roboto"/>
                        <a:ea typeface="Roboto"/>
                        <a:cs typeface="Roboto"/>
                        <a:sym typeface="Roboto"/>
                      </a:endParaRPr>
                    </a:p>
                  </a:txBody>
                  <a:tcPr marT="63500" marB="63500" marR="63500" marL="63500">
                    <a:lnL cap="flat" cmpd="sng" w="12700">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12700">
                      <a:solidFill>
                        <a:srgbClr val="1F3A93"/>
                      </a:solidFill>
                      <a:prstDash val="solid"/>
                      <a:round/>
                      <a:headEnd len="sm" w="sm" type="none"/>
                      <a:tailEnd len="sm" w="sm" type="none"/>
                    </a:lnT>
                    <a:lnB cap="flat" cmpd="sng" w="12700">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demonstrate a high level of collaboration, with a clear and cohesive representation of the fictional world that is consistent across all articles.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show good collaboration, with a generally cohesive representation of the fictional world, with only minor inconsistencies.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exhibit some collaboration, but the representation of the fictional world is somewhat inconsistent across the articles.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lack collaboration, with a poorly developed fictional world that is inconsistent and disjointed across the articles.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1F3A93"/>
                          </a:solidFill>
                          <a:latin typeface="Roboto"/>
                          <a:ea typeface="Roboto"/>
                          <a:cs typeface="Roboto"/>
                          <a:sym typeface="Roboto"/>
                        </a:rPr>
                        <a:t>The newspaper articles show no collaboration, with a fictional world that is not cohesive or consistent across the articles.</a:t>
                      </a:r>
                      <a:endParaRPr sz="900">
                        <a:solidFill>
                          <a:srgbClr val="1F3A93"/>
                        </a:solidFill>
                        <a:latin typeface="Roboto"/>
                        <a:ea typeface="Roboto"/>
                        <a:cs typeface="Roboto"/>
                        <a:sym typeface="Roboto"/>
                      </a:endParaRPr>
                    </a:p>
                  </a:txBody>
                  <a:tcPr marT="76200" marB="76200" marR="76200" marL="76200">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r>
            </a:tbl>
          </a:graphicData>
        </a:graphic>
      </p:graphicFrame>
      <p:sp>
        <p:nvSpPr>
          <p:cNvPr id="795" name="Google Shape;795;p96"/>
          <p:cNvSpPr txBox="1"/>
          <p:nvPr>
            <p:ph type="title"/>
          </p:nvPr>
        </p:nvSpPr>
        <p:spPr>
          <a:xfrm>
            <a:off x="207000" y="54375"/>
            <a:ext cx="8772000" cy="52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900">
                <a:solidFill>
                  <a:srgbClr val="00B2A9"/>
                </a:solidFill>
                <a:latin typeface="Raleway"/>
                <a:ea typeface="Raleway"/>
                <a:cs typeface="Raleway"/>
                <a:sym typeface="Raleway"/>
              </a:rPr>
              <a:t>Unworldly Newspaper Rubric</a:t>
            </a:r>
            <a:endParaRPr b="1" sz="2900">
              <a:solidFill>
                <a:srgbClr val="00B2A9"/>
              </a:solidFill>
              <a:latin typeface="Raleway"/>
              <a:ea typeface="Raleway"/>
              <a:cs typeface="Raleway"/>
              <a:sym typeface="Raleway"/>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9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Considerations for </a:t>
            </a:r>
            <a:r>
              <a:rPr b="1" lang="en">
                <a:solidFill>
                  <a:srgbClr val="1F3A93"/>
                </a:solidFill>
                <a:latin typeface="Roboto Condensed"/>
                <a:ea typeface="Roboto Condensed"/>
                <a:cs typeface="Roboto Condensed"/>
                <a:sym typeface="Roboto Condensed"/>
              </a:rPr>
              <a:t>Designing Our Paper </a:t>
            </a:r>
            <a:endParaRPr b="1">
              <a:solidFill>
                <a:srgbClr val="1F3A93"/>
              </a:solidFill>
              <a:latin typeface="Roboto Condensed"/>
              <a:ea typeface="Roboto Condensed"/>
              <a:cs typeface="Roboto Condensed"/>
              <a:sym typeface="Roboto Condensed"/>
            </a:endParaRPr>
          </a:p>
        </p:txBody>
      </p:sp>
      <p:cxnSp>
        <p:nvCxnSpPr>
          <p:cNvPr id="801" name="Google Shape;801;p9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802" name="Google Shape;802;p97"/>
          <p:cNvSpPr txBox="1"/>
          <p:nvPr/>
        </p:nvSpPr>
        <p:spPr>
          <a:xfrm>
            <a:off x="409575" y="1332950"/>
            <a:ext cx="8520600" cy="3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Once our articles are written, we will need to compile them in an organized and well-designed full newspaper. Here are some considerations when it comes time to do this:</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Use Word or Google Docs, with the stories and smaller images arranged in a two column format. Word wrap the images.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Use a </a:t>
            </a:r>
            <a:r>
              <a:rPr lang="en" sz="1800" u="sng">
                <a:solidFill>
                  <a:schemeClr val="hlink"/>
                </a:solidFill>
                <a:latin typeface="Roboto"/>
                <a:ea typeface="Roboto"/>
                <a:cs typeface="Roboto"/>
                <a:sym typeface="Roboto"/>
                <a:hlinkClick r:id="rId3"/>
              </a:rPr>
              <a:t>Canva template</a:t>
            </a:r>
            <a:r>
              <a:rPr lang="en" sz="1800">
                <a:solidFill>
                  <a:srgbClr val="1F3A93"/>
                </a:solidFill>
                <a:latin typeface="Roboto"/>
                <a:ea typeface="Roboto"/>
                <a:cs typeface="Roboto"/>
                <a:sym typeface="Roboto"/>
              </a:rPr>
              <a:t> or g</a:t>
            </a:r>
            <a:r>
              <a:rPr lang="en" sz="1800" u="sng">
                <a:solidFill>
                  <a:schemeClr val="hlink"/>
                </a:solidFill>
                <a:latin typeface="Roboto"/>
                <a:ea typeface="Roboto"/>
                <a:cs typeface="Roboto"/>
                <a:sym typeface="Roboto"/>
                <a:hlinkClick r:id="rId4"/>
              </a:rPr>
              <a:t>oogle template</a:t>
            </a:r>
            <a:r>
              <a:rPr lang="en" sz="1800">
                <a:solidFill>
                  <a:srgbClr val="1F3A93"/>
                </a:solidFill>
                <a:latin typeface="Roboto"/>
                <a:ea typeface="Roboto"/>
                <a:cs typeface="Roboto"/>
                <a:sym typeface="Roboto"/>
              </a:rPr>
              <a:t> or </a:t>
            </a:r>
            <a:r>
              <a:rPr lang="en" sz="1800" u="sng">
                <a:solidFill>
                  <a:schemeClr val="hlink"/>
                </a:solidFill>
                <a:latin typeface="Roboto"/>
                <a:ea typeface="Roboto"/>
                <a:cs typeface="Roboto"/>
                <a:sym typeface="Roboto"/>
                <a:hlinkClick r:id="rId5"/>
              </a:rPr>
              <a:t>word template</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Elect one or two students to lead the layout and design process. </a:t>
            </a:r>
            <a:endParaRPr sz="1800">
              <a:solidFill>
                <a:srgbClr val="1F3A93"/>
              </a:solidFill>
              <a:latin typeface="Roboto"/>
              <a:ea typeface="Roboto"/>
              <a:cs typeface="Roboto"/>
              <a:sym typeface="Roboto"/>
            </a:endParaRPr>
          </a:p>
          <a:p>
            <a:pPr indent="-342900" lvl="0" marL="4572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Give your publication a name and date (March 3, 2078?) and ideally, a logo or name at the top of its front page. </a:t>
            </a:r>
            <a:endParaRPr sz="1800">
              <a:solidFill>
                <a:srgbClr val="1F3A93"/>
              </a:solidFill>
              <a:latin typeface="Roboto"/>
              <a:ea typeface="Roboto"/>
              <a:cs typeface="Roboto"/>
              <a:sym typeface="Robo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98"/>
          <p:cNvPicPr preferRelativeResize="0"/>
          <p:nvPr/>
        </p:nvPicPr>
        <p:blipFill>
          <a:blip r:embed="rId3">
            <a:alphaModFix amt="50000"/>
          </a:blip>
          <a:stretch>
            <a:fillRect/>
          </a:stretch>
        </p:blipFill>
        <p:spPr>
          <a:xfrm>
            <a:off x="6063813" y="3982725"/>
            <a:ext cx="951425" cy="951425"/>
          </a:xfrm>
          <a:prstGeom prst="rect">
            <a:avLst/>
          </a:prstGeom>
          <a:noFill/>
          <a:ln>
            <a:noFill/>
          </a:ln>
        </p:spPr>
      </p:pic>
      <p:pic>
        <p:nvPicPr>
          <p:cNvPr id="808" name="Google Shape;808;p98"/>
          <p:cNvPicPr preferRelativeResize="0"/>
          <p:nvPr/>
        </p:nvPicPr>
        <p:blipFill>
          <a:blip r:embed="rId3">
            <a:alphaModFix amt="50000"/>
          </a:blip>
          <a:stretch>
            <a:fillRect/>
          </a:stretch>
        </p:blipFill>
        <p:spPr>
          <a:xfrm>
            <a:off x="6063813" y="2936875"/>
            <a:ext cx="951425" cy="951425"/>
          </a:xfrm>
          <a:prstGeom prst="rect">
            <a:avLst/>
          </a:prstGeom>
          <a:noFill/>
          <a:ln>
            <a:noFill/>
          </a:ln>
        </p:spPr>
      </p:pic>
      <p:pic>
        <p:nvPicPr>
          <p:cNvPr id="809" name="Google Shape;809;p98"/>
          <p:cNvPicPr preferRelativeResize="0"/>
          <p:nvPr/>
        </p:nvPicPr>
        <p:blipFill>
          <a:blip r:embed="rId4">
            <a:alphaModFix amt="50000"/>
          </a:blip>
          <a:stretch>
            <a:fillRect/>
          </a:stretch>
        </p:blipFill>
        <p:spPr>
          <a:xfrm>
            <a:off x="1959188" y="4091575"/>
            <a:ext cx="733725" cy="733725"/>
          </a:xfrm>
          <a:prstGeom prst="rect">
            <a:avLst/>
          </a:prstGeom>
          <a:noFill/>
          <a:ln>
            <a:noFill/>
          </a:ln>
        </p:spPr>
      </p:pic>
      <p:pic>
        <p:nvPicPr>
          <p:cNvPr id="810" name="Google Shape;810;p98"/>
          <p:cNvPicPr preferRelativeResize="0"/>
          <p:nvPr/>
        </p:nvPicPr>
        <p:blipFill>
          <a:blip r:embed="rId4">
            <a:alphaModFix amt="50000"/>
          </a:blip>
          <a:stretch>
            <a:fillRect/>
          </a:stretch>
        </p:blipFill>
        <p:spPr>
          <a:xfrm>
            <a:off x="1959188" y="3045725"/>
            <a:ext cx="733725" cy="733725"/>
          </a:xfrm>
          <a:prstGeom prst="rect">
            <a:avLst/>
          </a:prstGeom>
          <a:noFill/>
          <a:ln>
            <a:noFill/>
          </a:ln>
        </p:spPr>
      </p:pic>
      <p:sp>
        <p:nvSpPr>
          <p:cNvPr id="811" name="Google Shape;811;p9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Peer Review (Optional Activity)</a:t>
            </a:r>
            <a:endParaRPr b="1">
              <a:solidFill>
                <a:srgbClr val="1F3A93"/>
              </a:solidFill>
              <a:latin typeface="Roboto Condensed"/>
              <a:ea typeface="Roboto Condensed"/>
              <a:cs typeface="Roboto Condensed"/>
              <a:sym typeface="Roboto Condensed"/>
            </a:endParaRPr>
          </a:p>
        </p:txBody>
      </p:sp>
      <p:cxnSp>
        <p:nvCxnSpPr>
          <p:cNvPr id="812" name="Google Shape;812;p9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813" name="Google Shape;813;p98"/>
          <p:cNvGraphicFramePr/>
          <p:nvPr/>
        </p:nvGraphicFramePr>
        <p:xfrm>
          <a:off x="244013" y="2880588"/>
          <a:ext cx="3000000" cy="3000000"/>
        </p:xfrm>
        <a:graphic>
          <a:graphicData uri="http://schemas.openxmlformats.org/drawingml/2006/table">
            <a:tbl>
              <a:tblPr>
                <a:noFill/>
                <a:tableStyleId>{21007329-2D90-4FE9-9EE3-E6B8C0DCC480}</a:tableStyleId>
              </a:tblPr>
              <a:tblGrid>
                <a:gridCol w="4164000"/>
                <a:gridCol w="4444425"/>
              </a:tblGrid>
              <a:tr h="1096400">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Ex) “That’s really good!”</a:t>
                      </a:r>
                      <a:endParaRPr sz="1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Ex) “That’s a great idea! The story is interesting and uses descriptive words that let the reader understand the world.”</a:t>
                      </a:r>
                      <a:endParaRPr sz="1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1034900">
                <a:tc>
                  <a:txBody>
                    <a:bodyPr/>
                    <a:lstStyle/>
                    <a:p>
                      <a:pPr indent="0" lvl="0" marL="0" rtl="0" algn="l">
                        <a:spcBef>
                          <a:spcPts val="0"/>
                        </a:spcBef>
                        <a:spcAft>
                          <a:spcPts val="0"/>
                        </a:spcAft>
                        <a:buClr>
                          <a:srgbClr val="000000"/>
                        </a:buClr>
                        <a:buSzPts val="1100"/>
                        <a:buFont typeface="Arial"/>
                        <a:buNone/>
                      </a:pPr>
                      <a:r>
                        <a:rPr lang="en" sz="1600">
                          <a:solidFill>
                            <a:srgbClr val="1F3A93"/>
                          </a:solidFill>
                          <a:latin typeface="Roboto"/>
                          <a:ea typeface="Roboto"/>
                          <a:cs typeface="Roboto"/>
                          <a:sym typeface="Roboto"/>
                        </a:rPr>
                        <a:t>Ex) “I didn’t like your writing.”</a:t>
                      </a:r>
                      <a:endParaRPr sz="1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600">
                          <a:solidFill>
                            <a:srgbClr val="1F3A93"/>
                          </a:solidFill>
                          <a:latin typeface="Roboto"/>
                          <a:ea typeface="Roboto"/>
                          <a:cs typeface="Roboto"/>
                          <a:sym typeface="Roboto"/>
                        </a:rPr>
                        <a:t>Ex) “Your headline is a little short and misleading. Could you use more specifics to help set the story’s subject?”</a:t>
                      </a:r>
                      <a:endParaRPr sz="1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814" name="Google Shape;814;p98"/>
          <p:cNvSpPr txBox="1"/>
          <p:nvPr/>
        </p:nvSpPr>
        <p:spPr>
          <a:xfrm>
            <a:off x="409575" y="1028700"/>
            <a:ext cx="8277300" cy="12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We can help ourselves grow stronger in our writing when we seek and offer feedback!</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Feedback is most helpful when it is honest and offers ways of improvement. Look at the difference between the examples and discuss why some are better than others. </a:t>
            </a:r>
            <a:endParaRPr sz="1800">
              <a:solidFill>
                <a:srgbClr val="1F3A93"/>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1F3A93"/>
              </a:solidFill>
              <a:latin typeface="Roboto"/>
              <a:ea typeface="Roboto"/>
              <a:cs typeface="Roboto"/>
              <a:sym typeface="Roboto"/>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9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Peer Review (Optional Activity)</a:t>
            </a:r>
            <a:endParaRPr b="1">
              <a:solidFill>
                <a:srgbClr val="1F3A93"/>
              </a:solidFill>
              <a:latin typeface="Roboto Condensed"/>
              <a:ea typeface="Roboto Condensed"/>
              <a:cs typeface="Roboto Condensed"/>
              <a:sym typeface="Roboto Condensed"/>
            </a:endParaRPr>
          </a:p>
        </p:txBody>
      </p:sp>
      <p:cxnSp>
        <p:nvCxnSpPr>
          <p:cNvPr id="820" name="Google Shape;820;p9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821" name="Google Shape;821;p99"/>
          <p:cNvGraphicFramePr/>
          <p:nvPr/>
        </p:nvGraphicFramePr>
        <p:xfrm>
          <a:off x="619525" y="1530768"/>
          <a:ext cx="3000000" cy="3000000"/>
        </p:xfrm>
        <a:graphic>
          <a:graphicData uri="http://schemas.openxmlformats.org/drawingml/2006/table">
            <a:tbl>
              <a:tblPr>
                <a:noFill/>
                <a:tableStyleId>{21007329-2D90-4FE9-9EE3-E6B8C0DCC480}</a:tableStyleId>
              </a:tblPr>
              <a:tblGrid>
                <a:gridCol w="2895625"/>
                <a:gridCol w="2815925"/>
              </a:tblGrid>
              <a:tr h="154155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54155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822" name="Google Shape;822;p99"/>
          <p:cNvPicPr preferRelativeResize="0"/>
          <p:nvPr/>
        </p:nvPicPr>
        <p:blipFill>
          <a:blip r:embed="rId3">
            <a:alphaModFix/>
          </a:blip>
          <a:stretch>
            <a:fillRect/>
          </a:stretch>
        </p:blipFill>
        <p:spPr>
          <a:xfrm flipH="1">
            <a:off x="3547800" y="2475900"/>
            <a:ext cx="542725" cy="542725"/>
          </a:xfrm>
          <a:prstGeom prst="rect">
            <a:avLst/>
          </a:prstGeom>
          <a:noFill/>
          <a:ln>
            <a:noFill/>
          </a:ln>
        </p:spPr>
      </p:pic>
      <p:pic>
        <p:nvPicPr>
          <p:cNvPr id="823" name="Google Shape;823;p99"/>
          <p:cNvPicPr preferRelativeResize="0"/>
          <p:nvPr/>
        </p:nvPicPr>
        <p:blipFill>
          <a:blip r:embed="rId4">
            <a:alphaModFix/>
          </a:blip>
          <a:stretch>
            <a:fillRect/>
          </a:stretch>
        </p:blipFill>
        <p:spPr>
          <a:xfrm>
            <a:off x="3547800" y="3126000"/>
            <a:ext cx="542725" cy="542725"/>
          </a:xfrm>
          <a:prstGeom prst="rect">
            <a:avLst/>
          </a:prstGeom>
          <a:noFill/>
          <a:ln>
            <a:noFill/>
          </a:ln>
        </p:spPr>
      </p:pic>
      <p:pic>
        <p:nvPicPr>
          <p:cNvPr id="824" name="Google Shape;824;p99"/>
          <p:cNvPicPr preferRelativeResize="0"/>
          <p:nvPr/>
        </p:nvPicPr>
        <p:blipFill>
          <a:blip r:embed="rId5">
            <a:alphaModFix/>
          </a:blip>
          <a:stretch>
            <a:fillRect/>
          </a:stretch>
        </p:blipFill>
        <p:spPr>
          <a:xfrm>
            <a:off x="2860050" y="2475900"/>
            <a:ext cx="542725" cy="542725"/>
          </a:xfrm>
          <a:prstGeom prst="rect">
            <a:avLst/>
          </a:prstGeom>
          <a:noFill/>
          <a:ln>
            <a:noFill/>
          </a:ln>
        </p:spPr>
      </p:pic>
      <p:pic>
        <p:nvPicPr>
          <p:cNvPr id="825" name="Google Shape;825;p99"/>
          <p:cNvPicPr preferRelativeResize="0"/>
          <p:nvPr/>
        </p:nvPicPr>
        <p:blipFill>
          <a:blip r:embed="rId6">
            <a:alphaModFix/>
          </a:blip>
          <a:stretch>
            <a:fillRect/>
          </a:stretch>
        </p:blipFill>
        <p:spPr>
          <a:xfrm>
            <a:off x="2922514" y="3126001"/>
            <a:ext cx="417800" cy="542722"/>
          </a:xfrm>
          <a:prstGeom prst="rect">
            <a:avLst/>
          </a:prstGeom>
          <a:noFill/>
          <a:ln>
            <a:noFill/>
          </a:ln>
        </p:spPr>
      </p:pic>
      <p:pic>
        <p:nvPicPr>
          <p:cNvPr id="826" name="Google Shape;826;p99"/>
          <p:cNvPicPr preferRelativeResize="0"/>
          <p:nvPr/>
        </p:nvPicPr>
        <p:blipFill>
          <a:blip r:embed="rId5">
            <a:alphaModFix/>
          </a:blip>
          <a:stretch>
            <a:fillRect/>
          </a:stretch>
        </p:blipFill>
        <p:spPr>
          <a:xfrm>
            <a:off x="6635675" y="2000300"/>
            <a:ext cx="417800" cy="417800"/>
          </a:xfrm>
          <a:prstGeom prst="rect">
            <a:avLst/>
          </a:prstGeom>
          <a:noFill/>
          <a:ln>
            <a:noFill/>
          </a:ln>
        </p:spPr>
      </p:pic>
      <p:pic>
        <p:nvPicPr>
          <p:cNvPr id="827" name="Google Shape;827;p99"/>
          <p:cNvPicPr preferRelativeResize="0"/>
          <p:nvPr/>
        </p:nvPicPr>
        <p:blipFill>
          <a:blip r:embed="rId3">
            <a:alphaModFix/>
          </a:blip>
          <a:stretch>
            <a:fillRect/>
          </a:stretch>
        </p:blipFill>
        <p:spPr>
          <a:xfrm flipH="1">
            <a:off x="6655463" y="2589500"/>
            <a:ext cx="417800" cy="417800"/>
          </a:xfrm>
          <a:prstGeom prst="rect">
            <a:avLst/>
          </a:prstGeom>
          <a:noFill/>
          <a:ln>
            <a:noFill/>
          </a:ln>
        </p:spPr>
      </p:pic>
      <p:pic>
        <p:nvPicPr>
          <p:cNvPr id="828" name="Google Shape;828;p99"/>
          <p:cNvPicPr preferRelativeResize="0"/>
          <p:nvPr/>
        </p:nvPicPr>
        <p:blipFill>
          <a:blip r:embed="rId6">
            <a:alphaModFix/>
          </a:blip>
          <a:stretch>
            <a:fillRect/>
          </a:stretch>
        </p:blipFill>
        <p:spPr>
          <a:xfrm>
            <a:off x="6669985" y="3214662"/>
            <a:ext cx="321630" cy="417797"/>
          </a:xfrm>
          <a:prstGeom prst="rect">
            <a:avLst/>
          </a:prstGeom>
          <a:noFill/>
          <a:ln>
            <a:noFill/>
          </a:ln>
        </p:spPr>
      </p:pic>
      <p:pic>
        <p:nvPicPr>
          <p:cNvPr id="829" name="Google Shape;829;p99"/>
          <p:cNvPicPr preferRelativeResize="0"/>
          <p:nvPr/>
        </p:nvPicPr>
        <p:blipFill>
          <a:blip r:embed="rId4">
            <a:alphaModFix/>
          </a:blip>
          <a:stretch>
            <a:fillRect/>
          </a:stretch>
        </p:blipFill>
        <p:spPr>
          <a:xfrm>
            <a:off x="6655475" y="3839825"/>
            <a:ext cx="417800" cy="417800"/>
          </a:xfrm>
          <a:prstGeom prst="rect">
            <a:avLst/>
          </a:prstGeom>
          <a:noFill/>
          <a:ln>
            <a:noFill/>
          </a:ln>
        </p:spPr>
      </p:pic>
      <p:sp>
        <p:nvSpPr>
          <p:cNvPr id="830" name="Google Shape;830;p99"/>
          <p:cNvSpPr txBox="1"/>
          <p:nvPr/>
        </p:nvSpPr>
        <p:spPr>
          <a:xfrm>
            <a:off x="7084450" y="2053450"/>
            <a:ext cx="1287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Ideas you love</a:t>
            </a:r>
            <a:endParaRPr sz="1200">
              <a:solidFill>
                <a:srgbClr val="1F3A93"/>
              </a:solidFill>
              <a:latin typeface="Raleway"/>
              <a:ea typeface="Raleway"/>
              <a:cs typeface="Raleway"/>
              <a:sym typeface="Raleway"/>
            </a:endParaRPr>
          </a:p>
        </p:txBody>
      </p:sp>
      <p:sp>
        <p:nvSpPr>
          <p:cNvPr id="831" name="Google Shape;831;p99"/>
          <p:cNvSpPr txBox="1"/>
          <p:nvPr/>
        </p:nvSpPr>
        <p:spPr>
          <a:xfrm>
            <a:off x="7104075" y="2664388"/>
            <a:ext cx="15030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Positive criticisms</a:t>
            </a:r>
            <a:endParaRPr sz="1200">
              <a:solidFill>
                <a:srgbClr val="1F3A93"/>
              </a:solidFill>
              <a:latin typeface="Raleway"/>
              <a:ea typeface="Raleway"/>
              <a:cs typeface="Raleway"/>
              <a:sym typeface="Raleway"/>
            </a:endParaRPr>
          </a:p>
        </p:txBody>
      </p:sp>
      <p:sp>
        <p:nvSpPr>
          <p:cNvPr id="832" name="Google Shape;832;p99"/>
          <p:cNvSpPr txBox="1"/>
          <p:nvPr/>
        </p:nvSpPr>
        <p:spPr>
          <a:xfrm>
            <a:off x="7055701" y="3219738"/>
            <a:ext cx="1776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Questions you have</a:t>
            </a:r>
            <a:endParaRPr sz="1200">
              <a:solidFill>
                <a:srgbClr val="1F3A93"/>
              </a:solidFill>
              <a:latin typeface="Raleway"/>
              <a:ea typeface="Raleway"/>
              <a:cs typeface="Raleway"/>
              <a:sym typeface="Raleway"/>
            </a:endParaRPr>
          </a:p>
        </p:txBody>
      </p:sp>
      <p:sp>
        <p:nvSpPr>
          <p:cNvPr id="833" name="Google Shape;833;p99"/>
          <p:cNvSpPr txBox="1"/>
          <p:nvPr/>
        </p:nvSpPr>
        <p:spPr>
          <a:xfrm>
            <a:off x="7053475" y="3731288"/>
            <a:ext cx="1776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Ideas to make </a:t>
            </a:r>
            <a:endParaRPr sz="1200">
              <a:solidFill>
                <a:srgbClr val="1F3A93"/>
              </a:solidFill>
              <a:latin typeface="Raleway"/>
              <a:ea typeface="Raleway"/>
              <a:cs typeface="Raleway"/>
              <a:sym typeface="Raleway"/>
            </a:endParaRPr>
          </a:p>
          <a:p>
            <a:pPr indent="0" lvl="0" marL="0" rtl="0" algn="l">
              <a:spcBef>
                <a:spcPts val="0"/>
              </a:spcBef>
              <a:spcAft>
                <a:spcPts val="0"/>
              </a:spcAft>
              <a:buNone/>
            </a:pPr>
            <a:r>
              <a:rPr lang="en" sz="1200">
                <a:solidFill>
                  <a:srgbClr val="1F3A93"/>
                </a:solidFill>
                <a:latin typeface="Raleway"/>
                <a:ea typeface="Raleway"/>
                <a:cs typeface="Raleway"/>
                <a:sym typeface="Raleway"/>
              </a:rPr>
              <a:t>it better</a:t>
            </a:r>
            <a:endParaRPr sz="1200">
              <a:solidFill>
                <a:srgbClr val="1F3A93"/>
              </a:solidFill>
              <a:latin typeface="Raleway"/>
              <a:ea typeface="Raleway"/>
              <a:cs typeface="Raleway"/>
              <a:sym typeface="Raleway"/>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0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39" name="Google Shape;839;p10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840" name="Google Shape;840;p100"/>
          <p:cNvGraphicFramePr/>
          <p:nvPr/>
        </p:nvGraphicFramePr>
        <p:xfrm>
          <a:off x="803513" y="1483350"/>
          <a:ext cx="3000000" cy="3000000"/>
        </p:xfrm>
        <a:graphic>
          <a:graphicData uri="http://schemas.openxmlformats.org/drawingml/2006/table">
            <a:tbl>
              <a:tblPr>
                <a:noFill/>
                <a:tableStyleId>{21007329-2D90-4FE9-9EE3-E6B8C0DCC480}</a:tableStyleId>
              </a:tblPr>
              <a:tblGrid>
                <a:gridCol w="7270700"/>
              </a:tblGrid>
              <a:tr h="22401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Share a brief summary of your article with a partner.</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Write down what your partner is writing about.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2" title="File:Solar System true color (captions).jpg - Wikimedia Commons"/>
          <p:cNvPicPr preferRelativeResize="0"/>
          <p:nvPr/>
        </p:nvPicPr>
        <p:blipFill>
          <a:blip r:embed="rId3">
            <a:alphaModFix/>
          </a:blip>
          <a:stretch>
            <a:fillRect/>
          </a:stretch>
        </p:blipFill>
        <p:spPr>
          <a:xfrm>
            <a:off x="0" y="0"/>
            <a:ext cx="9144003" cy="5143501"/>
          </a:xfrm>
          <a:prstGeom prst="rect">
            <a:avLst/>
          </a:prstGeom>
          <a:noFill/>
          <a:ln>
            <a:noFill/>
          </a:ln>
        </p:spPr>
      </p:pic>
      <p:sp>
        <p:nvSpPr>
          <p:cNvPr id="132" name="Google Shape;132;p22"/>
          <p:cNvSpPr txBox="1"/>
          <p:nvPr/>
        </p:nvSpPr>
        <p:spPr>
          <a:xfrm>
            <a:off x="3208350" y="892300"/>
            <a:ext cx="2840400" cy="6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B2A9"/>
                </a:solidFill>
                <a:latin typeface="Roboto"/>
                <a:ea typeface="Roboto"/>
                <a:cs typeface="Roboto"/>
                <a:sym typeface="Roboto"/>
              </a:rPr>
              <a:t>Dwarf Planets</a:t>
            </a:r>
            <a:endParaRPr b="1" sz="1800">
              <a:solidFill>
                <a:srgbClr val="00B2A9"/>
              </a:solidFill>
              <a:latin typeface="Roboto"/>
              <a:ea typeface="Roboto"/>
              <a:cs typeface="Roboto"/>
              <a:sym typeface="Roboto"/>
            </a:endParaRPr>
          </a:p>
        </p:txBody>
      </p:sp>
      <p:sp>
        <p:nvSpPr>
          <p:cNvPr id="133" name="Google Shape;133;p22"/>
          <p:cNvSpPr/>
          <p:nvPr/>
        </p:nvSpPr>
        <p:spPr>
          <a:xfrm>
            <a:off x="3025725" y="656375"/>
            <a:ext cx="214800" cy="1026300"/>
          </a:xfrm>
          <a:prstGeom prst="rightBrace">
            <a:avLst>
              <a:gd fmla="val 50000" name="adj1"/>
              <a:gd fmla="val 50000" name="adj2"/>
            </a:avLst>
          </a:prstGeom>
          <a:no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B2A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