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y="5143500" cx="9144000"/>
  <p:notesSz cx="6858000" cy="9144000"/>
  <p:embeddedFontLst>
    <p:embeddedFont>
      <p:font typeface="Roboto"/>
      <p:regular r:id="rId98"/>
      <p:bold r:id="rId99"/>
      <p:italic r:id="rId100"/>
      <p:boldItalic r:id="rId101"/>
    </p:embeddedFont>
    <p:embeddedFont>
      <p:font typeface="Google Sans"/>
      <p:regular r:id="rId102"/>
      <p:bold r:id="rId103"/>
      <p:italic r:id="rId104"/>
      <p:boldItalic r:id="rId105"/>
    </p:embeddedFont>
    <p:embeddedFont>
      <p:font typeface="Roboto Condensed"/>
      <p:regular r:id="rId106"/>
      <p:bold r:id="rId107"/>
      <p:italic r:id="rId108"/>
      <p:boldItalic r:id="rId109"/>
    </p:embeddedFont>
    <p:embeddedFont>
      <p:font typeface="Raleway Medium"/>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1519C0D-D16C-47A0-AC39-4F727EB4B208}">
  <a:tblStyle styleId="{91519C0D-D16C-47A0-AC39-4F727EB4B20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RobotoCondensed-bold.fntdata"/><Relationship Id="rId106" Type="http://schemas.openxmlformats.org/officeDocument/2006/relationships/font" Target="fonts/RobotoCondensed-regular.fntdata"/><Relationship Id="rId105" Type="http://schemas.openxmlformats.org/officeDocument/2006/relationships/font" Target="fonts/GoogleSans-boldItalic.fntdata"/><Relationship Id="rId104" Type="http://schemas.openxmlformats.org/officeDocument/2006/relationships/font" Target="fonts/GoogleSans-italic.fntdata"/><Relationship Id="rId109" Type="http://schemas.openxmlformats.org/officeDocument/2006/relationships/font" Target="fonts/RobotoCondensed-boldItalic.fntdata"/><Relationship Id="rId108" Type="http://schemas.openxmlformats.org/officeDocument/2006/relationships/font" Target="fonts/RobotoCondense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GoogleSans-bold.fntdata"/><Relationship Id="rId102" Type="http://schemas.openxmlformats.org/officeDocument/2006/relationships/font" Target="fonts/GoogleSans-regular.fntdata"/><Relationship Id="rId101" Type="http://schemas.openxmlformats.org/officeDocument/2006/relationships/font" Target="fonts/Roboto-boldItalic.fntdata"/><Relationship Id="rId100" Type="http://schemas.openxmlformats.org/officeDocument/2006/relationships/font" Target="fonts/Roboto-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font" Target="fonts/Roboto-bold.fntdata"/><Relationship Id="rId10" Type="http://schemas.openxmlformats.org/officeDocument/2006/relationships/slide" Target="slides/slide3.xml"/><Relationship Id="rId98" Type="http://schemas.openxmlformats.org/officeDocument/2006/relationships/font" Target="fonts/Roboto-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10" Type="http://schemas.openxmlformats.org/officeDocument/2006/relationships/font" Target="fonts/RalewayMedium-regular.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13" Type="http://schemas.openxmlformats.org/officeDocument/2006/relationships/font" Target="fonts/RalewayMedium-boldItalic.fntdata"/><Relationship Id="rId112" Type="http://schemas.openxmlformats.org/officeDocument/2006/relationships/font" Target="fonts/RalewayMedium-italic.fntdata"/><Relationship Id="rId111" Type="http://schemas.openxmlformats.org/officeDocument/2006/relationships/font" Target="fonts/RalewayMedium-bold.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evespanglerscience.com/lab/experiments/the-coin-drop-sick-science/" TargetMode="External"/><Relationship Id="rId3" Type="http://schemas.openxmlformats.org/officeDocument/2006/relationships/hyperlink" Target="https://www.youtube.com/watch?v=qq1Whusk8No&amp;t=57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IC7E96ZvcNCAd77fVoPkGlblDGjOeDff/view?usp=shari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IC7E96ZvcNCAd77fVoPkGlblDGjOeDff/view?usp=shari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IC7E96ZvcNCAd77fVoPkGlblDGjOeDff/view?usp=sharing"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OdtFOkArYKEARRCIhYqxGI8hBYkKoJu1/view?usp=sharing" TargetMode="External"/><Relationship Id="rId3" Type="http://schemas.openxmlformats.org/officeDocument/2006/relationships/hyperlink" Target="https://drive.google.com/file/d/1RZXIu6ItdJ8PP6GCq_xhauYphCKyxPNV/view?usp=sharing" TargetMode="External"/><Relationship Id="rId4" Type="http://schemas.openxmlformats.org/officeDocument/2006/relationships/hyperlink" Target="https://docs.google.com/presentation/d/1YF9TGQapDC1BJXBeWJ0s6-HJmSqWUlYg48ro7TPiSvo/edit?usp=sharing"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IC7E96ZvcNCAd77fVoPkGlblDGjOeDff/view?usp=sharing"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J2mREfsxbY7WRBGnESlvxQIFCCaIT7J5CwScL8piy9g/edit?usp=sharing"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IC7E96ZvcNCAd77fVoPkGlblDGjOeDff/view?usp=sharing"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rpMogrNb-zbv3yWeOvKwe20D0qewCYCa/view?usp=sharing" TargetMode="External"/><Relationship Id="rId3" Type="http://schemas.openxmlformats.org/officeDocument/2006/relationships/hyperlink" Target="https://docs.google.com/presentation/d/1a_iln94oJaf3q5ubGFKqbc9i4b3U_SgHbSX7VhuqezM/edit?usp=sharin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safKJtxBreL5x_R6Gx-Ut42BESCW_mI1/view?usp=sharing" TargetMode="External"/><Relationship Id="rId3" Type="http://schemas.openxmlformats.org/officeDocument/2006/relationships/hyperlink" Target="https://drive.google.com/file/d/1Zpr9Y9p4aT7KR53WH1vmnMy-Sq23xFhf/view?usp=sharing"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R9j6B0yjoYPq46V9GDvsuZY2Szpuwil_/view?usp=sharing" TargetMode="External"/><Relationship Id="rId3" Type="http://schemas.openxmlformats.org/officeDocument/2006/relationships/hyperlink" Target="https://docs.google.com/presentation/d/1a_iln94oJaf3q5ubGFKqbc9i4b3U_SgHbSX7VhuqezM/edit?usp=sharing"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IC7E96ZvcNCAd77fVoPkGlblDGjOeDff/view?usp=sharin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8466ce7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8466ce7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de07214ba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de07214ba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what the references point might have been on their way to class.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de07214ba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de07214ba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Experiment: “</a:t>
            </a:r>
            <a:r>
              <a:rPr lang="en">
                <a:solidFill>
                  <a:schemeClr val="dk1"/>
                </a:solidFill>
              </a:rPr>
              <a:t>Sir Isaac Newton has had a lock on this outcome since the 17th Century. The First Law of Motion (there are three) says something like this: “An object at rest stays at rest unless an outside force is strong enough to make it move. An object that is moving, will continue moving at the same speed in a straight line unless an outside force is strong enough to speed it up, slow it down, stop it, or cause it to change direction.” In the case of the Coin Drop activity, the penny is at rest sitting on top of the card. Watch it as long as you like but, on it’s own, the penny will not move from that spot. When you flick the card out from under the penny, you allow gravity (an outside force) to act on it and drop it into the glass. The bottom of the glass stops the penny from falling. However, if the penny were a lot heavier (had more mass) and were falling much faster, it could go right through the glass (and probably the table supporting it, too). So, why doesn’t the penny take off when the card is flicked? If you flick the card correctly, it simply slides out from between the glass and the penny. There’s not enough friction from the card to take the penny with it” (</a:t>
            </a:r>
            <a:r>
              <a:rPr lang="en" u="sng">
                <a:solidFill>
                  <a:schemeClr val="dk1"/>
                </a:solidFill>
                <a:hlinkClick r:id="rId2">
                  <a:extLst>
                    <a:ext uri="{A12FA001-AC4F-418D-AE19-62706E023703}">
                      <ahyp:hlinkClr val="tx"/>
                    </a:ext>
                  </a:extLst>
                </a:hlinkClick>
              </a:rPr>
              <a:t>source</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Watch</a:t>
            </a:r>
            <a:r>
              <a:rPr lang="en">
                <a:solidFill>
                  <a:schemeClr val="dk1"/>
                </a:solidFill>
              </a:rPr>
              <a:t> the video on the slide (</a:t>
            </a:r>
            <a:r>
              <a:rPr lang="en" u="sng">
                <a:solidFill>
                  <a:srgbClr val="0000FF"/>
                </a:solidFill>
                <a:hlinkClick r:id="rId3">
                  <a:extLst>
                    <a:ext uri="{A12FA001-AC4F-418D-AE19-62706E023703}">
                      <ahyp:hlinkClr val="tx"/>
                    </a:ext>
                  </a:extLst>
                </a:hlinkClick>
              </a:rPr>
              <a:t>also linked here</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t>
            </a:r>
            <a:r>
              <a:rPr lang="en">
                <a:solidFill>
                  <a:schemeClr val="dk1"/>
                </a:solidFill>
              </a:rPr>
              <a:t>attempt</a:t>
            </a:r>
            <a:r>
              <a:rPr lang="en">
                <a:solidFill>
                  <a:schemeClr val="dk1"/>
                </a:solidFill>
              </a:rPr>
              <a:t> the activity with one penny/coin then </a:t>
            </a:r>
            <a:r>
              <a:rPr lang="en">
                <a:solidFill>
                  <a:schemeClr val="dk1"/>
                </a:solidFill>
              </a:rPr>
              <a:t>challenge</a:t>
            </a:r>
            <a:r>
              <a:rPr lang="en">
                <a:solidFill>
                  <a:schemeClr val="dk1"/>
                </a:solidFill>
              </a:rPr>
              <a:t> themselves to see who can get the most pennies successfully in the jar.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Debrief the </a:t>
            </a:r>
            <a:r>
              <a:rPr lang="en">
                <a:solidFill>
                  <a:schemeClr val="dk1"/>
                </a:solidFill>
              </a:rPr>
              <a:t>activity</a:t>
            </a:r>
            <a:r>
              <a:rPr lang="en">
                <a:solidFill>
                  <a:schemeClr val="dk1"/>
                </a:solidFill>
              </a:rPr>
              <a:t> by asking </a:t>
            </a:r>
            <a:r>
              <a:rPr lang="en">
                <a:solidFill>
                  <a:schemeClr val="dk1"/>
                </a:solidFill>
              </a:rPr>
              <a:t>students</a:t>
            </a:r>
            <a:r>
              <a:rPr lang="en">
                <a:solidFill>
                  <a:schemeClr val="dk1"/>
                </a:solidFill>
              </a:rPr>
              <a:t> the following questions: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Which object is not in motion? </a:t>
            </a:r>
            <a:r>
              <a:rPr lang="en">
                <a:solidFill>
                  <a:schemeClr val="dk1"/>
                </a:solidFill>
              </a:rPr>
              <a:t>Answer</a:t>
            </a:r>
            <a:r>
              <a:rPr lang="en">
                <a:solidFill>
                  <a:schemeClr val="dk1"/>
                </a:solidFill>
              </a:rPr>
              <a:t> - penny, jar, index card</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What causes the </a:t>
            </a:r>
            <a:r>
              <a:rPr lang="en">
                <a:solidFill>
                  <a:schemeClr val="dk1"/>
                </a:solidFill>
              </a:rPr>
              <a:t>penny</a:t>
            </a:r>
            <a:r>
              <a:rPr lang="en">
                <a:solidFill>
                  <a:schemeClr val="dk1"/>
                </a:solidFill>
              </a:rPr>
              <a:t> to fall? - gravity from the movement of the index card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What is the reference point? - the jar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be378c230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be378c230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assign a number to students 1, 2, 3, and 4. </a:t>
            </a:r>
            <a:endParaRPr/>
          </a:p>
          <a:p>
            <a:pPr indent="-298450" lvl="0" marL="457200" rtl="0" algn="l">
              <a:spcBef>
                <a:spcPts val="0"/>
              </a:spcBef>
              <a:spcAft>
                <a:spcPts val="0"/>
              </a:spcAft>
              <a:buSzPts val="1100"/>
              <a:buAutoNum type="arabicPeriod"/>
            </a:pPr>
            <a:r>
              <a:rPr lang="en"/>
              <a:t>Students will rotate through the groups sharing what they learned about motion in the following order:</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e0b62722c9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e0b62722c9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what is the reference point? Remember, a reference point appears to not be </a:t>
            </a:r>
            <a:r>
              <a:rPr lang="en">
                <a:solidFill>
                  <a:schemeClr val="dk1"/>
                </a:solidFill>
              </a:rPr>
              <a:t>moving.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Who is moving, not moving, moving closer to the reference point? </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If the building is the reference point then the plane, people in the plane, person parachuting, two people on the ground are all moving in some from with closer to or farther away from the reference point (building)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bacc69114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bacc69114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Unleashed Lesson 2:</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e0b62722c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e0b62722c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question acts as a period knowledge check to see what students already know about motion.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e0b62722c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e0b62722c9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e0b62722c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e0b62722c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de07214bae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de07214bae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speed</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if you can run 100 meters in ten seconds - what is your speed? Answer 10 meters per </a:t>
            </a:r>
            <a:r>
              <a:rPr lang="en">
                <a:solidFill>
                  <a:schemeClr val="dk1"/>
                </a:solidFill>
              </a:rPr>
              <a:t>second</a:t>
            </a:r>
            <a:r>
              <a:rPr lang="en">
                <a:solidFill>
                  <a:schemeClr val="dk1"/>
                </a:solidFill>
              </a:rPr>
              <a: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a:t>
            </a:r>
            <a:r>
              <a:rPr lang="en">
                <a:solidFill>
                  <a:schemeClr val="dk1"/>
                </a:solidFill>
              </a:rPr>
              <a:t>students</a:t>
            </a:r>
            <a:r>
              <a:rPr lang="en">
                <a:solidFill>
                  <a:schemeClr val="dk1"/>
                </a:solidFill>
              </a:rPr>
              <a:t>: this would be the runner’s AVERAGE speed. When </a:t>
            </a:r>
            <a:r>
              <a:rPr lang="en">
                <a:solidFill>
                  <a:schemeClr val="dk1"/>
                </a:solidFill>
              </a:rPr>
              <a:t>something</a:t>
            </a:r>
            <a:r>
              <a:rPr lang="en">
                <a:solidFill>
                  <a:schemeClr val="dk1"/>
                </a:solidFill>
              </a:rPr>
              <a:t> is in motion, it </a:t>
            </a:r>
            <a:r>
              <a:rPr lang="en">
                <a:solidFill>
                  <a:schemeClr val="dk1"/>
                </a:solidFill>
              </a:rPr>
              <a:t>doesn't</a:t>
            </a:r>
            <a:r>
              <a:rPr lang="en">
                <a:solidFill>
                  <a:schemeClr val="dk1"/>
                </a:solidFill>
              </a:rPr>
              <a:t> necessarily stay at the same speed the entire time. It can change speeds and move faster or slower between its stopping &amp; starting points. The average </a:t>
            </a:r>
            <a:r>
              <a:rPr lang="en">
                <a:solidFill>
                  <a:schemeClr val="dk1"/>
                </a:solidFill>
              </a:rPr>
              <a:t>speed</a:t>
            </a:r>
            <a:r>
              <a:rPr lang="en">
                <a:solidFill>
                  <a:schemeClr val="dk1"/>
                </a:solidFill>
              </a:rPr>
              <a:t> is the </a:t>
            </a:r>
            <a:r>
              <a:rPr lang="en">
                <a:solidFill>
                  <a:schemeClr val="dk1"/>
                </a:solidFill>
              </a:rPr>
              <a:t>total</a:t>
            </a:r>
            <a:r>
              <a:rPr lang="en">
                <a:solidFill>
                  <a:schemeClr val="dk1"/>
                </a:solidFill>
              </a:rPr>
              <a:t> distance something has traveled divided by the total time it traveled. For example, an Oly</a:t>
            </a:r>
            <a:r>
              <a:rPr lang="en">
                <a:solidFill>
                  <a:schemeClr val="dk1"/>
                </a:solidFill>
              </a:rPr>
              <a:t>mpic runner who completed the 100 meter dash in 10 seconds might have an average speed of 10 meters per second but that is her average speed. I’m sure she was going much faster near the finish line!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de07214ba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de07214ba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velocity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If you were jogging at 2 meters per </a:t>
            </a:r>
            <a:r>
              <a:rPr lang="en">
                <a:solidFill>
                  <a:schemeClr val="dk1"/>
                </a:solidFill>
              </a:rPr>
              <a:t>second</a:t>
            </a:r>
            <a:r>
              <a:rPr lang="en">
                <a:solidFill>
                  <a:schemeClr val="dk1"/>
                </a:solidFill>
              </a:rPr>
              <a:t> and all of a sudden you turned and jogged 2 meters per second in the </a:t>
            </a:r>
            <a:r>
              <a:rPr lang="en">
                <a:solidFill>
                  <a:schemeClr val="dk1"/>
                </a:solidFill>
              </a:rPr>
              <a:t>opposite</a:t>
            </a:r>
            <a:r>
              <a:rPr lang="en">
                <a:solidFill>
                  <a:schemeClr val="dk1"/>
                </a:solidFill>
              </a:rPr>
              <a:t> direction, your speed before and after would stay the same but your velocity would be different. You would be jogging 2 meters per second first, then negative 2 meters per second after turning around. The velocity would be equal in </a:t>
            </a:r>
            <a:r>
              <a:rPr lang="en">
                <a:solidFill>
                  <a:schemeClr val="dk1"/>
                </a:solidFill>
              </a:rPr>
              <a:t>magnitude</a:t>
            </a:r>
            <a:r>
              <a:rPr lang="en">
                <a:solidFill>
                  <a:schemeClr val="dk1"/>
                </a:solidFill>
              </a:rPr>
              <a:t> but opposite in direction.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e0b62722c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e0b62722c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Please note, this is a </a:t>
            </a:r>
            <a:r>
              <a:rPr lang="en">
                <a:solidFill>
                  <a:schemeClr val="dk1"/>
                </a:solidFill>
              </a:rPr>
              <a:t>suggested</a:t>
            </a:r>
            <a:r>
              <a:rPr lang="en">
                <a:solidFill>
                  <a:schemeClr val="dk1"/>
                </a:solidFill>
              </a:rPr>
              <a:t> </a:t>
            </a:r>
            <a:r>
              <a:rPr lang="en">
                <a:solidFill>
                  <a:schemeClr val="dk1"/>
                </a:solidFill>
              </a:rPr>
              <a:t>calendar</a:t>
            </a:r>
            <a:r>
              <a:rPr lang="en">
                <a:solidFill>
                  <a:schemeClr val="dk1"/>
                </a:solidFill>
              </a:rPr>
              <a:t>. Feel free to adapt to fit your </a:t>
            </a:r>
            <a:r>
              <a:rPr lang="en">
                <a:solidFill>
                  <a:schemeClr val="dk1"/>
                </a:solidFill>
              </a:rPr>
              <a:t>schedule</a:t>
            </a:r>
            <a:r>
              <a:rPr lang="en">
                <a:solidFill>
                  <a:schemeClr val="dk1"/>
                </a:solidFill>
              </a:rPr>
              <a:t>.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de07214bae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de07214bae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a:t>
            </a:r>
            <a:r>
              <a:rPr lang="en">
                <a:solidFill>
                  <a:schemeClr val="dk1"/>
                </a:solidFill>
              </a:rPr>
              <a:t>acceleration</a:t>
            </a:r>
            <a:r>
              <a:rPr lang="en">
                <a:solidFill>
                  <a:schemeClr val="dk1"/>
                </a:solidFill>
              </a:rPr>
              <a:t> and </a:t>
            </a:r>
            <a:r>
              <a:rPr lang="en">
                <a:solidFill>
                  <a:schemeClr val="dk1"/>
                </a:solidFill>
              </a:rPr>
              <a:t>deceleration</a:t>
            </a:r>
            <a:r>
              <a:rPr lang="en">
                <a:solidFill>
                  <a:schemeClr val="dk1"/>
                </a:solidFill>
              </a:rPr>
              <a: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Because velocity takes direction into account, so does </a:t>
            </a:r>
            <a:r>
              <a:rPr lang="en">
                <a:solidFill>
                  <a:schemeClr val="dk1"/>
                </a:solidFill>
              </a:rPr>
              <a:t>acceleration</a:t>
            </a:r>
            <a:r>
              <a:rPr lang="en">
                <a:solidFill>
                  <a:schemeClr val="dk1"/>
                </a:solidFill>
              </a:rPr>
              <a:t>. When your car goes around a corner (even if it keeps the same speed), you feel the </a:t>
            </a:r>
            <a:r>
              <a:rPr lang="en">
                <a:solidFill>
                  <a:schemeClr val="dk1"/>
                </a:solidFill>
              </a:rPr>
              <a:t>acceleration</a:t>
            </a:r>
            <a:r>
              <a:rPr lang="en">
                <a:solidFill>
                  <a:schemeClr val="dk1"/>
                </a:solidFill>
              </a:rPr>
              <a:t> as a force that seems to push you toward the outside corner.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Image:</a:t>
            </a:r>
            <a:endParaRPr>
              <a:solidFill>
                <a:schemeClr val="dk1"/>
              </a:solidFill>
            </a:endParaRPr>
          </a:p>
          <a:p>
            <a:pPr indent="0" lvl="0" marL="0" rtl="0" algn="l">
              <a:spcBef>
                <a:spcPts val="0"/>
              </a:spcBef>
              <a:spcAft>
                <a:spcPts val="0"/>
              </a:spcAft>
              <a:buNone/>
            </a:pPr>
            <a:r>
              <a:rPr lang="en">
                <a:solidFill>
                  <a:schemeClr val="dk1"/>
                </a:solidFill>
              </a:rPr>
              <a:t>gas and brakes by tezar tantular from the Noun Project</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e0b62722c9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e0b62722c9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Scientist</a:t>
            </a:r>
            <a:r>
              <a:rPr lang="en">
                <a:solidFill>
                  <a:schemeClr val="dk1"/>
                </a:solidFill>
              </a:rPr>
              <a:t> all need to know how to graph the data they find.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de07214bae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de07214bae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learn how to read a graph and graph on their own</a:t>
            </a:r>
            <a:endParaRPr/>
          </a:p>
          <a:p>
            <a:pPr indent="-298450" lvl="1" marL="914400" rtl="0" algn="l">
              <a:spcBef>
                <a:spcPts val="0"/>
              </a:spcBef>
              <a:spcAft>
                <a:spcPts val="0"/>
              </a:spcAft>
              <a:buSzPts val="1100"/>
              <a:buAutoNum type="alphaLcPeriod"/>
            </a:pPr>
            <a:r>
              <a:rPr lang="en"/>
              <a:t>Answer: 1200 / 80 = 15 meters per second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e0b62722c9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e0b62722c9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learn how to read a graph and graph on their own</a:t>
            </a:r>
            <a:endParaRPr/>
          </a:p>
          <a:p>
            <a:pPr indent="-298450" lvl="1" marL="914400" rtl="0" algn="l">
              <a:spcBef>
                <a:spcPts val="0"/>
              </a:spcBef>
              <a:spcAft>
                <a:spcPts val="0"/>
              </a:spcAft>
              <a:buSzPts val="1100"/>
              <a:buAutoNum type="alphaLcPeriod"/>
            </a:pPr>
            <a:r>
              <a:rPr lang="en"/>
              <a:t>Answer: 1000 meters / 120 seconds - 8.33 meters per second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de07214ba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de07214bae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learn how to read a graph and graph on their own</a:t>
            </a:r>
            <a:endParaRPr/>
          </a:p>
          <a:p>
            <a:pPr indent="-298450" lvl="1" marL="914400" rtl="0" algn="l">
              <a:spcBef>
                <a:spcPts val="0"/>
              </a:spcBef>
              <a:spcAft>
                <a:spcPts val="0"/>
              </a:spcAft>
              <a:buSzPts val="1100"/>
              <a:buAutoNum type="alphaLcPeriod"/>
            </a:pPr>
            <a:r>
              <a:rPr lang="en"/>
              <a:t>Answer: 1800 meters / 120 seconds - 15 meters per second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de07214bae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de07214bae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learn how to read a graph and graph on their own</a:t>
            </a:r>
            <a:endParaRPr/>
          </a:p>
          <a:p>
            <a:pPr indent="-298450" lvl="1" marL="914400" rtl="0" algn="l">
              <a:spcBef>
                <a:spcPts val="0"/>
              </a:spcBef>
              <a:spcAft>
                <a:spcPts val="0"/>
              </a:spcAft>
              <a:buSzPts val="1100"/>
              <a:buAutoNum type="alphaLcPeriod"/>
            </a:pPr>
            <a:r>
              <a:rPr lang="en"/>
              <a:t>Answer: 600 meters / 80 seconds - 7.5 meters per second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de07214bae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de07214bae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draw one or three </a:t>
            </a:r>
            <a:r>
              <a:rPr lang="en">
                <a:solidFill>
                  <a:schemeClr val="dk1"/>
                </a:solidFill>
              </a:rPr>
              <a:t>separate</a:t>
            </a:r>
            <a:r>
              <a:rPr lang="en">
                <a:solidFill>
                  <a:schemeClr val="dk1"/>
                </a:solidFill>
              </a:rPr>
              <a:t> graphs to indication the running examples above. If drawing one graph, have </a:t>
            </a:r>
            <a:r>
              <a:rPr lang="en">
                <a:solidFill>
                  <a:schemeClr val="dk1"/>
                </a:solidFill>
              </a:rPr>
              <a:t>students</a:t>
            </a:r>
            <a:r>
              <a:rPr lang="en">
                <a:solidFill>
                  <a:schemeClr val="dk1"/>
                </a:solidFill>
              </a:rPr>
              <a:t> use a different color for each example to show the difference.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de07214bae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de07214bae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Answer: 400 meters / 120 seconds = 3.33 meters per second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bacc69114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bacc69114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Lesson 3:</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baf675de86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baf675de86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9ad0ef83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9ad0ef83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Lesson 1:</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baf675de86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baf675de86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baf675de86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baf675de86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de07214bae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de07214bae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a force always has magnitude (size) and direction. Forces can set an object in motion or change the speed and direction. Movement doesn’t have to be moving from one location to </a:t>
            </a:r>
            <a:r>
              <a:rPr lang="en">
                <a:solidFill>
                  <a:schemeClr val="dk1"/>
                </a:solidFill>
              </a:rPr>
              <a:t>another; it can also change the shape of something. Think about squeezing an empty soda can until it crumbles. You did not throw it into the garbage can but you did cause motion by changing its shape.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de07214bae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de07214bae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net force on objects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de07214bae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de07214bae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Inertia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for example, a soccer ball is lying in an open field. It will </a:t>
            </a:r>
            <a:r>
              <a:rPr lang="en">
                <a:solidFill>
                  <a:schemeClr val="dk1"/>
                </a:solidFill>
              </a:rPr>
              <a:t>remain</a:t>
            </a:r>
            <a:r>
              <a:rPr lang="en">
                <a:solidFill>
                  <a:schemeClr val="dk1"/>
                </a:solidFill>
              </a:rPr>
              <a:t> sitting there (at rest) until an outside force acts on the </a:t>
            </a:r>
            <a:r>
              <a:rPr lang="en">
                <a:solidFill>
                  <a:schemeClr val="dk1"/>
                </a:solidFill>
              </a:rPr>
              <a:t>object</a:t>
            </a:r>
            <a:r>
              <a:rPr lang="en">
                <a:solidFill>
                  <a:schemeClr val="dk1"/>
                </a:solidFill>
              </a:rPr>
              <a:t> (wind, foot </a:t>
            </a:r>
            <a:r>
              <a:rPr lang="en">
                <a:solidFill>
                  <a:schemeClr val="dk1"/>
                </a:solidFill>
              </a:rPr>
              <a:t>kicking</a:t>
            </a:r>
            <a:r>
              <a:rPr lang="en">
                <a:solidFill>
                  <a:schemeClr val="dk1"/>
                </a:solidFill>
              </a:rPr>
              <a:t> it, etc). Once the ball is in motion, it will remain in motion unless an outside force acts on it (like the friction between the ball and the grass, air </a:t>
            </a:r>
            <a:r>
              <a:rPr lang="en">
                <a:solidFill>
                  <a:schemeClr val="dk1"/>
                </a:solidFill>
              </a:rPr>
              <a:t>resistance</a:t>
            </a:r>
            <a:r>
              <a:rPr lang="en">
                <a:solidFill>
                  <a:schemeClr val="dk1"/>
                </a:solidFill>
              </a:rPr>
              <a:t>, gravity, orr it hits something - another player’s foot, the net, etc).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de07214bae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de07214bae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Inertia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think about pushing a </a:t>
            </a:r>
            <a:r>
              <a:rPr lang="en">
                <a:solidFill>
                  <a:schemeClr val="dk1"/>
                </a:solidFill>
              </a:rPr>
              <a:t>shopping</a:t>
            </a:r>
            <a:r>
              <a:rPr lang="en">
                <a:solidFill>
                  <a:schemeClr val="dk1"/>
                </a:solidFill>
              </a:rPr>
              <a:t> cart and pushing a car. If you apply the same </a:t>
            </a:r>
            <a:r>
              <a:rPr lang="en">
                <a:solidFill>
                  <a:schemeClr val="dk1"/>
                </a:solidFill>
              </a:rPr>
              <a:t>amount</a:t>
            </a:r>
            <a:r>
              <a:rPr lang="en">
                <a:solidFill>
                  <a:schemeClr val="dk1"/>
                </a:solidFill>
              </a:rPr>
              <a:t> of momentum/force to both, the shopping cart will zoom off, but the car won’t budge. So a larger mass will accelerate less if the same </a:t>
            </a:r>
            <a:r>
              <a:rPr lang="en">
                <a:solidFill>
                  <a:schemeClr val="dk1"/>
                </a:solidFill>
              </a:rPr>
              <a:t>amount</a:t>
            </a:r>
            <a:r>
              <a:rPr lang="en">
                <a:solidFill>
                  <a:schemeClr val="dk1"/>
                </a:solidFill>
              </a:rPr>
              <a:t> of momentum is applied.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de07214bae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de07214bae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balanced &amp; </a:t>
            </a:r>
            <a:r>
              <a:rPr lang="en">
                <a:solidFill>
                  <a:schemeClr val="dk1"/>
                </a:solidFill>
              </a:rPr>
              <a:t>unbalanced</a:t>
            </a:r>
            <a:r>
              <a:rPr lang="en">
                <a:solidFill>
                  <a:schemeClr val="dk1"/>
                </a:solidFill>
              </a:rPr>
              <a:t> forces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Explain the images</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When you are coasting on a bike with the wind at your back, the net force is in the same direction, so you accelerate forward (speed up!). This is unbalanced force </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When you are coasting on a bike against the wind, the net force is pushing in the </a:t>
            </a:r>
            <a:r>
              <a:rPr lang="en">
                <a:solidFill>
                  <a:schemeClr val="dk1"/>
                </a:solidFill>
              </a:rPr>
              <a:t>opposite</a:t>
            </a:r>
            <a:r>
              <a:rPr lang="en">
                <a:solidFill>
                  <a:schemeClr val="dk1"/>
                </a:solidFill>
              </a:rPr>
              <a:t> direction, so you decelerate (slow down!) This is balanced force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de07214bae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de07214bae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Inertia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for example, a soccer ball is lying in an open field. It will remain sitting there (at rest) until an outside force acts on the object (wind, foot kicking it, etc). Once the ball is in motion, it will remain in motion unless an outside force acts on it (like the friction between the ball and the grass, air resistance, gravity, orr it hits something - another player’s foot, the net, etc).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e0b62722c9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e0b62722c9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a:t>
            </a:r>
            <a:r>
              <a:rPr lang="en">
                <a:solidFill>
                  <a:schemeClr val="dk1"/>
                </a:solidFill>
              </a:rPr>
              <a:t> these vocabulary words and ensure that </a:t>
            </a:r>
            <a:r>
              <a:rPr lang="en">
                <a:solidFill>
                  <a:schemeClr val="dk1"/>
                </a:solidFill>
              </a:rPr>
              <a:t>students</a:t>
            </a:r>
            <a:r>
              <a:rPr lang="en">
                <a:solidFill>
                  <a:schemeClr val="dk1"/>
                </a:solidFill>
              </a:rPr>
              <a:t> understand and can define them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be378c230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be378c230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Tug-of-war is a great way to demonstrate balanced and unbalanced forces. There are two ways to facilitate this activity:</a:t>
            </a:r>
            <a:endParaRPr/>
          </a:p>
          <a:p>
            <a:pPr indent="-298450" lvl="1" marL="914400" rtl="0" algn="l">
              <a:spcBef>
                <a:spcPts val="0"/>
              </a:spcBef>
              <a:spcAft>
                <a:spcPts val="0"/>
              </a:spcAft>
              <a:buSzPts val="1100"/>
              <a:buAutoNum type="alphaLcPeriod"/>
            </a:pPr>
            <a:r>
              <a:rPr lang="en"/>
              <a:t>Using an actual rope: Group students for each round. Some examples are: Girls vs. Boys, Tall vs. Short, and an Uneven # of students for each side. 3. Have students compete using traditional Tug of War rules. Compete multiple times if needed. 4. Pass out printable and use the discussion questions to review how each round illustrated the concepts of balanced and unbalanced forces.</a:t>
            </a:r>
            <a:endParaRPr/>
          </a:p>
          <a:p>
            <a:pPr indent="-298450" lvl="1" marL="914400" rtl="0" algn="l">
              <a:spcBef>
                <a:spcPts val="0"/>
              </a:spcBef>
              <a:spcAft>
                <a:spcPts val="0"/>
              </a:spcAft>
              <a:buSzPts val="1100"/>
              <a:buAutoNum type="alphaLcPeriod"/>
            </a:pPr>
            <a:r>
              <a:rPr lang="en"/>
              <a:t>Using a whiteboard: Place a line across the middle of your desk or table to represent a tug-of-war rope.  Working with a dilemma that can be considered from multiple perspectives or stances, such as should women in the WNBA be paid as much as men in the NBA? Identify the two opposing sides of the dilemma you are exploring (e.g. Yes and No). Use these to label each end of the “tug-of-war rope”. Generate as many </a:t>
            </a:r>
            <a:r>
              <a:rPr b="1" lang="en"/>
              <a:t>tugs</a:t>
            </a:r>
            <a:r>
              <a:rPr lang="en"/>
              <a:t>, or reasons that pull you toward each side of the dilemma.  Write these on individual sticky notes. Each sticky note would represent a person. Once all students have submitted their answers, examine the scenario on the board and discuss how the concepts of balanced and unbalanced forces are represented.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e9b7d44632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e9b7d44632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question acts as a period knowledge check to see what students already know about motion.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baf675de86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baf675de86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Answer: While the force you apply to the Earth is equal to the force Earth applies to you, you have different accelerations because your mass is different. The force Earth applies on you is large enough to send you into the air, but the force you apply to the Earth is not big enough to send Earth moving away in the other direction. Short answer - because your mass does not Earth’s mass.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bcd7f037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bcd7f037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Lesson 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e0b62722c9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e0b62722c9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e0b62722c9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e0b62722c9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e0b62722c9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e0b62722c9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de07214bae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de07214bae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friction</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rougher surfaces have more friction. Sandpaper is harder to slide than normal paper because it has a rough surface and thus more friction. We can also help things move easier by minimizing the friction by greasing things down. Our bodies produce fluid around our joints to </a:t>
            </a:r>
            <a:r>
              <a:rPr lang="en">
                <a:solidFill>
                  <a:schemeClr val="dk1"/>
                </a:solidFill>
              </a:rPr>
              <a:t>lower</a:t>
            </a:r>
            <a:r>
              <a:rPr lang="en">
                <a:solidFill>
                  <a:schemeClr val="dk1"/>
                </a:solidFill>
              </a:rPr>
              <a:t> the friction when moving.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de07214bae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de07214bae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static friction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de07214bae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de07214bae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sliding friction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de07214bae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de07214bae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rolling friction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de07214bae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de07214bae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net force on objects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e0b62722c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e0b62722c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de07214bae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de07214bae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centripetal force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e0b62722c9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e0b62722c9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watch this video (perhaps several times) and label all the types of friction they can find</a:t>
            </a:r>
            <a:endParaRPr/>
          </a:p>
          <a:p>
            <a:pPr indent="-298450" lvl="1" marL="914400" rtl="0" algn="l">
              <a:spcBef>
                <a:spcPts val="0"/>
              </a:spcBef>
              <a:spcAft>
                <a:spcPts val="0"/>
              </a:spcAft>
              <a:buSzPts val="1100"/>
              <a:buAutoNum type="alphaLcPeriod"/>
            </a:pPr>
            <a:r>
              <a:rPr lang="en"/>
              <a:t>You can watch the youtube link on the slide or you can access the same video in Google Drive </a:t>
            </a:r>
            <a:r>
              <a:rPr lang="en" u="sng">
                <a:solidFill>
                  <a:schemeClr val="hlink"/>
                </a:solidFill>
                <a:hlinkClick r:id="rId2"/>
              </a:rPr>
              <a:t>linked here</a:t>
            </a:r>
            <a:endParaRPr/>
          </a:p>
          <a:p>
            <a:pPr indent="-298450" lvl="1" marL="914400" rtl="0" algn="l">
              <a:spcBef>
                <a:spcPts val="0"/>
              </a:spcBef>
              <a:spcAft>
                <a:spcPts val="0"/>
              </a:spcAft>
              <a:buSzPts val="1100"/>
              <a:buAutoNum type="alphaLcPeriod"/>
            </a:pPr>
            <a:r>
              <a:rPr lang="en"/>
              <a:t>There are numerous examples of friction shown in the video and students can find them all if they want (frame by frame)! Just make sure that each answer is linked to a type of friction - static (unmoving), sliding, and rolling or force - magnetic or centripetal. Students can complete a handout </a:t>
            </a:r>
            <a:r>
              <a:rPr lang="en"/>
              <a:t>(</a:t>
            </a:r>
            <a:r>
              <a:rPr lang="en" u="sng">
                <a:solidFill>
                  <a:schemeClr val="hlink"/>
                </a:solidFill>
                <a:hlinkClick r:id="rId3"/>
              </a:rPr>
              <a:t>access a pdf copy</a:t>
            </a:r>
            <a:r>
              <a:rPr lang="en"/>
              <a:t> or make a copy of the </a:t>
            </a:r>
            <a:r>
              <a:rPr lang="en" u="sng">
                <a:solidFill>
                  <a:schemeClr val="hlink"/>
                </a:solidFill>
                <a:hlinkClick r:id="rId4"/>
              </a:rPr>
              <a:t>digital version</a:t>
            </a:r>
            <a:r>
              <a:rPr lang="en"/>
              <a:t>).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de07214bae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de07214bae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assign a number to students 1, 2, 3, and 4. </a:t>
            </a:r>
            <a:endParaRPr/>
          </a:p>
          <a:p>
            <a:pPr indent="-298450" lvl="0" marL="457200" rtl="0" algn="l">
              <a:spcBef>
                <a:spcPts val="0"/>
              </a:spcBef>
              <a:spcAft>
                <a:spcPts val="0"/>
              </a:spcAft>
              <a:buSzPts val="1100"/>
              <a:buAutoNum type="arabicPeriod"/>
            </a:pPr>
            <a:r>
              <a:rPr lang="en"/>
              <a:t>Students will rotate through the groups sharing what they learned about friction from the video - how many types of friction can they find? </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e0b62722c9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e0b62722c9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Answer: centripetal force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bacc69114a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bacc69114a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Lesson 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e0b62722c9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e0b62722c9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e0b62722c9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e0b62722c9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e0b62722c9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e0b62722c9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e9b7d44632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2e9b7d44632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Share the information on the slide with students to highlight the lack of diversity in racing.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e974f5d6b1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e974f5d6b1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Share the </a:t>
            </a:r>
            <a:r>
              <a:rPr lang="en">
                <a:solidFill>
                  <a:schemeClr val="dk1"/>
                </a:solidFill>
              </a:rPr>
              <a:t>information</a:t>
            </a:r>
            <a:r>
              <a:rPr lang="en">
                <a:solidFill>
                  <a:schemeClr val="dk1"/>
                </a:solidFill>
              </a:rPr>
              <a:t> on the slide with </a:t>
            </a:r>
            <a:r>
              <a:rPr lang="en">
                <a:solidFill>
                  <a:schemeClr val="dk1"/>
                </a:solidFill>
              </a:rPr>
              <a:t>students to highlight the lack of diversity in racing.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0b62722c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e0b62722c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e9b7d44632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2e9b7d44632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Share the information on the slide with students to highlight the lack of diversity in racing.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e0b62722c9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e0b62722c9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Show the video on the slide to </a:t>
            </a:r>
            <a:r>
              <a:rPr lang="en">
                <a:solidFill>
                  <a:schemeClr val="dk1"/>
                </a:solidFill>
              </a:rPr>
              <a:t>students</a:t>
            </a:r>
            <a:r>
              <a:rPr lang="en">
                <a:solidFill>
                  <a:schemeClr val="dk1"/>
                </a:solidFill>
              </a:rPr>
              <a:t> in </a:t>
            </a:r>
            <a:r>
              <a:rPr lang="en">
                <a:solidFill>
                  <a:schemeClr val="dk1"/>
                </a:solidFill>
              </a:rPr>
              <a:t>introduce</a:t>
            </a:r>
            <a:r>
              <a:rPr lang="en">
                <a:solidFill>
                  <a:schemeClr val="dk1"/>
                </a:solidFill>
              </a:rPr>
              <a:t> them to Formula 1 racing.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e974f5d6b1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2e974f5d6b1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Share the information on the slide with students to highlight notable race car drivers of color.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e9b7d4463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e9b7d4463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solidFill>
                  <a:schemeClr val="dk1"/>
                </a:solidFill>
              </a:rPr>
              <a:t>Teacher notes:</a:t>
            </a:r>
            <a:endParaRPr>
              <a:solidFill>
                <a:schemeClr val="dk1"/>
              </a:solidFill>
            </a:endParaRPr>
          </a:p>
          <a:p>
            <a:pPr indent="0" lvl="0" marL="457200" rtl="0" algn="l">
              <a:spcBef>
                <a:spcPts val="0"/>
              </a:spcBef>
              <a:spcAft>
                <a:spcPts val="0"/>
              </a:spcAft>
              <a:buNone/>
            </a:pPr>
            <a:r>
              <a:rPr lang="en">
                <a:solidFill>
                  <a:schemeClr val="dk1"/>
                </a:solidFill>
              </a:rPr>
              <a:t>Share the information on the slide with students to highlight notable race car drivers of color.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e974f5d6b1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2e974f5d6b1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Show the video on the slide to students in introduce them to NASCAR racing.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e9b7d446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2e9b7d446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Share the information on the slide with students to highlight notable race car drivers of color.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e974f5d6b1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e974f5d6b1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solidFill>
                  <a:schemeClr val="dk1"/>
                </a:solidFill>
              </a:rPr>
              <a:t>Teacher notes:</a:t>
            </a:r>
            <a:endParaRPr>
              <a:solidFill>
                <a:schemeClr val="dk1"/>
              </a:solidFill>
            </a:endParaRPr>
          </a:p>
          <a:p>
            <a:pPr indent="0" lvl="0" marL="457200" rtl="0" algn="l">
              <a:spcBef>
                <a:spcPts val="0"/>
              </a:spcBef>
              <a:spcAft>
                <a:spcPts val="0"/>
              </a:spcAft>
              <a:buNone/>
            </a:pPr>
            <a:r>
              <a:rPr lang="en">
                <a:solidFill>
                  <a:schemeClr val="dk1"/>
                </a:solidFill>
              </a:rPr>
              <a:t>Share the information on the slide with students to highlight notable race car drivers of color.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e0b62722c9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e0b62722c9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work together to build a race track and a balloon powered race car.</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e0b62722c9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e0b62722c9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students will work together to build a race track all balloon powered cars will use. The following slides provide details and examples.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2e974f5d6b1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2e974f5d6b1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Be </a:t>
            </a:r>
            <a:r>
              <a:rPr lang="en"/>
              <a:t>creative</a:t>
            </a:r>
            <a:r>
              <a:rPr lang="en"/>
              <a:t> with your race track </a:t>
            </a:r>
            <a:r>
              <a:rPr lang="en"/>
              <a:t>design</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5abbd03df3_1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25abbd03df3_1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Explain to students that by the end of this unit, they will be asked to design and build a balloon powered race car. Anytime something sparks their imagination, they should make a note of it. Explain BreakFree’s monthly contest and pass out t</a:t>
            </a:r>
            <a:r>
              <a:rPr lang="en">
                <a:solidFill>
                  <a:schemeClr val="dk1"/>
                </a:solidFill>
              </a:rPr>
              <a:t>he </a:t>
            </a:r>
            <a:r>
              <a:rPr lang="en" u="sng">
                <a:solidFill>
                  <a:schemeClr val="hlink"/>
                </a:solidFill>
                <a:hlinkClick r:id="rId2"/>
              </a:rPr>
              <a:t>Note to Students</a:t>
            </a:r>
            <a:r>
              <a:rPr lang="en">
                <a:solidFill>
                  <a:schemeClr val="dk1"/>
                </a:solidFill>
              </a:rPr>
              <a:t>.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e974f5d6b1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2e974f5d6b1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Be creative with your race track design! Use materials that are allowed and themes that are interesting to students. Consider using tape on the floor and using areas that do not contain carpet. Using an uphill track will make it more difficult for the balloon powered cars to complete the track. Using bumpers could be a way to help balloon powered cars to make curves.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e0b62722c9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e0b62722c9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e0b62722c9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e0b62722c9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Lesson 6+:</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lesson, students will plan, </a:t>
            </a:r>
            <a:r>
              <a:rPr lang="en">
                <a:solidFill>
                  <a:schemeClr val="dk1"/>
                </a:solidFill>
              </a:rPr>
              <a:t>design</a:t>
            </a:r>
            <a:r>
              <a:rPr lang="en">
                <a:solidFill>
                  <a:schemeClr val="dk1"/>
                </a:solidFill>
              </a:rPr>
              <a:t>, and build a balloon powered race car. Students can work </a:t>
            </a:r>
            <a:r>
              <a:rPr lang="en">
                <a:solidFill>
                  <a:schemeClr val="dk1"/>
                </a:solidFill>
              </a:rPr>
              <a:t>independently</a:t>
            </a:r>
            <a:r>
              <a:rPr lang="en">
                <a:solidFill>
                  <a:schemeClr val="dk1"/>
                </a:solidFill>
              </a:rPr>
              <a:t> or in a group. Students can submit completed race cars (including </a:t>
            </a:r>
            <a:r>
              <a:rPr lang="en">
                <a:solidFill>
                  <a:schemeClr val="dk1"/>
                </a:solidFill>
              </a:rPr>
              <a:t>designs</a:t>
            </a:r>
            <a:r>
              <a:rPr lang="en">
                <a:solidFill>
                  <a:schemeClr val="dk1"/>
                </a:solidFill>
              </a:rPr>
              <a:t>) to the BreakFree contest. </a:t>
            </a:r>
            <a:endParaRPr>
              <a:solidFill>
                <a:schemeClr val="dk1"/>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e0b62722c9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e0b62722c9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a:t>
            </a:r>
            <a:r>
              <a:rPr lang="en">
                <a:solidFill>
                  <a:schemeClr val="dk1"/>
                </a:solidFill>
              </a:rPr>
              <a:t>students</a:t>
            </a:r>
            <a:r>
              <a:rPr lang="en">
                <a:solidFill>
                  <a:schemeClr val="dk1"/>
                </a:solidFill>
              </a:rPr>
              <a:t> begin class by improving their roller </a:t>
            </a:r>
            <a:r>
              <a:rPr lang="en">
                <a:solidFill>
                  <a:schemeClr val="dk1"/>
                </a:solidFill>
              </a:rPr>
              <a:t>coaster</a:t>
            </a:r>
            <a:r>
              <a:rPr lang="en">
                <a:solidFill>
                  <a:schemeClr val="dk1"/>
                </a:solidFill>
              </a:rPr>
              <a:t> plan/design</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e0b62722c9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e0b62722c9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e0b62722c9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e0b62722c9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baf675de86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baf675de86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Introduce the activity to students and show examples on the next few slides. </a:t>
            </a:r>
            <a:endParaRPr>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e9b7d44632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2e9b7d44632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Show the video on the slide to students in introduce them to Formula 1 race cars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e28fdb9066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e28fdb9066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build a balloon powered race car. Ensure that each </a:t>
            </a:r>
            <a:r>
              <a:rPr lang="en"/>
              <a:t>student or group of students completes a several trial runs before participating in the qualifier. The top three race cars will move on to compete in the final Grand Prix!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&lt;a href="https://storyset.com/transport"&gt;Transport illustrations by Storyset&lt;/a&gt;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e974f5d6b1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2e974f5d6b1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rPr lang="en"/>
              <a:t>Design</a:t>
            </a:r>
            <a:r>
              <a:rPr lang="en"/>
              <a:t> a race car: Use the video to help students understand how to build a balloon powered race car. </a:t>
            </a:r>
            <a:endParaRPr/>
          </a:p>
          <a:p>
            <a:pPr indent="-298450" lvl="0" marL="457200" rtl="0" algn="l">
              <a:spcBef>
                <a:spcPts val="0"/>
              </a:spcBef>
              <a:spcAft>
                <a:spcPts val="0"/>
              </a:spcAft>
              <a:buClr>
                <a:schemeClr val="dk1"/>
              </a:buClr>
              <a:buSzPts val="1100"/>
              <a:buAutoNum type="arabicPeriod"/>
            </a:pPr>
            <a:r>
              <a:rPr lang="en">
                <a:solidFill>
                  <a:schemeClr val="dk1"/>
                </a:solidFill>
              </a:rPr>
              <a:t>Print the build sheet (</a:t>
            </a:r>
            <a:r>
              <a:rPr lang="en" u="sng">
                <a:solidFill>
                  <a:schemeClr val="hlink"/>
                </a:solidFill>
                <a:hlinkClick r:id="rId2"/>
              </a:rPr>
              <a:t>linked here</a:t>
            </a:r>
            <a:r>
              <a:rPr lang="en">
                <a:solidFill>
                  <a:schemeClr val="dk1"/>
                </a:solidFill>
              </a:rPr>
              <a:t> as a pdf; </a:t>
            </a:r>
            <a:r>
              <a:rPr lang="en" u="sng">
                <a:solidFill>
                  <a:schemeClr val="hlink"/>
                </a:solidFill>
                <a:hlinkClick r:id="rId3"/>
              </a:rPr>
              <a:t>linked here</a:t>
            </a:r>
            <a:r>
              <a:rPr lang="en">
                <a:solidFill>
                  <a:schemeClr val="dk1"/>
                </a:solidFill>
              </a:rPr>
              <a:t> as a google doc) so students can complete it as they build.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e0b62722c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e0b62722c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motion </a:t>
            </a:r>
            <a:r>
              <a:rPr lang="en">
                <a:solidFill>
                  <a:schemeClr val="dk1"/>
                </a:solidFill>
              </a:rPr>
              <a:t>and </a:t>
            </a:r>
            <a:r>
              <a:rPr lang="en">
                <a:solidFill>
                  <a:schemeClr val="dk1"/>
                </a:solidFill>
              </a:rPr>
              <a:t>discuss</a:t>
            </a:r>
            <a:r>
              <a:rPr lang="en">
                <a:solidFill>
                  <a:schemeClr val="dk1"/>
                </a:solidFill>
              </a:rPr>
              <a:t> other possibilities for what could be motion.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Other examples: </a:t>
            </a:r>
            <a:r>
              <a:rPr lang="en">
                <a:solidFill>
                  <a:srgbClr val="202124"/>
                </a:solidFill>
              </a:rPr>
              <a:t>running, cycling, jumping, swimming, eating, drinking, playing, writing, typing, moving cars, throwing ball, breathing, ticking of a clock, etc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2e974f5d6b1_1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2e974f5d6b1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rPr lang="en"/>
              <a:t>Provide allowed </a:t>
            </a:r>
            <a:r>
              <a:rPr lang="en"/>
              <a:t>materials</a:t>
            </a:r>
            <a:r>
              <a:rPr lang="en"/>
              <a:t> for </a:t>
            </a:r>
            <a:r>
              <a:rPr lang="en"/>
              <a:t>students</a:t>
            </a:r>
            <a:r>
              <a:rPr lang="en"/>
              <a:t> to complete their build. Any materials your facility allows can be used for this </a:t>
            </a:r>
            <a:r>
              <a:rPr lang="en"/>
              <a:t>product</a:t>
            </a:r>
            <a:r>
              <a:rPr lang="en"/>
              <a: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More instructions are available at </a:t>
            </a:r>
            <a:r>
              <a:rPr lang="en" u="sng">
                <a:solidFill>
                  <a:schemeClr val="hlink"/>
                </a:solidFill>
                <a:hlinkClick r:id="rId2"/>
              </a:rPr>
              <a:t>this PDF</a:t>
            </a:r>
            <a:r>
              <a:rPr lang="en">
                <a:solidFill>
                  <a:schemeClr val="dk1"/>
                </a:solidFill>
              </a:rPr>
              <a:t> or </a:t>
            </a:r>
            <a:r>
              <a:rPr lang="en" u="sng">
                <a:solidFill>
                  <a:schemeClr val="hlink"/>
                </a:solidFill>
                <a:hlinkClick r:id="rId3"/>
              </a:rPr>
              <a:t>this PDF</a:t>
            </a:r>
            <a:r>
              <a:rPr lang="en">
                <a:solidFill>
                  <a:schemeClr val="dk1"/>
                </a:solidFill>
              </a:rPr>
              <a:t>. </a:t>
            </a:r>
            <a:endParaRPr/>
          </a:p>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e974f5d6b1_1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2e974f5d6b1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rPr lang="en">
                <a:solidFill>
                  <a:schemeClr val="dk1"/>
                </a:solidFill>
              </a:rPr>
              <a:t>Provide allowed materials for students to complete their build. Any materials your facility allows can be used for this product. If using bottle caps - drill the holes before giving to students and use tape if glue is not allowed. </a:t>
            </a:r>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2e974f5d6b1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2e974f5d6b1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rPr lang="en">
                <a:solidFill>
                  <a:schemeClr val="dk1"/>
                </a:solidFill>
              </a:rPr>
              <a:t>Provide allowed materials for students to complete their build. Any materials your facility allows can be used for this product. Chopsticks and skewers can usually be used if the ends are flat and not pointed. </a:t>
            </a:r>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e974f5d6b1_1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e974f5d6b1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rPr lang="en">
                <a:solidFill>
                  <a:schemeClr val="dk1"/>
                </a:solidFill>
              </a:rPr>
              <a:t>Provide allowed materials for students to complete their build. Any materials your facility allows can be used for this product. </a:t>
            </a:r>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e974f5d6b1_1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2e974f5d6b1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rPr lang="en"/>
              <a:t>Design a race car:</a:t>
            </a:r>
            <a:r>
              <a:rPr lang="en">
                <a:solidFill>
                  <a:schemeClr val="dk1"/>
                </a:solidFill>
              </a:rPr>
              <a:t> Use the video to help students understand how to build a balloon powered race car. </a:t>
            </a:r>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e974f5d6b1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2e974f5d6b1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students will build a balloon powered race car. Ensure that each student or group of students completes a build sheet to ensure they are meeting all requirements of the build. The build sheet will be submitted to the contest along with a video and/or pictures of the race car.</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the build sheet (</a:t>
            </a:r>
            <a:r>
              <a:rPr lang="en" u="sng">
                <a:solidFill>
                  <a:schemeClr val="hlink"/>
                </a:solidFill>
                <a:hlinkClick r:id="rId2"/>
              </a:rPr>
              <a:t>linked here</a:t>
            </a:r>
            <a:r>
              <a:rPr lang="en">
                <a:solidFill>
                  <a:schemeClr val="dk1"/>
                </a:solidFill>
              </a:rPr>
              <a:t> as a pdf; </a:t>
            </a:r>
            <a:r>
              <a:rPr lang="en" u="sng">
                <a:solidFill>
                  <a:schemeClr val="hlink"/>
                </a:solidFill>
                <a:hlinkClick r:id="rId3"/>
              </a:rPr>
              <a:t>linked here</a:t>
            </a:r>
            <a:r>
              <a:rPr lang="en">
                <a:solidFill>
                  <a:schemeClr val="dk1"/>
                </a:solidFill>
              </a:rPr>
              <a:t> as a google doc) so students can complete it as they build.  </a:t>
            </a:r>
            <a:endParaRPr/>
          </a:p>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e974f5d6b1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2e974f5d6b1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rPr lang="en"/>
              <a:t>Allow </a:t>
            </a:r>
            <a:r>
              <a:rPr lang="en"/>
              <a:t>students</a:t>
            </a:r>
            <a:r>
              <a:rPr lang="en"/>
              <a:t> to test their race car at least three times on the race track before competing in the qualifier. Encourage students to make changes to their designs to improve </a:t>
            </a:r>
            <a:r>
              <a:rPr lang="en"/>
              <a:t>functionality</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e974f5d6b1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2e974f5d6b1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rPr lang="en"/>
              <a:t>Allow each student (either individually or in groups or all at once) to </a:t>
            </a:r>
            <a:r>
              <a:rPr lang="en"/>
              <a:t>complete</a:t>
            </a:r>
            <a:r>
              <a:rPr lang="en"/>
              <a:t> the race track with their balloon powered race car in the qualifier. The top three racers will move on to the Grand Prix. </a:t>
            </a:r>
            <a:endParaRPr/>
          </a:p>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2e974f5d6b1_1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2e974f5d6b1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rPr lang="en"/>
              <a:t>The top three race cars will compete </a:t>
            </a:r>
            <a:r>
              <a:rPr lang="en"/>
              <a:t>against</a:t>
            </a:r>
            <a:r>
              <a:rPr lang="en"/>
              <a:t> each other in the final Grand Prix to see who obtain the podium finish! Please note that all race cars will be submitted to the BreakFree Education contest with an image of the car, a video of the car </a:t>
            </a:r>
            <a:r>
              <a:rPr lang="en"/>
              <a:t>functioning</a:t>
            </a:r>
            <a:r>
              <a:rPr lang="en"/>
              <a:t>, and the build sheet. If you are able, please provide a prize for the winning race car from the Grand Prix! </a:t>
            </a:r>
            <a:endParaRPr/>
          </a:p>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e0b62722c9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e0b62722c9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Submit ALL student’s race cars to the BreakFree contest (videos and images are welcome) along with the build sheet.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e07214ba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e07214ba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a:t>
            </a:r>
            <a:r>
              <a:rPr lang="en">
                <a:solidFill>
                  <a:schemeClr val="dk1"/>
                </a:solidFill>
              </a:rPr>
              <a:t>relative</a:t>
            </a:r>
            <a:r>
              <a:rPr lang="en">
                <a:solidFill>
                  <a:schemeClr val="dk1"/>
                </a:solidFill>
              </a:rPr>
              <a:t> motion and discuss what a reference point could be? Ask students if they can come up with another example.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2e974f5d6b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2e974f5d6b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qq1Whusk8No" TargetMode="External"/><Relationship Id="rId4" Type="http://schemas.openxmlformats.org/officeDocument/2006/relationships/image" Target="../media/image8.jp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16.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16.png"/><Relationship Id="rId5"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16.png"/><Relationship Id="rId5"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8.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3.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8.png"/><Relationship Id="rId4" Type="http://schemas.openxmlformats.org/officeDocument/2006/relationships/image" Target="../media/image16.png"/><Relationship Id="rId5"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5.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www.youtube.com/watch?v=qybUFnY7Y8w" TargetMode="External"/><Relationship Id="rId4" Type="http://schemas.openxmlformats.org/officeDocument/2006/relationships/image" Target="../media/image2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8.png"/><Relationship Id="rId4" Type="http://schemas.openxmlformats.org/officeDocument/2006/relationships/image" Target="../media/image16.png"/><Relationship Id="rId5"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s://report.hamiltoncommission.org/interactive-summary/index.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report.hamiltoncommission.org/interactive-summary/index.html" TargetMode="Externa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https://report.hamiltoncommission.org/interactive-summary/index.htm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www.youtube.com/watch?v=xTZr2IoXvXk" TargetMode="External"/><Relationship Id="rId4" Type="http://schemas.openxmlformats.org/officeDocument/2006/relationships/image" Target="../media/image2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s://www.formula1.com/en/drivers/hall-of-fame/Lewis_Hamilton.html" TargetMode="Externa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s://www.f1academy.com/" TargetMode="External"/><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www.youtube.com/watch?v=z4XpquLUZME" TargetMode="External"/><Relationship Id="rId4" Type="http://schemas.openxmlformats.org/officeDocument/2006/relationships/image" Target="../media/image3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https://www.atlantichyundai.com/blog/2022/february/17/celebrating-iconic-black-race-car-drivers-in-motorsports.htm" TargetMode="Externa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www.atlantichyundai.com/blog/2022/february/17/celebrating-iconic-black-race-car-drivers-in-motorsports.htm" TargetMode="Externa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43.png"/><Relationship Id="rId4" Type="http://schemas.openxmlformats.org/officeDocument/2006/relationships/hyperlink" Target="https://www.pinterest.com/pin/251427591682314469/" TargetMode="External"/><Relationship Id="rId5" Type="http://schemas.openxmlformats.org/officeDocument/2006/relationships/image" Target="../media/image44.png"/><Relationship Id="rId6" Type="http://schemas.openxmlformats.org/officeDocument/2006/relationships/hyperlink" Target="https://www.google.com/imgres?q=race%20tracks%20for%20balloon%20powered%20cars&amp;imgurl=https%3A%2F%2Fi.pinimg.com%2Foriginals%2Fd9%2Ff1%2F5c%2Fd9f15cbc0b8edaa7973224cae9ac183a.jpg&amp;imgrefurl=https%3A%2F%2Fwww.pinterest.com%2Fpin%2Fcar-party--535787686902093439%2F&amp;docid=KjJ21MZlmX0C_M&amp;tbnid=2Buh1vEQIDmp5M&amp;vet=12ahUKEwjnxqWh84aHAxVwM1kFHdwqAmIQM3oECGUQAA..i&amp;w=800&amp;h=800&amp;hcb=2&amp;ved=2ahUKEwjnxqWh84aHAxVwM1kFHdwqAmIQM3oECGUQA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38.png"/><Relationship Id="rId4" Type="http://schemas.openxmlformats.org/officeDocument/2006/relationships/image" Target="../media/image16.png"/><Relationship Id="rId5" Type="http://schemas.openxmlformats.org/officeDocument/2006/relationships/image" Target="../media/image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hyperlink" Target="http://www.youtube.com/watch?v=cigfYtA6CIc" TargetMode="External"/><Relationship Id="rId4" Type="http://schemas.openxmlformats.org/officeDocument/2006/relationships/image" Target="../media/image3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hyperlink" Target="http://www.youtube.com/watch?v=STl3JCwdOIY" TargetMode="Externa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hyperlink" Target="https://www.sciencebuddies.org/science-fair-projects/project-ideas/Phys_p099/physics/balloon-powered-car-challenge" TargetMode="External"/><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s://www.sciencebuddies.org/science-fair-projects/project-ideas/Phys_p099/physics/balloon-powered-car-challenge" TargetMode="External"/><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hyperlink" Target="https://www.sciencebuddies.org/science-fair-projects/project-ideas/Phys_p099/physics/balloon-powered-car-challenge" TargetMode="External"/><Relationship Id="rId4" Type="http://schemas.openxmlformats.org/officeDocument/2006/relationships/image" Target="../media/image4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hyperlink" Target="https://www.sciencebuddies.org/science-fair-projects/project-ideas/Phys_p099/physics/balloon-powered-car-challenge" TargetMode="Externa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hyperlink" Target="http://www.youtube.com/watch?v=SaKkjiIVccc" TargetMode="External"/><Relationship Id="rId4" Type="http://schemas.openxmlformats.org/officeDocument/2006/relationships/image" Target="../media/image3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40.png"/><Relationship Id="rId4" Type="http://schemas.openxmlformats.org/officeDocument/2006/relationships/hyperlink" Target="https://www.google.com/url?sa=i&amp;url=https%3A%2F%2Fwww.skysports.com%2Ff1%2Fnews%2F12433%2F12813015%2Fformula-1-in-2023-introducing-the-cars-ahead-of-new-season-and-explaining-why-so-many-are-black&amp;psig=AOvVaw21fdynfchkhwBTgkS0v0so&amp;ust=1719968988028000&amp;source=images&amp;cd=vfe&amp;opi=89978449&amp;ved=0CBEQjRxqFwoTCPj7-PiVh4cDFQAAAAAdAAAAABAE"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3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4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96" name="Shape 96"/>
        <p:cNvGrpSpPr/>
        <p:nvPr/>
      </p:nvGrpSpPr>
      <p:grpSpPr>
        <a:xfrm>
          <a:off x="0" y="0"/>
          <a:ext cx="0" cy="0"/>
          <a:chOff x="0" y="0"/>
          <a:chExt cx="0" cy="0"/>
        </a:xfrm>
      </p:grpSpPr>
      <p:sp>
        <p:nvSpPr>
          <p:cNvPr id="97" name="Google Shape;97;p24"/>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4"/>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UNLEASHED</a:t>
            </a:r>
            <a:endParaRPr b="1" sz="4800">
              <a:solidFill>
                <a:schemeClr val="lt1"/>
              </a:solidFill>
              <a:latin typeface="Roboto Condensed"/>
              <a:ea typeface="Roboto Condensed"/>
              <a:cs typeface="Roboto Condensed"/>
              <a:sym typeface="Roboto Condensed"/>
            </a:endParaRPr>
          </a:p>
        </p:txBody>
      </p:sp>
      <p:cxnSp>
        <p:nvCxnSpPr>
          <p:cNvPr id="99" name="Google Shape;99;p2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0" name="Google Shape;100;p24"/>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01" name="Google Shape;101;p24"/>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102" name="Google Shape;102;p24"/>
          <p:cNvPicPr preferRelativeResize="0"/>
          <p:nvPr/>
        </p:nvPicPr>
        <p:blipFill rotWithShape="1">
          <a:blip r:embed="rId5">
            <a:alphaModFix/>
          </a:blip>
          <a:srcRect b="19107" l="0" r="0" t="21460"/>
          <a:stretch/>
        </p:blipFill>
        <p:spPr>
          <a:xfrm>
            <a:off x="4665962" y="1740100"/>
            <a:ext cx="4061724" cy="2414049"/>
          </a:xfrm>
          <a:prstGeom prst="rect">
            <a:avLst/>
          </a:prstGeom>
          <a:noFill/>
          <a:ln>
            <a:noFill/>
          </a:ln>
        </p:spPr>
      </p:pic>
      <p:pic>
        <p:nvPicPr>
          <p:cNvPr id="103" name="Google Shape;103;p24"/>
          <p:cNvPicPr preferRelativeResize="0"/>
          <p:nvPr/>
        </p:nvPicPr>
        <p:blipFill rotWithShape="1">
          <a:blip r:embed="rId6">
            <a:alphaModFix/>
          </a:blip>
          <a:srcRect b="29835" l="0" r="0" t="29242"/>
          <a:stretch/>
        </p:blipFill>
        <p:spPr>
          <a:xfrm>
            <a:off x="4981375" y="3014952"/>
            <a:ext cx="4431000" cy="18131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Reference Point</a:t>
            </a:r>
            <a:endParaRPr b="1">
              <a:solidFill>
                <a:srgbClr val="1F3A93"/>
              </a:solidFill>
              <a:latin typeface="Roboto Condensed"/>
              <a:ea typeface="Roboto Condensed"/>
              <a:cs typeface="Roboto Condensed"/>
              <a:sym typeface="Roboto Condensed"/>
            </a:endParaRPr>
          </a:p>
        </p:txBody>
      </p:sp>
      <p:cxnSp>
        <p:nvCxnSpPr>
          <p:cNvPr id="190" name="Google Shape;190;p3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91" name="Google Shape;191;p33"/>
          <p:cNvSpPr txBox="1"/>
          <p:nvPr/>
        </p:nvSpPr>
        <p:spPr>
          <a:xfrm>
            <a:off x="526525" y="1151575"/>
            <a:ext cx="66021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The object that appears to not be moving (mailboxes, bikes, driveways, etc) is what is known as a </a:t>
            </a:r>
            <a:r>
              <a:rPr lang="en" sz="2200">
                <a:solidFill>
                  <a:srgbClr val="1F3A93"/>
                </a:solidFill>
                <a:highlight>
                  <a:srgbClr val="91D5AC"/>
                </a:highlight>
              </a:rPr>
              <a:t>reference point</a:t>
            </a:r>
            <a:r>
              <a:rPr lang="en" sz="2200">
                <a:solidFill>
                  <a:srgbClr val="1F3A93"/>
                </a:solidFill>
              </a:rPr>
              <a:t>. </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rPr lang="en" sz="2200">
                <a:solidFill>
                  <a:srgbClr val="1F3A93"/>
                </a:solidFill>
              </a:rPr>
              <a:t>When you were in the hallway today, how did you know that you were moving? </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rPr lang="en" sz="2200">
                <a:solidFill>
                  <a:srgbClr val="1F3A93"/>
                </a:solidFill>
              </a:rPr>
              <a:t>You compared yourself to the walls, tiles, and even other classmates. Those were all reference points. They helped you to determine that you were in fact moving.</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Experiment!</a:t>
            </a:r>
            <a:endParaRPr b="1">
              <a:solidFill>
                <a:srgbClr val="1F3A93"/>
              </a:solidFill>
              <a:latin typeface="Roboto Condensed"/>
              <a:ea typeface="Roboto Condensed"/>
              <a:cs typeface="Roboto Condensed"/>
              <a:sym typeface="Roboto Condensed"/>
            </a:endParaRPr>
          </a:p>
        </p:txBody>
      </p:sp>
      <p:cxnSp>
        <p:nvCxnSpPr>
          <p:cNvPr id="197" name="Google Shape;197;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descr="The SICK Science series was created by Steve Spangler. &#10;© 2010 Steve Spangler, Inc. All Rights Reserved&#10;&#10;Steve Spangler is a bestselling author, STEM educator and Emmy award-winning television personality with more than 1,500 television appearances to his credit. Steve is also a regular guest on the Ellen DeGeneres Show.&#10;&#10;What’s Steve doing now? ► https://linktr.ee/stevespangler&#10;&#10;Watch Steve’s syndicated television series ►  https://bit.ly/2KaO0fT&#10;&#10;Follow Steve’s Daily Posts on…&#10;&#10;INSTAGRAM  ►  https://www.instagram.com/stevespangler/&#10;FACEBOOK  ► https://www.facebook.com/stevespangler&#10;TIKTOK  ► https://www.tiktok.com/@stevespangler&#10;&#10;Other Channels…&#10;&#10;The Spangler Effect ► https://www.youtube.com/user/TheSpanglerEffect&#10;Spangler Science TV ► https://www.youtube.com/user/SpanglerScienceTV" id="198" name="Google Shape;198;p34" title="The Coin Drop - Sick Science! #005">
            <a:hlinkClick r:id="rId3"/>
          </p:cNvPr>
          <p:cNvPicPr preferRelativeResize="0"/>
          <p:nvPr/>
        </p:nvPicPr>
        <p:blipFill>
          <a:blip r:embed="rId4">
            <a:alphaModFix/>
          </a:blip>
          <a:stretch>
            <a:fillRect/>
          </a:stretch>
        </p:blipFill>
        <p:spPr>
          <a:xfrm>
            <a:off x="4427125" y="2886200"/>
            <a:ext cx="2811226" cy="2108425"/>
          </a:xfrm>
          <a:prstGeom prst="rect">
            <a:avLst/>
          </a:prstGeom>
          <a:noFill/>
          <a:ln>
            <a:noFill/>
          </a:ln>
        </p:spPr>
      </p:pic>
      <p:grpSp>
        <p:nvGrpSpPr>
          <p:cNvPr id="199" name="Google Shape;199;p34"/>
          <p:cNvGrpSpPr/>
          <p:nvPr/>
        </p:nvGrpSpPr>
        <p:grpSpPr>
          <a:xfrm>
            <a:off x="237333" y="4632422"/>
            <a:ext cx="3783413" cy="404211"/>
            <a:chOff x="4867300" y="1166049"/>
            <a:chExt cx="3819700" cy="457200"/>
          </a:xfrm>
        </p:grpSpPr>
        <p:sp>
          <p:nvSpPr>
            <p:cNvPr id="200" name="Google Shape;200;p34"/>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4"/>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202" name="Google Shape;202;p34"/>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is the reference point? </a:t>
              </a:r>
              <a:endParaRPr>
                <a:solidFill>
                  <a:srgbClr val="202124"/>
                </a:solidFill>
                <a:latin typeface="Google Sans"/>
                <a:ea typeface="Google Sans"/>
                <a:cs typeface="Google Sans"/>
                <a:sym typeface="Google Sans"/>
              </a:endParaRPr>
            </a:p>
          </p:txBody>
        </p:sp>
      </p:grpSp>
      <p:grpSp>
        <p:nvGrpSpPr>
          <p:cNvPr id="203" name="Google Shape;203;p34"/>
          <p:cNvGrpSpPr/>
          <p:nvPr/>
        </p:nvGrpSpPr>
        <p:grpSpPr>
          <a:xfrm>
            <a:off x="237333" y="4053309"/>
            <a:ext cx="3783413" cy="404211"/>
            <a:chOff x="4867300" y="2385249"/>
            <a:chExt cx="3819700" cy="457200"/>
          </a:xfrm>
        </p:grpSpPr>
        <p:sp>
          <p:nvSpPr>
            <p:cNvPr id="204" name="Google Shape;204;p34"/>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4"/>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206" name="Google Shape;206;p34"/>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causes the penny to fall? </a:t>
              </a:r>
              <a:endParaRPr>
                <a:solidFill>
                  <a:srgbClr val="202124"/>
                </a:solidFill>
                <a:latin typeface="Google Sans"/>
                <a:ea typeface="Google Sans"/>
                <a:cs typeface="Google Sans"/>
                <a:sym typeface="Google Sans"/>
              </a:endParaRPr>
            </a:p>
          </p:txBody>
        </p:sp>
      </p:grpSp>
      <p:grpSp>
        <p:nvGrpSpPr>
          <p:cNvPr id="207" name="Google Shape;207;p34"/>
          <p:cNvGrpSpPr/>
          <p:nvPr/>
        </p:nvGrpSpPr>
        <p:grpSpPr>
          <a:xfrm>
            <a:off x="237334" y="3474219"/>
            <a:ext cx="3783413" cy="404211"/>
            <a:chOff x="4867300" y="1775649"/>
            <a:chExt cx="3819700" cy="457200"/>
          </a:xfrm>
        </p:grpSpPr>
        <p:sp>
          <p:nvSpPr>
            <p:cNvPr id="208" name="Google Shape;208;p34"/>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4"/>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210" name="Google Shape;210;p34"/>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Which object is not in motion? </a:t>
              </a:r>
              <a:endParaRPr>
                <a:solidFill>
                  <a:srgbClr val="202124"/>
                </a:solidFill>
                <a:latin typeface="Google Sans"/>
                <a:ea typeface="Google Sans"/>
                <a:cs typeface="Google Sans"/>
                <a:sym typeface="Google Sans"/>
              </a:endParaRPr>
            </a:p>
          </p:txBody>
        </p:sp>
      </p:grpSp>
      <p:sp>
        <p:nvSpPr>
          <p:cNvPr id="211" name="Google Shape;211;p34"/>
          <p:cNvSpPr/>
          <p:nvPr/>
        </p:nvSpPr>
        <p:spPr>
          <a:xfrm>
            <a:off x="313499" y="3587686"/>
            <a:ext cx="160725"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212" name="Google Shape;212;p34"/>
          <p:cNvSpPr/>
          <p:nvPr/>
        </p:nvSpPr>
        <p:spPr>
          <a:xfrm>
            <a:off x="328974" y="4166786"/>
            <a:ext cx="129779"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213" name="Google Shape;213;p34"/>
          <p:cNvSpPr/>
          <p:nvPr/>
        </p:nvSpPr>
        <p:spPr>
          <a:xfrm>
            <a:off x="313012" y="4742898"/>
            <a:ext cx="151849" cy="183217"/>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
        <p:nvSpPr>
          <p:cNvPr id="214" name="Google Shape;214;p34"/>
          <p:cNvSpPr txBox="1"/>
          <p:nvPr/>
        </p:nvSpPr>
        <p:spPr>
          <a:xfrm>
            <a:off x="4498225" y="2486000"/>
            <a:ext cx="25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2. Watch this video!</a:t>
            </a:r>
            <a:endParaRPr b="1">
              <a:latin typeface="Roboto"/>
              <a:ea typeface="Roboto"/>
              <a:cs typeface="Roboto"/>
              <a:sym typeface="Roboto"/>
            </a:endParaRPr>
          </a:p>
        </p:txBody>
      </p:sp>
      <p:sp>
        <p:nvSpPr>
          <p:cNvPr id="215" name="Google Shape;215;p34"/>
          <p:cNvSpPr txBox="1"/>
          <p:nvPr/>
        </p:nvSpPr>
        <p:spPr>
          <a:xfrm>
            <a:off x="280588" y="2930100"/>
            <a:ext cx="369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3. Try it out then answer these questions! </a:t>
            </a:r>
            <a:endParaRPr b="1">
              <a:latin typeface="Roboto"/>
              <a:ea typeface="Roboto"/>
              <a:cs typeface="Roboto"/>
              <a:sym typeface="Roboto"/>
            </a:endParaRPr>
          </a:p>
        </p:txBody>
      </p:sp>
      <p:sp>
        <p:nvSpPr>
          <p:cNvPr id="216" name="Google Shape;216;p34"/>
          <p:cNvSpPr txBox="1"/>
          <p:nvPr/>
        </p:nvSpPr>
        <p:spPr>
          <a:xfrm>
            <a:off x="409575" y="1087300"/>
            <a:ext cx="25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1</a:t>
            </a:r>
            <a:r>
              <a:rPr b="1" lang="en">
                <a:solidFill>
                  <a:srgbClr val="1F3A93"/>
                </a:solidFill>
                <a:latin typeface="Roboto"/>
                <a:ea typeface="Roboto"/>
                <a:cs typeface="Roboto"/>
                <a:sym typeface="Roboto"/>
              </a:rPr>
              <a:t>. Gather the materials! </a:t>
            </a:r>
            <a:endParaRPr b="1">
              <a:latin typeface="Roboto"/>
              <a:ea typeface="Roboto"/>
              <a:cs typeface="Roboto"/>
              <a:sym typeface="Roboto"/>
            </a:endParaRPr>
          </a:p>
        </p:txBody>
      </p:sp>
      <p:pic>
        <p:nvPicPr>
          <p:cNvPr id="217" name="Google Shape;217;p34"/>
          <p:cNvPicPr preferRelativeResize="0"/>
          <p:nvPr/>
        </p:nvPicPr>
        <p:blipFill rotWithShape="1">
          <a:blip r:embed="rId5">
            <a:alphaModFix/>
          </a:blip>
          <a:srcRect b="0" l="20631" r="17206" t="17375"/>
          <a:stretch/>
        </p:blipFill>
        <p:spPr>
          <a:xfrm>
            <a:off x="280600" y="1511325"/>
            <a:ext cx="816479" cy="1085200"/>
          </a:xfrm>
          <a:prstGeom prst="rect">
            <a:avLst/>
          </a:prstGeom>
          <a:noFill/>
          <a:ln>
            <a:noFill/>
          </a:ln>
        </p:spPr>
      </p:pic>
      <p:pic>
        <p:nvPicPr>
          <p:cNvPr id="218" name="Google Shape;218;p34"/>
          <p:cNvPicPr preferRelativeResize="0"/>
          <p:nvPr/>
        </p:nvPicPr>
        <p:blipFill rotWithShape="1">
          <a:blip r:embed="rId6">
            <a:alphaModFix/>
          </a:blip>
          <a:srcRect b="30248" l="24952" r="27392" t="30401"/>
          <a:stretch/>
        </p:blipFill>
        <p:spPr>
          <a:xfrm>
            <a:off x="1326949" y="1851817"/>
            <a:ext cx="407775" cy="404224"/>
          </a:xfrm>
          <a:prstGeom prst="rect">
            <a:avLst/>
          </a:prstGeom>
          <a:noFill/>
          <a:ln>
            <a:noFill/>
          </a:ln>
        </p:spPr>
      </p:pic>
      <p:pic>
        <p:nvPicPr>
          <p:cNvPr id="219" name="Google Shape;219;p34"/>
          <p:cNvPicPr preferRelativeResize="0"/>
          <p:nvPr/>
        </p:nvPicPr>
        <p:blipFill rotWithShape="1">
          <a:blip r:embed="rId6">
            <a:alphaModFix/>
          </a:blip>
          <a:srcRect b="30248" l="24952" r="27392" t="30401"/>
          <a:stretch/>
        </p:blipFill>
        <p:spPr>
          <a:xfrm>
            <a:off x="3290599" y="1905754"/>
            <a:ext cx="407775" cy="404224"/>
          </a:xfrm>
          <a:prstGeom prst="rect">
            <a:avLst/>
          </a:prstGeom>
          <a:noFill/>
          <a:ln>
            <a:noFill/>
          </a:ln>
        </p:spPr>
      </p:pic>
      <p:pic>
        <p:nvPicPr>
          <p:cNvPr id="220" name="Google Shape;220;p34"/>
          <p:cNvPicPr preferRelativeResize="0"/>
          <p:nvPr/>
        </p:nvPicPr>
        <p:blipFill>
          <a:blip r:embed="rId7">
            <a:alphaModFix/>
          </a:blip>
          <a:stretch>
            <a:fillRect/>
          </a:stretch>
        </p:blipFill>
        <p:spPr>
          <a:xfrm rot="-1715717">
            <a:off x="1917769" y="1530641"/>
            <a:ext cx="1203362" cy="722017"/>
          </a:xfrm>
          <a:prstGeom prst="rect">
            <a:avLst/>
          </a:prstGeom>
          <a:noFill/>
          <a:ln>
            <a:noFill/>
          </a:ln>
        </p:spPr>
      </p:pic>
      <p:pic>
        <p:nvPicPr>
          <p:cNvPr id="221" name="Google Shape;221;p34"/>
          <p:cNvPicPr preferRelativeResize="0"/>
          <p:nvPr/>
        </p:nvPicPr>
        <p:blipFill rotWithShape="1">
          <a:blip r:embed="rId8">
            <a:alphaModFix/>
          </a:blip>
          <a:srcRect b="5766" l="0" r="0" t="11976"/>
          <a:stretch/>
        </p:blipFill>
        <p:spPr>
          <a:xfrm>
            <a:off x="3941825" y="1419500"/>
            <a:ext cx="1604750" cy="990050"/>
          </a:xfrm>
          <a:prstGeom prst="rect">
            <a:avLst/>
          </a:prstGeom>
          <a:noFill/>
          <a:ln>
            <a:noFill/>
          </a:ln>
        </p:spPr>
      </p:pic>
      <p:grpSp>
        <p:nvGrpSpPr>
          <p:cNvPr id="222" name="Google Shape;222;p34"/>
          <p:cNvGrpSpPr/>
          <p:nvPr/>
        </p:nvGrpSpPr>
        <p:grpSpPr>
          <a:xfrm rot="-7328932">
            <a:off x="5719517" y="1802559"/>
            <a:ext cx="893681" cy="610462"/>
            <a:chOff x="3104742" y="3437775"/>
            <a:chExt cx="1575700" cy="1076781"/>
          </a:xfrm>
        </p:grpSpPr>
        <p:sp>
          <p:nvSpPr>
            <p:cNvPr id="223" name="Google Shape;223;p34"/>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4" name="Google Shape;224;p34"/>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5" name="Google Shape;225;p34"/>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6" name="Google Shape;226;p34"/>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7" name="Google Shape;227;p34"/>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8" name="Google Shape;228;p34"/>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9" name="Google Shape;229;p34"/>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0" name="Google Shape;230;p34"/>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1" name="Google Shape;231;p34"/>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2" name="Google Shape;232;p34"/>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238" name="Google Shape;238;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239" name="Google Shape;239;p35"/>
          <p:cNvSpPr txBox="1"/>
          <p:nvPr>
            <p:ph idx="1" type="body"/>
          </p:nvPr>
        </p:nvSpPr>
        <p:spPr>
          <a:xfrm>
            <a:off x="477400" y="1022525"/>
            <a:ext cx="4278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THINK - PAIR - SHARE</a:t>
            </a:r>
            <a:endParaRPr b="1" sz="3000">
              <a:solidFill>
                <a:srgbClr val="00B2A9"/>
              </a:solidFill>
              <a:latin typeface="Roboto"/>
              <a:ea typeface="Roboto"/>
              <a:cs typeface="Roboto"/>
              <a:sym typeface="Roboto"/>
            </a:endParaRPr>
          </a:p>
        </p:txBody>
      </p:sp>
      <p:sp>
        <p:nvSpPr>
          <p:cNvPr id="240" name="Google Shape;240;p35"/>
          <p:cNvSpPr txBox="1"/>
          <p:nvPr>
            <p:ph idx="1" type="body"/>
          </p:nvPr>
        </p:nvSpPr>
        <p:spPr>
          <a:xfrm>
            <a:off x="477400" y="1505900"/>
            <a:ext cx="5896800" cy="123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THINK:</a:t>
            </a:r>
            <a:r>
              <a:rPr lang="en" sz="1600">
                <a:solidFill>
                  <a:srgbClr val="1F3A93"/>
                </a:solidFill>
                <a:latin typeface="Roboto"/>
                <a:ea typeface="Roboto"/>
                <a:cs typeface="Roboto"/>
                <a:sym typeface="Roboto"/>
              </a:rPr>
              <a:t> think about motion and how it is used in everyday life. Come up with at least two examples on your own.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PAIR:</a:t>
            </a:r>
            <a:r>
              <a:rPr lang="en" sz="1600">
                <a:solidFill>
                  <a:srgbClr val="1F3A93"/>
                </a:solidFill>
                <a:latin typeface="Roboto"/>
                <a:ea typeface="Roboto"/>
                <a:cs typeface="Roboto"/>
                <a:sym typeface="Roboto"/>
              </a:rPr>
              <a:t> Rotate through groups (as shown) discussing what you learned about motion and how motion is used in everyday life.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SHARE:</a:t>
            </a:r>
            <a:r>
              <a:rPr lang="en" sz="1600">
                <a:solidFill>
                  <a:srgbClr val="1F3A93"/>
                </a:solidFill>
                <a:latin typeface="Roboto"/>
                <a:ea typeface="Roboto"/>
                <a:cs typeface="Roboto"/>
                <a:sym typeface="Roboto"/>
              </a:rPr>
              <a:t> share what you learned with the class. </a:t>
            </a:r>
            <a:endParaRPr sz="1600">
              <a:solidFill>
                <a:srgbClr val="1F3A93"/>
              </a:solidFill>
              <a:latin typeface="Roboto"/>
              <a:ea typeface="Roboto"/>
              <a:cs typeface="Roboto"/>
              <a:sym typeface="Roboto"/>
            </a:endParaRPr>
          </a:p>
        </p:txBody>
      </p:sp>
      <p:sp>
        <p:nvSpPr>
          <p:cNvPr id="241" name="Google Shape;241;p35"/>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(2) ODDS VERSUS EVENS</a:t>
            </a:r>
            <a:endParaRPr>
              <a:latin typeface="Roboto"/>
              <a:ea typeface="Roboto"/>
              <a:cs typeface="Roboto"/>
              <a:sym typeface="Roboto"/>
            </a:endParaRPr>
          </a:p>
        </p:txBody>
      </p:sp>
      <p:sp>
        <p:nvSpPr>
          <p:cNvPr id="242" name="Google Shape;242;p35"/>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(3) NUMBERS UNITES</a:t>
            </a:r>
            <a:endParaRPr>
              <a:latin typeface="Roboto"/>
              <a:ea typeface="Roboto"/>
              <a:cs typeface="Roboto"/>
              <a:sym typeface="Roboto"/>
            </a:endParaRPr>
          </a:p>
        </p:txBody>
      </p:sp>
      <p:sp>
        <p:nvSpPr>
          <p:cNvPr id="243" name="Google Shape;243;p35"/>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(1) COUNT AWAY</a:t>
            </a:r>
            <a:endParaRPr>
              <a:latin typeface="Roboto"/>
              <a:ea typeface="Roboto"/>
              <a:cs typeface="Roboto"/>
              <a:sym typeface="Roboto"/>
            </a:endParaRPr>
          </a:p>
        </p:txBody>
      </p:sp>
      <p:sp>
        <p:nvSpPr>
          <p:cNvPr id="244" name="Google Shape;244;p35"/>
          <p:cNvSpPr/>
          <p:nvPr/>
        </p:nvSpPr>
        <p:spPr>
          <a:xfrm>
            <a:off x="24187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5"/>
          <p:cNvSpPr/>
          <p:nvPr/>
        </p:nvSpPr>
        <p:spPr>
          <a:xfrm>
            <a:off x="2498600"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5"/>
          <p:cNvSpPr/>
          <p:nvPr/>
        </p:nvSpPr>
        <p:spPr>
          <a:xfrm>
            <a:off x="475532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5"/>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5"/>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5"/>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5"/>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5"/>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252" name="Google Shape;252;p35"/>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253" name="Google Shape;253;p35"/>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3</a:t>
            </a:r>
            <a:endParaRPr b="1" sz="1200">
              <a:latin typeface="Roboto"/>
              <a:ea typeface="Roboto"/>
              <a:cs typeface="Roboto"/>
              <a:sym typeface="Roboto"/>
            </a:endParaRPr>
          </a:p>
        </p:txBody>
      </p:sp>
      <p:sp>
        <p:nvSpPr>
          <p:cNvPr id="254" name="Google Shape;254;p35"/>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4</a:t>
            </a:r>
            <a:endParaRPr b="1" sz="1200">
              <a:latin typeface="Roboto"/>
              <a:ea typeface="Roboto"/>
              <a:cs typeface="Roboto"/>
              <a:sym typeface="Roboto"/>
            </a:endParaRPr>
          </a:p>
        </p:txBody>
      </p:sp>
      <p:sp>
        <p:nvSpPr>
          <p:cNvPr id="255" name="Google Shape;255;p35"/>
          <p:cNvSpPr/>
          <p:nvPr/>
        </p:nvSpPr>
        <p:spPr>
          <a:xfrm>
            <a:off x="1150130" y="3494387"/>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5"/>
          <p:cNvSpPr/>
          <p:nvPr/>
        </p:nvSpPr>
        <p:spPr>
          <a:xfrm>
            <a:off x="433379"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5"/>
          <p:cNvSpPr/>
          <p:nvPr/>
        </p:nvSpPr>
        <p:spPr>
          <a:xfrm>
            <a:off x="1150115" y="4156667"/>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5"/>
          <p:cNvSpPr/>
          <p:nvPr/>
        </p:nvSpPr>
        <p:spPr>
          <a:xfrm>
            <a:off x="433363"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5"/>
          <p:cNvSpPr/>
          <p:nvPr/>
        </p:nvSpPr>
        <p:spPr>
          <a:xfrm>
            <a:off x="3406855"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5"/>
          <p:cNvSpPr/>
          <p:nvPr/>
        </p:nvSpPr>
        <p:spPr>
          <a:xfrm>
            <a:off x="2690104"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5"/>
          <p:cNvSpPr/>
          <p:nvPr/>
        </p:nvSpPr>
        <p:spPr>
          <a:xfrm>
            <a:off x="3406840"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5"/>
          <p:cNvSpPr/>
          <p:nvPr/>
        </p:nvSpPr>
        <p:spPr>
          <a:xfrm>
            <a:off x="2690088"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5"/>
          <p:cNvSpPr/>
          <p:nvPr/>
        </p:nvSpPr>
        <p:spPr>
          <a:xfrm>
            <a:off x="5663567"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5"/>
          <p:cNvSpPr/>
          <p:nvPr/>
        </p:nvSpPr>
        <p:spPr>
          <a:xfrm>
            <a:off x="4946817"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5"/>
          <p:cNvSpPr/>
          <p:nvPr/>
        </p:nvSpPr>
        <p:spPr>
          <a:xfrm>
            <a:off x="5659053"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5"/>
          <p:cNvSpPr/>
          <p:nvPr/>
        </p:nvSpPr>
        <p:spPr>
          <a:xfrm>
            <a:off x="4946801"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35"/>
          <p:cNvGrpSpPr/>
          <p:nvPr/>
        </p:nvGrpSpPr>
        <p:grpSpPr>
          <a:xfrm rot="-1757404">
            <a:off x="6550684" y="3481420"/>
            <a:ext cx="893763" cy="610497"/>
            <a:chOff x="3104742" y="3437775"/>
            <a:chExt cx="1575700" cy="1076781"/>
          </a:xfrm>
        </p:grpSpPr>
        <p:sp>
          <p:nvSpPr>
            <p:cNvPr id="268" name="Google Shape;268;p35"/>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9" name="Google Shape;269;p35"/>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0" name="Google Shape;270;p35"/>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1" name="Google Shape;271;p35"/>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2" name="Google Shape;272;p35"/>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3" name="Google Shape;273;p35"/>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4" name="Google Shape;274;p35"/>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5" name="Google Shape;275;p35"/>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6" name="Google Shape;276;p35"/>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7" name="Google Shape;277;p35"/>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278" name="Google Shape;278;p35"/>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EXAMPLES</a:t>
            </a:r>
            <a:endParaRPr>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284" name="Google Shape;284;p3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285" name="Google Shape;285;p36"/>
          <p:cNvGraphicFramePr/>
          <p:nvPr/>
        </p:nvGraphicFramePr>
        <p:xfrm>
          <a:off x="113300" y="1259450"/>
          <a:ext cx="3000000" cy="3000000"/>
        </p:xfrm>
        <a:graphic>
          <a:graphicData uri="http://schemas.openxmlformats.org/drawingml/2006/table">
            <a:tbl>
              <a:tblPr>
                <a:noFill/>
                <a:tableStyleId>{91519C0D-D16C-47A0-AC39-4F727EB4B208}</a:tableStyleId>
              </a:tblPr>
              <a:tblGrid>
                <a:gridCol w="5754450"/>
              </a:tblGrid>
              <a:tr h="1068375">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Look at the image below, what is the </a:t>
                      </a:r>
                      <a:r>
                        <a:rPr lang="en" sz="1800">
                          <a:solidFill>
                            <a:srgbClr val="1F3A93"/>
                          </a:solidFill>
                          <a:latin typeface="Roboto"/>
                          <a:ea typeface="Roboto"/>
                          <a:cs typeface="Roboto"/>
                          <a:sym typeface="Roboto"/>
                        </a:rPr>
                        <a:t>reference</a:t>
                      </a:r>
                      <a:r>
                        <a:rPr lang="en" sz="1800">
                          <a:solidFill>
                            <a:srgbClr val="1F3A93"/>
                          </a:solidFill>
                          <a:latin typeface="Roboto"/>
                          <a:ea typeface="Roboto"/>
                          <a:cs typeface="Roboto"/>
                          <a:sym typeface="Roboto"/>
                        </a:rPr>
                        <a:t> point? Who appears to be moving, not moving, moving closer, moving farther away from the reference point.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286" name="Google Shape;286;p36"/>
          <p:cNvPicPr preferRelativeResize="0"/>
          <p:nvPr/>
        </p:nvPicPr>
        <p:blipFill>
          <a:blip r:embed="rId3">
            <a:alphaModFix/>
          </a:blip>
          <a:stretch>
            <a:fillRect/>
          </a:stretch>
        </p:blipFill>
        <p:spPr>
          <a:xfrm>
            <a:off x="4014050" y="2453275"/>
            <a:ext cx="1653001" cy="2607500"/>
          </a:xfrm>
          <a:prstGeom prst="rect">
            <a:avLst/>
          </a:prstGeom>
          <a:noFill/>
          <a:ln>
            <a:noFill/>
          </a:ln>
        </p:spPr>
      </p:pic>
      <p:pic>
        <p:nvPicPr>
          <p:cNvPr id="287" name="Google Shape;287;p36"/>
          <p:cNvPicPr preferRelativeResize="0"/>
          <p:nvPr/>
        </p:nvPicPr>
        <p:blipFill>
          <a:blip r:embed="rId3">
            <a:alphaModFix/>
          </a:blip>
          <a:stretch>
            <a:fillRect/>
          </a:stretch>
        </p:blipFill>
        <p:spPr>
          <a:xfrm>
            <a:off x="5667049" y="2453275"/>
            <a:ext cx="1653001" cy="2607500"/>
          </a:xfrm>
          <a:prstGeom prst="rect">
            <a:avLst/>
          </a:prstGeom>
          <a:noFill/>
          <a:ln>
            <a:noFill/>
          </a:ln>
        </p:spPr>
      </p:pic>
      <p:pic>
        <p:nvPicPr>
          <p:cNvPr id="288" name="Google Shape;288;p36"/>
          <p:cNvPicPr preferRelativeResize="0"/>
          <p:nvPr/>
        </p:nvPicPr>
        <p:blipFill>
          <a:blip r:embed="rId4">
            <a:alphaModFix/>
          </a:blip>
          <a:stretch>
            <a:fillRect/>
          </a:stretch>
        </p:blipFill>
        <p:spPr>
          <a:xfrm>
            <a:off x="113300" y="2558574"/>
            <a:ext cx="2531629" cy="1068375"/>
          </a:xfrm>
          <a:prstGeom prst="rect">
            <a:avLst/>
          </a:prstGeom>
          <a:noFill/>
          <a:ln>
            <a:noFill/>
          </a:ln>
        </p:spPr>
      </p:pic>
      <p:pic>
        <p:nvPicPr>
          <p:cNvPr id="289" name="Google Shape;289;p36"/>
          <p:cNvPicPr preferRelativeResize="0"/>
          <p:nvPr/>
        </p:nvPicPr>
        <p:blipFill rotWithShape="1">
          <a:blip r:embed="rId5">
            <a:alphaModFix/>
          </a:blip>
          <a:srcRect b="0" l="29068" r="29239" t="0"/>
          <a:stretch/>
        </p:blipFill>
        <p:spPr>
          <a:xfrm>
            <a:off x="3560000" y="4481875"/>
            <a:ext cx="259300" cy="661625"/>
          </a:xfrm>
          <a:prstGeom prst="rect">
            <a:avLst/>
          </a:prstGeom>
          <a:noFill/>
          <a:ln>
            <a:noFill/>
          </a:ln>
        </p:spPr>
      </p:pic>
      <p:pic>
        <p:nvPicPr>
          <p:cNvPr id="290" name="Google Shape;290;p36"/>
          <p:cNvPicPr preferRelativeResize="0"/>
          <p:nvPr/>
        </p:nvPicPr>
        <p:blipFill rotWithShape="1">
          <a:blip r:embed="rId5">
            <a:alphaModFix/>
          </a:blip>
          <a:srcRect b="0" l="29068" r="29239" t="0"/>
          <a:stretch/>
        </p:blipFill>
        <p:spPr>
          <a:xfrm>
            <a:off x="3224525" y="4481875"/>
            <a:ext cx="259300" cy="661625"/>
          </a:xfrm>
          <a:prstGeom prst="rect">
            <a:avLst/>
          </a:prstGeom>
          <a:noFill/>
          <a:ln>
            <a:noFill/>
          </a:ln>
        </p:spPr>
      </p:pic>
      <p:pic>
        <p:nvPicPr>
          <p:cNvPr id="291" name="Google Shape;291;p36"/>
          <p:cNvPicPr preferRelativeResize="0"/>
          <p:nvPr/>
        </p:nvPicPr>
        <p:blipFill>
          <a:blip r:embed="rId6">
            <a:alphaModFix/>
          </a:blip>
          <a:stretch>
            <a:fillRect/>
          </a:stretch>
        </p:blipFill>
        <p:spPr>
          <a:xfrm>
            <a:off x="1878349" y="3626950"/>
            <a:ext cx="1025024" cy="1142449"/>
          </a:xfrm>
          <a:prstGeom prst="rect">
            <a:avLst/>
          </a:prstGeom>
          <a:noFill/>
          <a:ln>
            <a:noFill/>
          </a:ln>
        </p:spPr>
      </p:pic>
      <p:sp>
        <p:nvSpPr>
          <p:cNvPr id="292" name="Google Shape;292;p36"/>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296" name="Shape 296"/>
        <p:cNvGrpSpPr/>
        <p:nvPr/>
      </p:nvGrpSpPr>
      <p:grpSpPr>
        <a:xfrm>
          <a:off x="0" y="0"/>
          <a:ext cx="0" cy="0"/>
          <a:chOff x="0" y="0"/>
          <a:chExt cx="0" cy="0"/>
        </a:xfrm>
      </p:grpSpPr>
      <p:pic>
        <p:nvPicPr>
          <p:cNvPr id="297" name="Google Shape;297;p37"/>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298" name="Google Shape;298;p37"/>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2</a:t>
            </a:r>
            <a:endParaRPr b="1" sz="4800">
              <a:solidFill>
                <a:schemeClr val="lt1"/>
              </a:solidFill>
              <a:latin typeface="Roboto Condensed"/>
              <a:ea typeface="Roboto Condensed"/>
              <a:cs typeface="Roboto Condensed"/>
              <a:sym typeface="Roboto Condensed"/>
            </a:endParaRPr>
          </a:p>
        </p:txBody>
      </p:sp>
      <p:sp>
        <p:nvSpPr>
          <p:cNvPr id="299" name="Google Shape;299;p37"/>
          <p:cNvSpPr txBox="1"/>
          <p:nvPr>
            <p:ph idx="1" type="subTitle"/>
          </p:nvPr>
        </p:nvSpPr>
        <p:spPr>
          <a:xfrm>
            <a:off x="597375" y="3358025"/>
            <a:ext cx="44310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SPEED</a:t>
            </a:r>
            <a:endParaRPr sz="2600">
              <a:solidFill>
                <a:schemeClr val="lt1"/>
              </a:solidFill>
              <a:latin typeface="Raleway Medium"/>
              <a:ea typeface="Raleway Medium"/>
              <a:cs typeface="Raleway Medium"/>
              <a:sym typeface="Raleway Medium"/>
            </a:endParaRPr>
          </a:p>
        </p:txBody>
      </p:sp>
      <p:cxnSp>
        <p:nvCxnSpPr>
          <p:cNvPr id="300" name="Google Shape;300;p37"/>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01" name="Google Shape;301;p37"/>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302" name="Google Shape;302;p37"/>
          <p:cNvPicPr preferRelativeResize="0"/>
          <p:nvPr/>
        </p:nvPicPr>
        <p:blipFill rotWithShape="1">
          <a:blip r:embed="rId5">
            <a:alphaModFix/>
          </a:blip>
          <a:srcRect b="0" l="0" r="0" t="0"/>
          <a:stretch/>
        </p:blipFill>
        <p:spPr>
          <a:xfrm>
            <a:off x="5533202" y="903039"/>
            <a:ext cx="3337425" cy="3337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308" name="Google Shape;308;p3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09" name="Google Shape;309;p38"/>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310" name="Google Shape;310;p38"/>
          <p:cNvGraphicFramePr/>
          <p:nvPr/>
        </p:nvGraphicFramePr>
        <p:xfrm>
          <a:off x="803513" y="24111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do you determine the speed of an object?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316" name="Google Shape;316;p3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17" name="Google Shape;317;p39"/>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Define speed and velocity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how to determine the speed of an object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how to read a graph to determine the speed of an object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323" name="Google Shape;323;p40"/>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Speed &amp; Velocity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How fast is too fast?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324" name="Google Shape;324;p4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Speed? </a:t>
            </a:r>
            <a:endParaRPr b="1">
              <a:solidFill>
                <a:srgbClr val="1F3A93"/>
              </a:solidFill>
              <a:latin typeface="Roboto Condensed"/>
              <a:ea typeface="Roboto Condensed"/>
              <a:cs typeface="Roboto Condensed"/>
              <a:sym typeface="Roboto Condensed"/>
            </a:endParaRPr>
          </a:p>
        </p:txBody>
      </p:sp>
      <p:cxnSp>
        <p:nvCxnSpPr>
          <p:cNvPr id="330" name="Google Shape;330;p4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31" name="Google Shape;331;p41"/>
          <p:cNvSpPr txBox="1"/>
          <p:nvPr/>
        </p:nvSpPr>
        <p:spPr>
          <a:xfrm>
            <a:off x="1038250" y="1554200"/>
            <a:ext cx="5451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SPEED</a:t>
            </a:r>
            <a:r>
              <a:rPr lang="en" sz="2200">
                <a:solidFill>
                  <a:srgbClr val="1F3A93"/>
                </a:solidFill>
              </a:rPr>
              <a:t> is the distance something travels in a certain amount of time: </a:t>
            </a:r>
            <a:endParaRPr sz="2200"/>
          </a:p>
        </p:txBody>
      </p:sp>
      <p:grpSp>
        <p:nvGrpSpPr>
          <p:cNvPr id="332" name="Google Shape;332;p41"/>
          <p:cNvGrpSpPr/>
          <p:nvPr/>
        </p:nvGrpSpPr>
        <p:grpSpPr>
          <a:xfrm>
            <a:off x="-50" y="4440678"/>
            <a:ext cx="7076787" cy="702691"/>
            <a:chOff x="5013796" y="2724233"/>
            <a:chExt cx="3673200" cy="727800"/>
          </a:xfrm>
        </p:grpSpPr>
        <p:sp>
          <p:nvSpPr>
            <p:cNvPr id="333" name="Google Shape;333;p41"/>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1"/>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Distance is measured in </a:t>
              </a:r>
              <a:r>
                <a:rPr lang="en" sz="1600">
                  <a:solidFill>
                    <a:srgbClr val="1F3A93"/>
                  </a:solidFill>
                  <a:highlight>
                    <a:srgbClr val="91D5AC"/>
                  </a:highlight>
                  <a:latin typeface="Roboto"/>
                  <a:ea typeface="Roboto"/>
                  <a:cs typeface="Roboto"/>
                  <a:sym typeface="Roboto"/>
                </a:rPr>
                <a:t>METERS</a:t>
              </a:r>
              <a:r>
                <a:rPr lang="en" sz="1600">
                  <a:solidFill>
                    <a:srgbClr val="1F3A93"/>
                  </a:solidFill>
                  <a:latin typeface="Roboto"/>
                  <a:ea typeface="Roboto"/>
                  <a:cs typeface="Roboto"/>
                  <a:sym typeface="Roboto"/>
                </a:rPr>
                <a:t>, time is measured in </a:t>
              </a:r>
              <a:r>
                <a:rPr lang="en" sz="1600">
                  <a:solidFill>
                    <a:srgbClr val="1F3A93"/>
                  </a:solidFill>
                  <a:highlight>
                    <a:srgbClr val="91D5AC"/>
                  </a:highlight>
                  <a:latin typeface="Roboto"/>
                  <a:ea typeface="Roboto"/>
                  <a:cs typeface="Roboto"/>
                  <a:sym typeface="Roboto"/>
                </a:rPr>
                <a:t>SECONDS</a:t>
              </a:r>
              <a:r>
                <a:rPr lang="en" sz="1600">
                  <a:solidFill>
                    <a:srgbClr val="1F3A93"/>
                  </a:solidFill>
                  <a:latin typeface="Roboto"/>
                  <a:ea typeface="Roboto"/>
                  <a:cs typeface="Roboto"/>
                  <a:sym typeface="Roboto"/>
                </a:rPr>
                <a:t>...so speed is measured in </a:t>
              </a:r>
              <a:r>
                <a:rPr lang="en" sz="1600">
                  <a:solidFill>
                    <a:srgbClr val="1F3A93"/>
                  </a:solidFill>
                  <a:highlight>
                    <a:srgbClr val="91D5AC"/>
                  </a:highlight>
                  <a:latin typeface="Roboto"/>
                  <a:ea typeface="Roboto"/>
                  <a:cs typeface="Roboto"/>
                  <a:sym typeface="Roboto"/>
                </a:rPr>
                <a:t>METERS PER SECONDS</a:t>
              </a:r>
              <a:r>
                <a:rPr lang="en" sz="1600">
                  <a:solidFill>
                    <a:srgbClr val="1F3A93"/>
                  </a:solidFill>
                  <a:latin typeface="Roboto"/>
                  <a:ea typeface="Roboto"/>
                  <a:cs typeface="Roboto"/>
                  <a:sym typeface="Roboto"/>
                </a:rPr>
                <a:t>.</a:t>
              </a:r>
              <a:endParaRPr b="1" sz="1600">
                <a:solidFill>
                  <a:srgbClr val="1F3A93"/>
                </a:solidFill>
                <a:latin typeface="Roboto"/>
                <a:ea typeface="Roboto"/>
                <a:cs typeface="Roboto"/>
                <a:sym typeface="Roboto"/>
              </a:endParaRPr>
            </a:p>
          </p:txBody>
        </p:sp>
      </p:grpSp>
      <p:sp>
        <p:nvSpPr>
          <p:cNvPr id="335" name="Google Shape;335;p41"/>
          <p:cNvSpPr txBox="1"/>
          <p:nvPr/>
        </p:nvSpPr>
        <p:spPr>
          <a:xfrm>
            <a:off x="1554775" y="2892075"/>
            <a:ext cx="1576200" cy="40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00B2A9"/>
                </a:solidFill>
                <a:latin typeface="Roboto"/>
                <a:ea typeface="Roboto"/>
                <a:cs typeface="Roboto"/>
                <a:sym typeface="Roboto"/>
              </a:rPr>
              <a:t>s</a:t>
            </a:r>
            <a:r>
              <a:rPr b="1" lang="en" sz="1800">
                <a:solidFill>
                  <a:srgbClr val="00B2A9"/>
                </a:solidFill>
                <a:latin typeface="Roboto"/>
                <a:ea typeface="Roboto"/>
                <a:cs typeface="Roboto"/>
                <a:sym typeface="Roboto"/>
              </a:rPr>
              <a:t>peed =</a:t>
            </a:r>
            <a:endParaRPr b="1" sz="1800">
              <a:solidFill>
                <a:srgbClr val="00B2A9"/>
              </a:solidFill>
              <a:latin typeface="Roboto"/>
              <a:ea typeface="Roboto"/>
              <a:cs typeface="Roboto"/>
              <a:sym typeface="Roboto"/>
            </a:endParaRPr>
          </a:p>
        </p:txBody>
      </p:sp>
      <p:graphicFrame>
        <p:nvGraphicFramePr>
          <p:cNvPr id="336" name="Google Shape;336;p41"/>
          <p:cNvGraphicFramePr/>
          <p:nvPr/>
        </p:nvGraphicFramePr>
        <p:xfrm>
          <a:off x="3180175" y="2635000"/>
          <a:ext cx="3000000" cy="3000000"/>
        </p:xfrm>
        <a:graphic>
          <a:graphicData uri="http://schemas.openxmlformats.org/drawingml/2006/table">
            <a:tbl>
              <a:tblPr>
                <a:noFill/>
                <a:tableStyleId>{91519C0D-D16C-47A0-AC39-4F727EB4B208}</a:tableStyleId>
              </a:tblPr>
              <a:tblGrid>
                <a:gridCol w="2364250"/>
              </a:tblGrid>
              <a:tr h="286350">
                <a:tc>
                  <a:txBody>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change in distance</a:t>
                      </a:r>
                      <a:endParaRPr b="1" sz="1800">
                        <a:solidFill>
                          <a:srgbClr val="00B2A9"/>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1F3A93"/>
                      </a:solidFill>
                      <a:prstDash val="solid"/>
                      <a:round/>
                      <a:headEnd len="sm" w="sm" type="none"/>
                      <a:tailEnd len="sm" w="sm" type="none"/>
                    </a:lnB>
                  </a:tcPr>
                </a:tc>
              </a:tr>
              <a:tr h="286350">
                <a:tc>
                  <a:txBody>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c</a:t>
                      </a:r>
                      <a:r>
                        <a:rPr b="1" lang="en" sz="1800">
                          <a:solidFill>
                            <a:srgbClr val="00B2A9"/>
                          </a:solidFill>
                          <a:latin typeface="Roboto"/>
                          <a:ea typeface="Roboto"/>
                          <a:cs typeface="Roboto"/>
                          <a:sym typeface="Roboto"/>
                        </a:rPr>
                        <a:t>hange in time</a:t>
                      </a:r>
                      <a:endParaRPr b="1" sz="1800">
                        <a:solidFill>
                          <a:srgbClr val="00B2A9"/>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1F3A93"/>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37" name="Google Shape;337;p41"/>
          <p:cNvSpPr txBox="1"/>
          <p:nvPr/>
        </p:nvSpPr>
        <p:spPr>
          <a:xfrm>
            <a:off x="1245950" y="2630475"/>
            <a:ext cx="1005000" cy="923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4800">
                <a:solidFill>
                  <a:srgbClr val="1F3A93"/>
                </a:solidFill>
                <a:latin typeface="Roboto"/>
                <a:ea typeface="Roboto"/>
                <a:cs typeface="Roboto"/>
                <a:sym typeface="Roboto"/>
              </a:rPr>
              <a:t>{</a:t>
            </a:r>
            <a:endParaRPr b="1" sz="4800">
              <a:solidFill>
                <a:srgbClr val="1F3A93"/>
              </a:solidFill>
              <a:latin typeface="Roboto"/>
              <a:ea typeface="Roboto"/>
              <a:cs typeface="Roboto"/>
              <a:sym typeface="Roboto"/>
            </a:endParaRPr>
          </a:p>
        </p:txBody>
      </p:sp>
      <p:sp>
        <p:nvSpPr>
          <p:cNvPr id="338" name="Google Shape;338;p41"/>
          <p:cNvSpPr txBox="1"/>
          <p:nvPr/>
        </p:nvSpPr>
        <p:spPr>
          <a:xfrm>
            <a:off x="5593625" y="2630475"/>
            <a:ext cx="1005000" cy="92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rgbClr val="1F3A93"/>
                </a:solidFill>
                <a:latin typeface="Roboto"/>
                <a:ea typeface="Roboto"/>
                <a:cs typeface="Roboto"/>
                <a:sym typeface="Roboto"/>
              </a:rPr>
              <a:t>}</a:t>
            </a:r>
            <a:endParaRPr b="1" sz="4800">
              <a:solidFill>
                <a:srgbClr val="1F3A93"/>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Velocity? </a:t>
            </a:r>
            <a:endParaRPr b="1">
              <a:solidFill>
                <a:srgbClr val="1F3A93"/>
              </a:solidFill>
              <a:latin typeface="Roboto Condensed"/>
              <a:ea typeface="Roboto Condensed"/>
              <a:cs typeface="Roboto Condensed"/>
              <a:sym typeface="Roboto Condensed"/>
            </a:endParaRPr>
          </a:p>
        </p:txBody>
      </p:sp>
      <p:cxnSp>
        <p:nvCxnSpPr>
          <p:cNvPr id="344" name="Google Shape;344;p4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45" name="Google Shape;345;p42"/>
          <p:cNvSpPr txBox="1"/>
          <p:nvPr/>
        </p:nvSpPr>
        <p:spPr>
          <a:xfrm>
            <a:off x="1038250" y="1266675"/>
            <a:ext cx="5451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VELOCITY</a:t>
            </a:r>
            <a:r>
              <a:rPr lang="en" sz="2200">
                <a:solidFill>
                  <a:srgbClr val="1F3A93"/>
                </a:solidFill>
              </a:rPr>
              <a:t> is just like speed except that it includes direction. </a:t>
            </a:r>
            <a:endParaRPr sz="2200"/>
          </a:p>
        </p:txBody>
      </p:sp>
      <p:grpSp>
        <p:nvGrpSpPr>
          <p:cNvPr id="346" name="Google Shape;346;p42"/>
          <p:cNvGrpSpPr/>
          <p:nvPr/>
        </p:nvGrpSpPr>
        <p:grpSpPr>
          <a:xfrm>
            <a:off x="-50" y="4440678"/>
            <a:ext cx="7076787" cy="702691"/>
            <a:chOff x="5013796" y="2724233"/>
            <a:chExt cx="3673200" cy="727800"/>
          </a:xfrm>
        </p:grpSpPr>
        <p:sp>
          <p:nvSpPr>
            <p:cNvPr id="347" name="Google Shape;347;p42"/>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2"/>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highlight>
                    <a:srgbClr val="91D5AC"/>
                  </a:highlight>
                  <a:latin typeface="Roboto"/>
                  <a:ea typeface="Roboto"/>
                  <a:cs typeface="Roboto"/>
                  <a:sym typeface="Roboto"/>
                </a:rPr>
                <a:t>VELOCITY</a:t>
              </a:r>
              <a:r>
                <a:rPr lang="en" sz="1600">
                  <a:solidFill>
                    <a:srgbClr val="1F3A93"/>
                  </a:solidFill>
                  <a:latin typeface="Roboto"/>
                  <a:ea typeface="Roboto"/>
                  <a:cs typeface="Roboto"/>
                  <a:sym typeface="Roboto"/>
                </a:rPr>
                <a:t> is speed in a certain direction so a change in velocity mean either a change in speed or direction. </a:t>
              </a:r>
              <a:endParaRPr b="1" sz="1600">
                <a:solidFill>
                  <a:srgbClr val="1F3A93"/>
                </a:solidFill>
                <a:latin typeface="Roboto"/>
                <a:ea typeface="Roboto"/>
                <a:cs typeface="Roboto"/>
                <a:sym typeface="Roboto"/>
              </a:endParaRPr>
            </a:p>
          </p:txBody>
        </p:sp>
      </p:grpSp>
      <p:pic>
        <p:nvPicPr>
          <p:cNvPr id="349" name="Google Shape;349;p42"/>
          <p:cNvPicPr preferRelativeResize="0"/>
          <p:nvPr/>
        </p:nvPicPr>
        <p:blipFill rotWithShape="1">
          <a:blip r:embed="rId3">
            <a:alphaModFix/>
          </a:blip>
          <a:srcRect b="15776" l="6817" r="7109" t="14386"/>
          <a:stretch/>
        </p:blipFill>
        <p:spPr>
          <a:xfrm>
            <a:off x="4138493" y="2789300"/>
            <a:ext cx="866996" cy="702700"/>
          </a:xfrm>
          <a:prstGeom prst="rect">
            <a:avLst/>
          </a:prstGeom>
          <a:noFill/>
          <a:ln>
            <a:noFill/>
          </a:ln>
        </p:spPr>
      </p:pic>
      <p:pic>
        <p:nvPicPr>
          <p:cNvPr id="350" name="Google Shape;350;p42"/>
          <p:cNvPicPr preferRelativeResize="0"/>
          <p:nvPr/>
        </p:nvPicPr>
        <p:blipFill rotWithShape="1">
          <a:blip r:embed="rId3">
            <a:alphaModFix/>
          </a:blip>
          <a:srcRect b="15776" l="6817" r="7109" t="14386"/>
          <a:stretch/>
        </p:blipFill>
        <p:spPr>
          <a:xfrm flipH="1">
            <a:off x="2161062" y="2805650"/>
            <a:ext cx="866996" cy="702700"/>
          </a:xfrm>
          <a:prstGeom prst="rect">
            <a:avLst/>
          </a:prstGeom>
          <a:noFill/>
          <a:ln>
            <a:noFill/>
          </a:ln>
        </p:spPr>
      </p:pic>
      <p:sp>
        <p:nvSpPr>
          <p:cNvPr id="351" name="Google Shape;351;p42"/>
          <p:cNvSpPr/>
          <p:nvPr/>
        </p:nvSpPr>
        <p:spPr>
          <a:xfrm>
            <a:off x="3783725" y="2128475"/>
            <a:ext cx="1959300" cy="572700"/>
          </a:xfrm>
          <a:prstGeom prst="righ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91D5AC"/>
                </a:solidFill>
                <a:latin typeface="Roboto"/>
                <a:ea typeface="Roboto"/>
                <a:cs typeface="Roboto"/>
                <a:sym typeface="Roboto"/>
              </a:rPr>
              <a:t>2 meters/second</a:t>
            </a:r>
            <a:endParaRPr b="1" sz="1200">
              <a:solidFill>
                <a:srgbClr val="91D5AC"/>
              </a:solidFill>
              <a:latin typeface="Roboto"/>
              <a:ea typeface="Roboto"/>
              <a:cs typeface="Roboto"/>
              <a:sym typeface="Roboto"/>
            </a:endParaRPr>
          </a:p>
        </p:txBody>
      </p:sp>
      <p:sp>
        <p:nvSpPr>
          <p:cNvPr id="352" name="Google Shape;352;p42"/>
          <p:cNvSpPr/>
          <p:nvPr/>
        </p:nvSpPr>
        <p:spPr>
          <a:xfrm>
            <a:off x="3783725" y="3580125"/>
            <a:ext cx="1959300" cy="572700"/>
          </a:xfrm>
          <a:prstGeom prst="righ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91D5AC"/>
                </a:solidFill>
                <a:latin typeface="Roboto"/>
                <a:ea typeface="Roboto"/>
                <a:cs typeface="Roboto"/>
                <a:sym typeface="Roboto"/>
              </a:rPr>
              <a:t>+</a:t>
            </a:r>
            <a:r>
              <a:rPr b="1" lang="en" sz="1200">
                <a:solidFill>
                  <a:srgbClr val="91D5AC"/>
                </a:solidFill>
                <a:latin typeface="Roboto"/>
                <a:ea typeface="Roboto"/>
                <a:cs typeface="Roboto"/>
                <a:sym typeface="Roboto"/>
              </a:rPr>
              <a:t>2 meters/second</a:t>
            </a:r>
            <a:endParaRPr b="1" sz="1200">
              <a:solidFill>
                <a:srgbClr val="91D5AC"/>
              </a:solidFill>
              <a:latin typeface="Roboto"/>
              <a:ea typeface="Roboto"/>
              <a:cs typeface="Roboto"/>
              <a:sym typeface="Roboto"/>
            </a:endParaRPr>
          </a:p>
        </p:txBody>
      </p:sp>
      <p:sp>
        <p:nvSpPr>
          <p:cNvPr id="353" name="Google Shape;353;p42"/>
          <p:cNvSpPr/>
          <p:nvPr/>
        </p:nvSpPr>
        <p:spPr>
          <a:xfrm>
            <a:off x="1444525" y="2128575"/>
            <a:ext cx="1959300" cy="572700"/>
          </a:xfrm>
          <a:prstGeom prst="lef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91D5AC"/>
                </a:solidFill>
                <a:latin typeface="Roboto"/>
                <a:ea typeface="Roboto"/>
                <a:cs typeface="Roboto"/>
                <a:sym typeface="Roboto"/>
              </a:rPr>
              <a:t>2 meters/second</a:t>
            </a:r>
            <a:endParaRPr/>
          </a:p>
        </p:txBody>
      </p:sp>
      <p:sp>
        <p:nvSpPr>
          <p:cNvPr id="354" name="Google Shape;354;p42"/>
          <p:cNvSpPr/>
          <p:nvPr/>
        </p:nvSpPr>
        <p:spPr>
          <a:xfrm>
            <a:off x="1444525" y="3580125"/>
            <a:ext cx="1959300" cy="572700"/>
          </a:xfrm>
          <a:prstGeom prst="lef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91D5AC"/>
                </a:solidFill>
                <a:latin typeface="Roboto"/>
                <a:ea typeface="Roboto"/>
                <a:cs typeface="Roboto"/>
                <a:sym typeface="Roboto"/>
              </a:rPr>
              <a:t>-</a:t>
            </a:r>
            <a:r>
              <a:rPr b="1" lang="en" sz="1200">
                <a:solidFill>
                  <a:srgbClr val="91D5AC"/>
                </a:solidFill>
                <a:latin typeface="Roboto"/>
                <a:ea typeface="Roboto"/>
                <a:cs typeface="Roboto"/>
                <a:sym typeface="Roboto"/>
              </a:rPr>
              <a:t>2 meters/second</a:t>
            </a:r>
            <a:endParaRPr/>
          </a:p>
        </p:txBody>
      </p:sp>
      <p:sp>
        <p:nvSpPr>
          <p:cNvPr id="355" name="Google Shape;355;p42"/>
          <p:cNvSpPr txBox="1"/>
          <p:nvPr/>
        </p:nvSpPr>
        <p:spPr>
          <a:xfrm>
            <a:off x="2984538" y="2549625"/>
            <a:ext cx="110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1F3A93"/>
                </a:solidFill>
                <a:latin typeface="Roboto"/>
                <a:ea typeface="Roboto"/>
                <a:cs typeface="Roboto"/>
                <a:sym typeface="Roboto"/>
              </a:rPr>
              <a:t>SPEED</a:t>
            </a:r>
            <a:endParaRPr b="1">
              <a:solidFill>
                <a:srgbClr val="1F3A93"/>
              </a:solidFill>
              <a:latin typeface="Roboto"/>
              <a:ea typeface="Roboto"/>
              <a:cs typeface="Roboto"/>
              <a:sym typeface="Roboto"/>
            </a:endParaRPr>
          </a:p>
        </p:txBody>
      </p:sp>
      <p:sp>
        <p:nvSpPr>
          <p:cNvPr id="356" name="Google Shape;356;p42"/>
          <p:cNvSpPr txBox="1"/>
          <p:nvPr/>
        </p:nvSpPr>
        <p:spPr>
          <a:xfrm>
            <a:off x="2984538" y="3370875"/>
            <a:ext cx="110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1F3A93"/>
                </a:solidFill>
                <a:latin typeface="Roboto"/>
                <a:ea typeface="Roboto"/>
                <a:cs typeface="Roboto"/>
                <a:sym typeface="Roboto"/>
              </a:rPr>
              <a:t>VELOCITY</a:t>
            </a:r>
            <a:endParaRPr b="1">
              <a:solidFill>
                <a:srgbClr val="1F3A93"/>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Suggested Calendar</a:t>
            </a:r>
            <a:endParaRPr b="1">
              <a:solidFill>
                <a:srgbClr val="1F3A93"/>
              </a:solidFill>
              <a:latin typeface="Roboto Condensed"/>
              <a:ea typeface="Roboto Condensed"/>
              <a:cs typeface="Roboto Condensed"/>
              <a:sym typeface="Roboto Condensed"/>
            </a:endParaRPr>
          </a:p>
        </p:txBody>
      </p:sp>
      <p:cxnSp>
        <p:nvCxnSpPr>
          <p:cNvPr id="109" name="Google Shape;109;p2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0" name="Google Shape;110;p25"/>
          <p:cNvPicPr preferRelativeResize="0"/>
          <p:nvPr/>
        </p:nvPicPr>
        <p:blipFill rotWithShape="1">
          <a:blip r:embed="rId3">
            <a:alphaModFix/>
          </a:blip>
          <a:srcRect b="0" l="0" r="0" t="0"/>
          <a:stretch/>
        </p:blipFill>
        <p:spPr>
          <a:xfrm>
            <a:off x="1229713" y="1163500"/>
            <a:ext cx="6637025" cy="3733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Acceleration</a:t>
            </a:r>
            <a:r>
              <a:rPr b="1" lang="en">
                <a:solidFill>
                  <a:srgbClr val="1F3A93"/>
                </a:solidFill>
                <a:latin typeface="Roboto Condensed"/>
                <a:ea typeface="Roboto Condensed"/>
                <a:cs typeface="Roboto Condensed"/>
                <a:sym typeface="Roboto Condensed"/>
              </a:rPr>
              <a:t> and Deceleration</a:t>
            </a:r>
            <a:endParaRPr b="1">
              <a:solidFill>
                <a:srgbClr val="1F3A93"/>
              </a:solidFill>
              <a:latin typeface="Roboto Condensed"/>
              <a:ea typeface="Roboto Condensed"/>
              <a:cs typeface="Roboto Condensed"/>
              <a:sym typeface="Roboto Condensed"/>
            </a:endParaRPr>
          </a:p>
        </p:txBody>
      </p:sp>
      <p:cxnSp>
        <p:nvCxnSpPr>
          <p:cNvPr id="362" name="Google Shape;362;p4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63" name="Google Shape;363;p43"/>
          <p:cNvSpPr txBox="1"/>
          <p:nvPr/>
        </p:nvSpPr>
        <p:spPr>
          <a:xfrm>
            <a:off x="433350" y="1244400"/>
            <a:ext cx="8277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1F3A93"/>
                </a:solidFill>
                <a:highlight>
                  <a:srgbClr val="91D5AC"/>
                </a:highlight>
              </a:rPr>
              <a:t>ACCELERATION</a:t>
            </a:r>
            <a:r>
              <a:rPr lang="en" sz="1600">
                <a:solidFill>
                  <a:srgbClr val="1F3A93"/>
                </a:solidFill>
              </a:rPr>
              <a:t> is the rate at which something </a:t>
            </a:r>
            <a:r>
              <a:rPr lang="en" sz="1600">
                <a:solidFill>
                  <a:srgbClr val="1F3A93"/>
                </a:solidFill>
              </a:rPr>
              <a:t>changes</a:t>
            </a:r>
            <a:r>
              <a:rPr lang="en" sz="1600">
                <a:solidFill>
                  <a:srgbClr val="1F3A93"/>
                </a:solidFill>
              </a:rPr>
              <a:t> directions. Whenever an object changes velocity, it is </a:t>
            </a:r>
            <a:r>
              <a:rPr lang="en" sz="1600">
                <a:solidFill>
                  <a:srgbClr val="1F3A93"/>
                </a:solidFill>
              </a:rPr>
              <a:t>accelerating</a:t>
            </a:r>
            <a:r>
              <a:rPr lang="en" sz="1600">
                <a:solidFill>
                  <a:srgbClr val="1F3A93"/>
                </a:solidFill>
              </a:rPr>
              <a:t> either by speeding up, slowing down, or changing direction. Positive </a:t>
            </a:r>
            <a:r>
              <a:rPr lang="en" sz="1600">
                <a:solidFill>
                  <a:srgbClr val="1F3A93"/>
                </a:solidFill>
              </a:rPr>
              <a:t>acceleration</a:t>
            </a:r>
            <a:r>
              <a:rPr lang="en" sz="1600">
                <a:solidFill>
                  <a:srgbClr val="1F3A93"/>
                </a:solidFill>
              </a:rPr>
              <a:t> is when an object is speeding up. </a:t>
            </a:r>
            <a:r>
              <a:rPr lang="en" sz="1600">
                <a:solidFill>
                  <a:srgbClr val="1F3A93"/>
                </a:solidFill>
              </a:rPr>
              <a:t>Negative</a:t>
            </a:r>
            <a:r>
              <a:rPr lang="en" sz="1600">
                <a:solidFill>
                  <a:srgbClr val="1F3A93"/>
                </a:solidFill>
              </a:rPr>
              <a:t> acceleration is when an object is </a:t>
            </a:r>
            <a:r>
              <a:rPr lang="en" sz="1600">
                <a:solidFill>
                  <a:srgbClr val="1F3A93"/>
                </a:solidFill>
              </a:rPr>
              <a:t>slowing</a:t>
            </a:r>
            <a:r>
              <a:rPr lang="en" sz="1600">
                <a:solidFill>
                  <a:srgbClr val="1F3A93"/>
                </a:solidFill>
              </a:rPr>
              <a:t> down because the velocity is in the opposite </a:t>
            </a:r>
            <a:r>
              <a:rPr lang="en" sz="1600">
                <a:solidFill>
                  <a:srgbClr val="1F3A93"/>
                </a:solidFill>
              </a:rPr>
              <a:t>direction of the object's motion. Think of it like a gas pedal and break. Gas mean accelerating/gaining speed. Brake means decelerating/slowing down. </a:t>
            </a:r>
            <a:endParaRPr sz="1600"/>
          </a:p>
        </p:txBody>
      </p:sp>
      <p:pic>
        <p:nvPicPr>
          <p:cNvPr id="364" name="Google Shape;364;p43"/>
          <p:cNvPicPr preferRelativeResize="0"/>
          <p:nvPr/>
        </p:nvPicPr>
        <p:blipFill rotWithShape="1">
          <a:blip r:embed="rId3">
            <a:alphaModFix/>
          </a:blip>
          <a:srcRect b="13247" l="0" r="0" t="0"/>
          <a:stretch/>
        </p:blipFill>
        <p:spPr>
          <a:xfrm>
            <a:off x="2489988" y="3122400"/>
            <a:ext cx="2106976" cy="1827926"/>
          </a:xfrm>
          <a:prstGeom prst="rect">
            <a:avLst/>
          </a:prstGeom>
          <a:noFill/>
          <a:ln>
            <a:noFill/>
          </a:ln>
        </p:spPr>
      </p:pic>
      <p:sp>
        <p:nvSpPr>
          <p:cNvPr id="365" name="Google Shape;365;p43"/>
          <p:cNvSpPr txBox="1"/>
          <p:nvPr/>
        </p:nvSpPr>
        <p:spPr>
          <a:xfrm>
            <a:off x="1150100" y="3413375"/>
            <a:ext cx="1427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0000"/>
                </a:solidFill>
                <a:latin typeface="Roboto"/>
                <a:ea typeface="Roboto"/>
                <a:cs typeface="Roboto"/>
                <a:sym typeface="Roboto"/>
              </a:rPr>
              <a:t>BRAKE</a:t>
            </a:r>
            <a:endParaRPr b="1" sz="1600">
              <a:solidFill>
                <a:srgbClr val="FF0000"/>
              </a:solidFill>
              <a:latin typeface="Roboto"/>
              <a:ea typeface="Roboto"/>
              <a:cs typeface="Roboto"/>
              <a:sym typeface="Roboto"/>
            </a:endParaRPr>
          </a:p>
          <a:p>
            <a:pPr indent="0" lvl="0" marL="0" rtl="0" algn="ctr">
              <a:spcBef>
                <a:spcPts val="0"/>
              </a:spcBef>
              <a:spcAft>
                <a:spcPts val="0"/>
              </a:spcAft>
              <a:buNone/>
            </a:pPr>
            <a:r>
              <a:rPr b="1" lang="en" sz="1600">
                <a:solidFill>
                  <a:srgbClr val="FF0000"/>
                </a:solidFill>
                <a:latin typeface="Roboto"/>
                <a:ea typeface="Roboto"/>
                <a:cs typeface="Roboto"/>
                <a:sym typeface="Roboto"/>
              </a:rPr>
              <a:t>(decelerator)</a:t>
            </a:r>
            <a:endParaRPr b="1" sz="1600">
              <a:solidFill>
                <a:srgbClr val="FF0000"/>
              </a:solidFill>
              <a:latin typeface="Roboto"/>
              <a:ea typeface="Roboto"/>
              <a:cs typeface="Roboto"/>
              <a:sym typeface="Roboto"/>
            </a:endParaRPr>
          </a:p>
        </p:txBody>
      </p:sp>
      <p:sp>
        <p:nvSpPr>
          <p:cNvPr id="366" name="Google Shape;366;p43"/>
          <p:cNvSpPr txBox="1"/>
          <p:nvPr/>
        </p:nvSpPr>
        <p:spPr>
          <a:xfrm>
            <a:off x="4497225" y="3413375"/>
            <a:ext cx="1427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0B2A9"/>
                </a:solidFill>
                <a:latin typeface="Roboto"/>
                <a:ea typeface="Roboto"/>
                <a:cs typeface="Roboto"/>
                <a:sym typeface="Roboto"/>
              </a:rPr>
              <a:t>GAS</a:t>
            </a:r>
            <a:endParaRPr b="1" sz="1600">
              <a:solidFill>
                <a:srgbClr val="00B2A9"/>
              </a:solidFill>
              <a:latin typeface="Roboto"/>
              <a:ea typeface="Roboto"/>
              <a:cs typeface="Roboto"/>
              <a:sym typeface="Roboto"/>
            </a:endParaRPr>
          </a:p>
          <a:p>
            <a:pPr indent="0" lvl="0" marL="0" rtl="0" algn="ctr">
              <a:spcBef>
                <a:spcPts val="0"/>
              </a:spcBef>
              <a:spcAft>
                <a:spcPts val="0"/>
              </a:spcAft>
              <a:buNone/>
            </a:pPr>
            <a:r>
              <a:rPr b="1" lang="en" sz="1600">
                <a:solidFill>
                  <a:srgbClr val="00B2A9"/>
                </a:solidFill>
                <a:latin typeface="Roboto"/>
                <a:ea typeface="Roboto"/>
                <a:cs typeface="Roboto"/>
                <a:sym typeface="Roboto"/>
              </a:rPr>
              <a:t>(accelerator)</a:t>
            </a:r>
            <a:endParaRPr b="1" sz="1600">
              <a:solidFill>
                <a:srgbClr val="00B2A9"/>
              </a:solidFill>
              <a:latin typeface="Roboto"/>
              <a:ea typeface="Roboto"/>
              <a:cs typeface="Roboto"/>
              <a:sym typeface="Roboto"/>
            </a:endParaRPr>
          </a:p>
        </p:txBody>
      </p:sp>
      <p:grpSp>
        <p:nvGrpSpPr>
          <p:cNvPr id="367" name="Google Shape;367;p43"/>
          <p:cNvGrpSpPr/>
          <p:nvPr/>
        </p:nvGrpSpPr>
        <p:grpSpPr>
          <a:xfrm rot="-1757404">
            <a:off x="4378284" y="4324345"/>
            <a:ext cx="893763" cy="610497"/>
            <a:chOff x="3104742" y="3437775"/>
            <a:chExt cx="1575700" cy="1076781"/>
          </a:xfrm>
        </p:grpSpPr>
        <p:sp>
          <p:nvSpPr>
            <p:cNvPr id="368" name="Google Shape;368;p43"/>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9" name="Google Shape;369;p43"/>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0" name="Google Shape;370;p43"/>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1" name="Google Shape;371;p43"/>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2" name="Google Shape;372;p43"/>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3" name="Google Shape;373;p43"/>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4" name="Google Shape;374;p43"/>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5" name="Google Shape;375;p43"/>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6" name="Google Shape;376;p43"/>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77" name="Google Shape;377;p43"/>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grpSp>
        <p:nvGrpSpPr>
          <p:cNvPr id="378" name="Google Shape;378;p43"/>
          <p:cNvGrpSpPr/>
          <p:nvPr/>
        </p:nvGrpSpPr>
        <p:grpSpPr>
          <a:xfrm flipH="1" rot="-1818">
            <a:off x="1942550" y="4055297"/>
            <a:ext cx="893895" cy="610535"/>
            <a:chOff x="3104742" y="3437775"/>
            <a:chExt cx="1575700" cy="1076781"/>
          </a:xfrm>
        </p:grpSpPr>
        <p:sp>
          <p:nvSpPr>
            <p:cNvPr id="379" name="Google Shape;379;p43"/>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0" name="Google Shape;380;p43"/>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1" name="Google Shape;381;p43"/>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2" name="Google Shape;382;p43"/>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3" name="Google Shape;383;p43"/>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4" name="Google Shape;384;p43"/>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5" name="Google Shape;385;p43"/>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6" name="Google Shape;386;p43"/>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7" name="Google Shape;387;p43"/>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8" name="Google Shape;388;p43"/>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4"/>
          <p:cNvSpPr/>
          <p:nvPr/>
        </p:nvSpPr>
        <p:spPr>
          <a:xfrm rot="-5400000">
            <a:off x="3187000" y="1253719"/>
            <a:ext cx="702600" cy="70767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Graphing</a:t>
            </a:r>
            <a:endParaRPr b="1">
              <a:solidFill>
                <a:srgbClr val="1F3A93"/>
              </a:solidFill>
              <a:latin typeface="Roboto Condensed"/>
              <a:ea typeface="Roboto Condensed"/>
              <a:cs typeface="Roboto Condensed"/>
              <a:sym typeface="Roboto Condensed"/>
            </a:endParaRPr>
          </a:p>
        </p:txBody>
      </p:sp>
      <p:cxnSp>
        <p:nvCxnSpPr>
          <p:cNvPr id="395" name="Google Shape;395;p4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396" name="Google Shape;396;p44"/>
          <p:cNvGraphicFramePr/>
          <p:nvPr/>
        </p:nvGraphicFramePr>
        <p:xfrm>
          <a:off x="471338" y="1454650"/>
          <a:ext cx="3000000" cy="3000000"/>
        </p:xfrm>
        <a:graphic>
          <a:graphicData uri="http://schemas.openxmlformats.org/drawingml/2006/table">
            <a:tbl>
              <a:tblPr>
                <a:noFill/>
                <a:tableStyleId>{91519C0D-D16C-47A0-AC39-4F727EB4B208}</a:tableStyleId>
              </a:tblPr>
              <a:tblGrid>
                <a:gridCol w="8153750"/>
              </a:tblGrid>
              <a:tr h="1462575">
                <a:tc>
                  <a:txBody>
                    <a:bodyPr/>
                    <a:lstStyle/>
                    <a:p>
                      <a:pPr indent="0" lvl="0" marL="0" rtl="0" algn="l">
                        <a:spcBef>
                          <a:spcPts val="0"/>
                        </a:spcBef>
                        <a:spcAft>
                          <a:spcPts val="0"/>
                        </a:spcAft>
                        <a:buNone/>
                      </a:pPr>
                      <a:r>
                        <a:rPr lang="en" sz="2000">
                          <a:solidFill>
                            <a:srgbClr val="1F3A93"/>
                          </a:solidFill>
                          <a:latin typeface="Roboto"/>
                          <a:ea typeface="Roboto"/>
                          <a:cs typeface="Roboto"/>
                          <a:sym typeface="Roboto"/>
                        </a:rPr>
                        <a:t>Scientists have to graph the data they find in order to make sure the information is correct. Over the next few slides, you will learn how to read a graph AND how to create your own graphs. </a:t>
                      </a:r>
                      <a:endParaRPr sz="2000">
                        <a:solidFill>
                          <a:srgbClr val="1F3A93"/>
                        </a:solidFill>
                        <a:latin typeface="Roboto"/>
                        <a:ea typeface="Roboto"/>
                        <a:cs typeface="Roboto"/>
                        <a:sym typeface="Roboto"/>
                      </a:endParaRPr>
                    </a:p>
                    <a:p>
                      <a:pPr indent="0" lvl="0" marL="0" rtl="0" algn="l">
                        <a:spcBef>
                          <a:spcPts val="0"/>
                        </a:spcBef>
                        <a:spcAft>
                          <a:spcPts val="0"/>
                        </a:spcAft>
                        <a:buNone/>
                      </a:pPr>
                      <a:r>
                        <a:t/>
                      </a:r>
                      <a:endParaRPr sz="2000">
                        <a:solidFill>
                          <a:srgbClr val="1F3A93"/>
                        </a:solidFill>
                        <a:latin typeface="Roboto"/>
                        <a:ea typeface="Roboto"/>
                        <a:cs typeface="Roboto"/>
                        <a:sym typeface="Roboto"/>
                      </a:endParaRPr>
                    </a:p>
                    <a:p>
                      <a:pPr indent="0" lvl="0" marL="0" rtl="0" algn="l">
                        <a:spcBef>
                          <a:spcPts val="0"/>
                        </a:spcBef>
                        <a:spcAft>
                          <a:spcPts val="0"/>
                        </a:spcAft>
                        <a:buNone/>
                      </a:pPr>
                      <a:r>
                        <a:rPr lang="en" sz="2000">
                          <a:solidFill>
                            <a:srgbClr val="1F3A93"/>
                          </a:solidFill>
                          <a:latin typeface="Roboto"/>
                          <a:ea typeface="Roboto"/>
                          <a:cs typeface="Roboto"/>
                          <a:sym typeface="Roboto"/>
                        </a:rPr>
                        <a:t>The following graphs have the distance along the left side vertically and the time along the bottom horizontally because we are learning about speed and velocity. BUT, graphs can include any information that needs to be studied. </a:t>
                      </a:r>
                      <a:endParaRPr sz="20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397" name="Google Shape;397;p44"/>
          <p:cNvSpPr txBox="1"/>
          <p:nvPr/>
        </p:nvSpPr>
        <p:spPr>
          <a:xfrm>
            <a:off x="185200" y="4510145"/>
            <a:ext cx="6390000" cy="572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REMEMBER</a:t>
            </a:r>
            <a:r>
              <a:rPr b="1" lang="en" sz="1600">
                <a:solidFill>
                  <a:srgbClr val="1F3A93"/>
                </a:solidFill>
                <a:latin typeface="Roboto"/>
                <a:ea typeface="Roboto"/>
                <a:cs typeface="Roboto"/>
                <a:sym typeface="Roboto"/>
              </a:rPr>
              <a:t>: </a:t>
            </a:r>
            <a:r>
              <a:rPr lang="en" sz="1600">
                <a:solidFill>
                  <a:srgbClr val="1F3A93"/>
                </a:solidFill>
                <a:latin typeface="Roboto"/>
                <a:ea typeface="Roboto"/>
                <a:cs typeface="Roboto"/>
                <a:sym typeface="Roboto"/>
              </a:rPr>
              <a:t>to calculate average speed, divide the total distance by the total time. </a:t>
            </a:r>
            <a:endParaRPr b="1" sz="1600">
              <a:solidFill>
                <a:srgbClr val="1F3A93"/>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03" name="Google Shape;403;p4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404" name="Google Shape;404;p45"/>
          <p:cNvSpPr txBox="1"/>
          <p:nvPr>
            <p:ph idx="1" type="body"/>
          </p:nvPr>
        </p:nvSpPr>
        <p:spPr>
          <a:xfrm>
            <a:off x="6096375" y="2076750"/>
            <a:ext cx="2590500" cy="990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This runner covered 1200 meters in 80 seconds. </a:t>
            </a:r>
            <a:endParaRPr sz="20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What is their average speed? </a:t>
            </a:r>
            <a:endParaRPr sz="2000">
              <a:solidFill>
                <a:srgbClr val="00B2A9"/>
              </a:solidFill>
              <a:latin typeface="Roboto"/>
              <a:ea typeface="Roboto"/>
              <a:cs typeface="Roboto"/>
              <a:sym typeface="Roboto"/>
            </a:endParaRPr>
          </a:p>
        </p:txBody>
      </p:sp>
      <p:graphicFrame>
        <p:nvGraphicFramePr>
          <p:cNvPr id="405" name="Google Shape;405;p45"/>
          <p:cNvGraphicFramePr/>
          <p:nvPr/>
        </p:nvGraphicFramePr>
        <p:xfrm>
          <a:off x="305150" y="1180200"/>
          <a:ext cx="3000000" cy="3000000"/>
        </p:xfrm>
        <a:graphic>
          <a:graphicData uri="http://schemas.openxmlformats.org/drawingml/2006/table">
            <a:tbl>
              <a:tblPr>
                <a:noFill/>
                <a:tableStyleId>{91519C0D-D16C-47A0-AC39-4F727EB4B208}</a:tableStyleId>
              </a:tblPr>
              <a:tblGrid>
                <a:gridCol w="677925"/>
                <a:gridCol w="677925"/>
                <a:gridCol w="677925"/>
                <a:gridCol w="677925"/>
                <a:gridCol w="677925"/>
                <a:gridCol w="677925"/>
                <a:gridCol w="677925"/>
                <a:gridCol w="677925"/>
              </a:tblGrid>
              <a:tr h="248425">
                <a:tc>
                  <a:txBody>
                    <a:bodyPr/>
                    <a:lstStyle/>
                    <a:p>
                      <a:pPr indent="0" lvl="0" marL="0" rtl="0" algn="r">
                        <a:spcBef>
                          <a:spcPts val="0"/>
                        </a:spcBef>
                        <a:spcAft>
                          <a:spcPts val="0"/>
                        </a:spcAft>
                        <a:buNone/>
                      </a:pPr>
                      <a:r>
                        <a:rPr lang="en" sz="1200">
                          <a:latin typeface="Roboto"/>
                          <a:ea typeface="Roboto"/>
                          <a:cs typeface="Roboto"/>
                          <a:sym typeface="Roboto"/>
                        </a:rPr>
                        <a:t>1800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1600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1400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1200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1000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800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600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400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200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ct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40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60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80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100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120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06" name="Google Shape;406;p45"/>
          <p:cNvSpPr txBox="1"/>
          <p:nvPr/>
        </p:nvSpPr>
        <p:spPr>
          <a:xfrm rot="-5400000">
            <a:off x="-637600" y="26484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Distance/Meters</a:t>
            </a:r>
            <a:endParaRPr sz="1200">
              <a:latin typeface="Roboto"/>
              <a:ea typeface="Roboto"/>
              <a:cs typeface="Roboto"/>
              <a:sym typeface="Roboto"/>
            </a:endParaRPr>
          </a:p>
        </p:txBody>
      </p:sp>
      <p:sp>
        <p:nvSpPr>
          <p:cNvPr id="407" name="Google Shape;407;p45"/>
          <p:cNvSpPr txBox="1"/>
          <p:nvPr/>
        </p:nvSpPr>
        <p:spPr>
          <a:xfrm>
            <a:off x="1964100" y="47742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Time/Seconds</a:t>
            </a:r>
            <a:endParaRPr sz="1200">
              <a:latin typeface="Roboto"/>
              <a:ea typeface="Roboto"/>
              <a:cs typeface="Roboto"/>
              <a:sym typeface="Roboto"/>
            </a:endParaRPr>
          </a:p>
        </p:txBody>
      </p:sp>
      <p:sp>
        <p:nvSpPr>
          <p:cNvPr id="408" name="Google Shape;408;p45"/>
          <p:cNvSpPr/>
          <p:nvPr/>
        </p:nvSpPr>
        <p:spPr>
          <a:xfrm>
            <a:off x="3908225" y="2395950"/>
            <a:ext cx="191700" cy="175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9" name="Google Shape;409;p45"/>
          <p:cNvCxnSpPr>
            <a:endCxn id="408" idx="3"/>
          </p:cNvCxnSpPr>
          <p:nvPr/>
        </p:nvCxnSpPr>
        <p:spPr>
          <a:xfrm flipH="1" rot="10800000">
            <a:off x="983099" y="2546005"/>
            <a:ext cx="2953200" cy="1958700"/>
          </a:xfrm>
          <a:prstGeom prst="straightConnector1">
            <a:avLst/>
          </a:prstGeom>
          <a:noFill/>
          <a:ln cap="flat" cmpd="sng" w="19050">
            <a:solidFill>
              <a:srgbClr val="1F3A93"/>
            </a:solidFill>
            <a:prstDash val="solid"/>
            <a:round/>
            <a:headEnd len="med" w="med" type="none"/>
            <a:tailEnd len="med" w="med" type="none"/>
          </a:ln>
        </p:spPr>
      </p:cxnSp>
      <p:cxnSp>
        <p:nvCxnSpPr>
          <p:cNvPr id="410" name="Google Shape;410;p45"/>
          <p:cNvCxnSpPr>
            <a:endCxn id="408" idx="2"/>
          </p:cNvCxnSpPr>
          <p:nvPr/>
        </p:nvCxnSpPr>
        <p:spPr>
          <a:xfrm>
            <a:off x="1096625" y="2481150"/>
            <a:ext cx="2811600" cy="2700"/>
          </a:xfrm>
          <a:prstGeom prst="straightConnector1">
            <a:avLst/>
          </a:prstGeom>
          <a:noFill/>
          <a:ln cap="flat" cmpd="sng" w="28575">
            <a:solidFill>
              <a:srgbClr val="00B2A9"/>
            </a:solidFill>
            <a:prstDash val="solid"/>
            <a:round/>
            <a:headEnd len="med" w="med" type="none"/>
            <a:tailEnd len="med" w="med" type="none"/>
          </a:ln>
        </p:spPr>
      </p:cxnSp>
      <p:cxnSp>
        <p:nvCxnSpPr>
          <p:cNvPr id="411" name="Google Shape;411;p45"/>
          <p:cNvCxnSpPr>
            <a:endCxn id="408" idx="4"/>
          </p:cNvCxnSpPr>
          <p:nvPr/>
        </p:nvCxnSpPr>
        <p:spPr>
          <a:xfrm rot="10800000">
            <a:off x="4004075" y="2571750"/>
            <a:ext cx="0" cy="1890300"/>
          </a:xfrm>
          <a:prstGeom prst="straightConnector1">
            <a:avLst/>
          </a:prstGeom>
          <a:noFill/>
          <a:ln cap="flat" cmpd="sng" w="28575">
            <a:solidFill>
              <a:srgbClr val="00B2A9"/>
            </a:solidFill>
            <a:prstDash val="solid"/>
            <a:round/>
            <a:headEnd len="med" w="med" type="none"/>
            <a:tailEnd len="med" w="med" type="none"/>
          </a:ln>
        </p:spPr>
      </p:cxnSp>
      <p:sp>
        <p:nvSpPr>
          <p:cNvPr id="412" name="Google Shape;412;p45"/>
          <p:cNvSpPr/>
          <p:nvPr/>
        </p:nvSpPr>
        <p:spPr>
          <a:xfrm>
            <a:off x="489850" y="2332150"/>
            <a:ext cx="457800" cy="239400"/>
          </a:xfrm>
          <a:prstGeom prst="rect">
            <a:avLst/>
          </a:prstGeom>
          <a:no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5"/>
          <p:cNvSpPr/>
          <p:nvPr/>
        </p:nvSpPr>
        <p:spPr>
          <a:xfrm>
            <a:off x="3775175" y="4519750"/>
            <a:ext cx="457800" cy="239400"/>
          </a:xfrm>
          <a:prstGeom prst="rect">
            <a:avLst/>
          </a:prstGeom>
          <a:no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19" name="Google Shape;419;p4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420" name="Google Shape;420;p46"/>
          <p:cNvGraphicFramePr/>
          <p:nvPr/>
        </p:nvGraphicFramePr>
        <p:xfrm>
          <a:off x="305150" y="1180200"/>
          <a:ext cx="3000000" cy="3000000"/>
        </p:xfrm>
        <a:graphic>
          <a:graphicData uri="http://schemas.openxmlformats.org/drawingml/2006/table">
            <a:tbl>
              <a:tblPr>
                <a:noFill/>
                <a:tableStyleId>{91519C0D-D16C-47A0-AC39-4F727EB4B208}</a:tableStyleId>
              </a:tblPr>
              <a:tblGrid>
                <a:gridCol w="677925"/>
                <a:gridCol w="677925"/>
                <a:gridCol w="677925"/>
                <a:gridCol w="677925"/>
                <a:gridCol w="677925"/>
                <a:gridCol w="677925"/>
                <a:gridCol w="677925"/>
                <a:gridCol w="677925"/>
              </a:tblGrid>
              <a:tr h="248425">
                <a:tc>
                  <a:txBody>
                    <a:bodyPr/>
                    <a:lstStyle/>
                    <a:p>
                      <a:pPr indent="0" lvl="0" marL="0" rtl="0" algn="r">
                        <a:spcBef>
                          <a:spcPts val="0"/>
                        </a:spcBef>
                        <a:spcAft>
                          <a:spcPts val="0"/>
                        </a:spcAft>
                        <a:buNone/>
                      </a:pPr>
                      <a:r>
                        <a:rPr lang="en" sz="1200">
                          <a:latin typeface="Roboto"/>
                          <a:ea typeface="Roboto"/>
                          <a:cs typeface="Roboto"/>
                          <a:sym typeface="Roboto"/>
                        </a:rPr>
                        <a:t>1800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1000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40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60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80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21" name="Google Shape;421;p46"/>
          <p:cNvSpPr txBox="1"/>
          <p:nvPr/>
        </p:nvSpPr>
        <p:spPr>
          <a:xfrm rot="-5400000">
            <a:off x="-637600" y="26484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Distance/Meters</a:t>
            </a:r>
            <a:endParaRPr sz="1200">
              <a:latin typeface="Roboto"/>
              <a:ea typeface="Roboto"/>
              <a:cs typeface="Roboto"/>
              <a:sym typeface="Roboto"/>
            </a:endParaRPr>
          </a:p>
        </p:txBody>
      </p:sp>
      <p:sp>
        <p:nvSpPr>
          <p:cNvPr id="422" name="Google Shape;422;p46"/>
          <p:cNvSpPr txBox="1"/>
          <p:nvPr/>
        </p:nvSpPr>
        <p:spPr>
          <a:xfrm>
            <a:off x="1964100" y="47742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Time/Seconds</a:t>
            </a:r>
            <a:endParaRPr sz="1200">
              <a:latin typeface="Roboto"/>
              <a:ea typeface="Roboto"/>
              <a:cs typeface="Roboto"/>
              <a:sym typeface="Roboto"/>
            </a:endParaRPr>
          </a:p>
        </p:txBody>
      </p:sp>
      <p:sp>
        <p:nvSpPr>
          <p:cNvPr id="423" name="Google Shape;423;p46"/>
          <p:cNvSpPr/>
          <p:nvPr/>
        </p:nvSpPr>
        <p:spPr>
          <a:xfrm>
            <a:off x="5260650" y="2745150"/>
            <a:ext cx="191700" cy="175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4" name="Google Shape;424;p46"/>
          <p:cNvCxnSpPr>
            <a:endCxn id="423" idx="3"/>
          </p:cNvCxnSpPr>
          <p:nvPr/>
        </p:nvCxnSpPr>
        <p:spPr>
          <a:xfrm flipH="1" rot="10800000">
            <a:off x="1001124" y="2895205"/>
            <a:ext cx="4287600" cy="1566600"/>
          </a:xfrm>
          <a:prstGeom prst="straightConnector1">
            <a:avLst/>
          </a:prstGeom>
          <a:noFill/>
          <a:ln cap="flat" cmpd="sng" w="19050">
            <a:solidFill>
              <a:srgbClr val="1F3A93"/>
            </a:solidFill>
            <a:prstDash val="solid"/>
            <a:round/>
            <a:headEnd len="med" w="med" type="none"/>
            <a:tailEnd len="med" w="med" type="none"/>
          </a:ln>
        </p:spPr>
      </p:cxnSp>
      <p:grpSp>
        <p:nvGrpSpPr>
          <p:cNvPr id="425" name="Google Shape;425;p46"/>
          <p:cNvGrpSpPr/>
          <p:nvPr/>
        </p:nvGrpSpPr>
        <p:grpSpPr>
          <a:xfrm>
            <a:off x="5933665" y="3302813"/>
            <a:ext cx="3039717" cy="315194"/>
            <a:chOff x="4867300" y="1166049"/>
            <a:chExt cx="3819700" cy="457200"/>
          </a:xfrm>
        </p:grpSpPr>
        <p:sp>
          <p:nvSpPr>
            <p:cNvPr id="426" name="Google Shape;426;p46"/>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6"/>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28" name="Google Shape;428;p46"/>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is the average speed?</a:t>
              </a:r>
              <a:endParaRPr>
                <a:solidFill>
                  <a:srgbClr val="202124"/>
                </a:solidFill>
                <a:latin typeface="Google Sans"/>
                <a:ea typeface="Google Sans"/>
                <a:cs typeface="Google Sans"/>
                <a:sym typeface="Google Sans"/>
              </a:endParaRPr>
            </a:p>
          </p:txBody>
        </p:sp>
      </p:grpSp>
      <p:grpSp>
        <p:nvGrpSpPr>
          <p:cNvPr id="429" name="Google Shape;429;p46"/>
          <p:cNvGrpSpPr/>
          <p:nvPr/>
        </p:nvGrpSpPr>
        <p:grpSpPr>
          <a:xfrm>
            <a:off x="5933665" y="2851269"/>
            <a:ext cx="3039717" cy="315194"/>
            <a:chOff x="4867300" y="2385249"/>
            <a:chExt cx="3819700" cy="457200"/>
          </a:xfrm>
        </p:grpSpPr>
        <p:sp>
          <p:nvSpPr>
            <p:cNvPr id="430" name="Google Shape;430;p46"/>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6"/>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32" name="Google Shape;432;p46"/>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long did it take? </a:t>
              </a:r>
              <a:endParaRPr>
                <a:solidFill>
                  <a:srgbClr val="202124"/>
                </a:solidFill>
                <a:latin typeface="Google Sans"/>
                <a:ea typeface="Google Sans"/>
                <a:cs typeface="Google Sans"/>
                <a:sym typeface="Google Sans"/>
              </a:endParaRPr>
            </a:p>
          </p:txBody>
        </p:sp>
      </p:grpSp>
      <p:grpSp>
        <p:nvGrpSpPr>
          <p:cNvPr id="433" name="Google Shape;433;p46"/>
          <p:cNvGrpSpPr/>
          <p:nvPr/>
        </p:nvGrpSpPr>
        <p:grpSpPr>
          <a:xfrm>
            <a:off x="5933666" y="2399710"/>
            <a:ext cx="3039717" cy="315194"/>
            <a:chOff x="4867300" y="1775649"/>
            <a:chExt cx="3819700" cy="457200"/>
          </a:xfrm>
        </p:grpSpPr>
        <p:sp>
          <p:nvSpPr>
            <p:cNvPr id="434" name="Google Shape;434;p46"/>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6"/>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36" name="Google Shape;436;p46"/>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a:t>
              </a:r>
              <a:r>
                <a:rPr lang="en">
                  <a:solidFill>
                    <a:srgbClr val="202124"/>
                  </a:solidFill>
                  <a:latin typeface="Google Sans"/>
                  <a:ea typeface="Google Sans"/>
                  <a:cs typeface="Google Sans"/>
                  <a:sym typeface="Google Sans"/>
                </a:rPr>
                <a:t>distance</a:t>
              </a:r>
              <a:r>
                <a:rPr lang="en">
                  <a:solidFill>
                    <a:srgbClr val="202124"/>
                  </a:solidFill>
                  <a:latin typeface="Google Sans"/>
                  <a:ea typeface="Google Sans"/>
                  <a:cs typeface="Google Sans"/>
                  <a:sym typeface="Google Sans"/>
                </a:rPr>
                <a:t> did the runner cover? </a:t>
              </a:r>
              <a:endParaRPr>
                <a:solidFill>
                  <a:srgbClr val="202124"/>
                </a:solidFill>
                <a:latin typeface="Google Sans"/>
                <a:ea typeface="Google Sans"/>
                <a:cs typeface="Google Sans"/>
                <a:sym typeface="Google Sans"/>
              </a:endParaRPr>
            </a:p>
          </p:txBody>
        </p:sp>
      </p:grpSp>
      <p:sp>
        <p:nvSpPr>
          <p:cNvPr id="437" name="Google Shape;437;p46"/>
          <p:cNvSpPr/>
          <p:nvPr/>
        </p:nvSpPr>
        <p:spPr>
          <a:xfrm>
            <a:off x="5994642" y="2488153"/>
            <a:ext cx="129124"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438" name="Google Shape;438;p46"/>
          <p:cNvSpPr/>
          <p:nvPr/>
        </p:nvSpPr>
        <p:spPr>
          <a:xfrm>
            <a:off x="6007075" y="2939709"/>
            <a:ext cx="104263"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439" name="Google Shape;439;p46"/>
          <p:cNvSpPr/>
          <p:nvPr/>
        </p:nvSpPr>
        <p:spPr>
          <a:xfrm>
            <a:off x="5994251" y="3388935"/>
            <a:ext cx="121993" cy="14286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45" name="Google Shape;445;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446" name="Google Shape;446;p47"/>
          <p:cNvGraphicFramePr/>
          <p:nvPr/>
        </p:nvGraphicFramePr>
        <p:xfrm>
          <a:off x="305150" y="1180200"/>
          <a:ext cx="3000000" cy="3000000"/>
        </p:xfrm>
        <a:graphic>
          <a:graphicData uri="http://schemas.openxmlformats.org/drawingml/2006/table">
            <a:tbl>
              <a:tblPr>
                <a:noFill/>
                <a:tableStyleId>{91519C0D-D16C-47A0-AC39-4F727EB4B208}</a:tableStyleId>
              </a:tblPr>
              <a:tblGrid>
                <a:gridCol w="677925"/>
                <a:gridCol w="677925"/>
                <a:gridCol w="677925"/>
                <a:gridCol w="677925"/>
                <a:gridCol w="677925"/>
                <a:gridCol w="677925"/>
                <a:gridCol w="677925"/>
                <a:gridCol w="677925"/>
              </a:tblGrid>
              <a:tr h="248425">
                <a:tc>
                  <a:txBody>
                    <a:bodyPr/>
                    <a:lstStyle/>
                    <a:p>
                      <a:pPr indent="0" lvl="0" marL="0" rtl="0" algn="r">
                        <a:spcBef>
                          <a:spcPts val="0"/>
                        </a:spcBef>
                        <a:spcAft>
                          <a:spcPts val="0"/>
                        </a:spcAft>
                        <a:buNone/>
                      </a:pPr>
                      <a:r>
                        <a:rPr lang="en" sz="1200">
                          <a:latin typeface="Roboto"/>
                          <a:ea typeface="Roboto"/>
                          <a:cs typeface="Roboto"/>
                          <a:sym typeface="Roboto"/>
                        </a:rPr>
                        <a:t>1800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1000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40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60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80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47" name="Google Shape;447;p47"/>
          <p:cNvSpPr txBox="1"/>
          <p:nvPr/>
        </p:nvSpPr>
        <p:spPr>
          <a:xfrm rot="-5400000">
            <a:off x="-637600" y="26484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Distance/Meters</a:t>
            </a:r>
            <a:endParaRPr sz="1200">
              <a:latin typeface="Roboto"/>
              <a:ea typeface="Roboto"/>
              <a:cs typeface="Roboto"/>
              <a:sym typeface="Roboto"/>
            </a:endParaRPr>
          </a:p>
        </p:txBody>
      </p:sp>
      <p:sp>
        <p:nvSpPr>
          <p:cNvPr id="448" name="Google Shape;448;p47"/>
          <p:cNvSpPr txBox="1"/>
          <p:nvPr/>
        </p:nvSpPr>
        <p:spPr>
          <a:xfrm>
            <a:off x="1964100" y="47742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Time/Seconds</a:t>
            </a:r>
            <a:endParaRPr sz="1200">
              <a:latin typeface="Roboto"/>
              <a:ea typeface="Roboto"/>
              <a:cs typeface="Roboto"/>
              <a:sym typeface="Roboto"/>
            </a:endParaRPr>
          </a:p>
        </p:txBody>
      </p:sp>
      <p:sp>
        <p:nvSpPr>
          <p:cNvPr id="449" name="Google Shape;449;p47"/>
          <p:cNvSpPr/>
          <p:nvPr/>
        </p:nvSpPr>
        <p:spPr>
          <a:xfrm>
            <a:off x="5384125" y="1223050"/>
            <a:ext cx="191700" cy="175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0" name="Google Shape;450;p47"/>
          <p:cNvCxnSpPr>
            <a:endCxn id="449" idx="3"/>
          </p:cNvCxnSpPr>
          <p:nvPr/>
        </p:nvCxnSpPr>
        <p:spPr>
          <a:xfrm flipH="1" rot="10800000">
            <a:off x="1031899" y="1373105"/>
            <a:ext cx="4380300" cy="3020100"/>
          </a:xfrm>
          <a:prstGeom prst="straightConnector1">
            <a:avLst/>
          </a:prstGeom>
          <a:noFill/>
          <a:ln cap="flat" cmpd="sng" w="19050">
            <a:solidFill>
              <a:srgbClr val="1F3A93"/>
            </a:solidFill>
            <a:prstDash val="solid"/>
            <a:round/>
            <a:headEnd len="med" w="med" type="none"/>
            <a:tailEnd len="med" w="med" type="none"/>
          </a:ln>
        </p:spPr>
      </p:cxnSp>
      <p:grpSp>
        <p:nvGrpSpPr>
          <p:cNvPr id="451" name="Google Shape;451;p47"/>
          <p:cNvGrpSpPr/>
          <p:nvPr/>
        </p:nvGrpSpPr>
        <p:grpSpPr>
          <a:xfrm>
            <a:off x="5933665" y="3302813"/>
            <a:ext cx="3039717" cy="315194"/>
            <a:chOff x="4867300" y="1166049"/>
            <a:chExt cx="3819700" cy="457200"/>
          </a:xfrm>
        </p:grpSpPr>
        <p:sp>
          <p:nvSpPr>
            <p:cNvPr id="452" name="Google Shape;452;p47"/>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7"/>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54" name="Google Shape;454;p47"/>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is the average speed?</a:t>
              </a:r>
              <a:endParaRPr>
                <a:solidFill>
                  <a:srgbClr val="202124"/>
                </a:solidFill>
                <a:latin typeface="Google Sans"/>
                <a:ea typeface="Google Sans"/>
                <a:cs typeface="Google Sans"/>
                <a:sym typeface="Google Sans"/>
              </a:endParaRPr>
            </a:p>
          </p:txBody>
        </p:sp>
      </p:grpSp>
      <p:grpSp>
        <p:nvGrpSpPr>
          <p:cNvPr id="455" name="Google Shape;455;p47"/>
          <p:cNvGrpSpPr/>
          <p:nvPr/>
        </p:nvGrpSpPr>
        <p:grpSpPr>
          <a:xfrm>
            <a:off x="5933665" y="2851269"/>
            <a:ext cx="3039717" cy="315194"/>
            <a:chOff x="4867300" y="2385249"/>
            <a:chExt cx="3819700" cy="457200"/>
          </a:xfrm>
        </p:grpSpPr>
        <p:sp>
          <p:nvSpPr>
            <p:cNvPr id="456" name="Google Shape;456;p47"/>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7"/>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58" name="Google Shape;458;p47"/>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long did it take? </a:t>
              </a:r>
              <a:endParaRPr>
                <a:solidFill>
                  <a:srgbClr val="202124"/>
                </a:solidFill>
                <a:latin typeface="Google Sans"/>
                <a:ea typeface="Google Sans"/>
                <a:cs typeface="Google Sans"/>
                <a:sym typeface="Google Sans"/>
              </a:endParaRPr>
            </a:p>
          </p:txBody>
        </p:sp>
      </p:grpSp>
      <p:grpSp>
        <p:nvGrpSpPr>
          <p:cNvPr id="459" name="Google Shape;459;p47"/>
          <p:cNvGrpSpPr/>
          <p:nvPr/>
        </p:nvGrpSpPr>
        <p:grpSpPr>
          <a:xfrm>
            <a:off x="5933666" y="2399710"/>
            <a:ext cx="3039717" cy="315194"/>
            <a:chOff x="4867300" y="1775649"/>
            <a:chExt cx="3819700" cy="457200"/>
          </a:xfrm>
        </p:grpSpPr>
        <p:sp>
          <p:nvSpPr>
            <p:cNvPr id="460" name="Google Shape;460;p47"/>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7"/>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62" name="Google Shape;462;p47"/>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distance did the runner cover? </a:t>
              </a:r>
              <a:endParaRPr>
                <a:solidFill>
                  <a:srgbClr val="202124"/>
                </a:solidFill>
                <a:latin typeface="Google Sans"/>
                <a:ea typeface="Google Sans"/>
                <a:cs typeface="Google Sans"/>
                <a:sym typeface="Google Sans"/>
              </a:endParaRPr>
            </a:p>
          </p:txBody>
        </p:sp>
      </p:grpSp>
      <p:sp>
        <p:nvSpPr>
          <p:cNvPr id="463" name="Google Shape;463;p47"/>
          <p:cNvSpPr/>
          <p:nvPr/>
        </p:nvSpPr>
        <p:spPr>
          <a:xfrm>
            <a:off x="5994642" y="2488153"/>
            <a:ext cx="129124"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464" name="Google Shape;464;p47"/>
          <p:cNvSpPr/>
          <p:nvPr/>
        </p:nvSpPr>
        <p:spPr>
          <a:xfrm>
            <a:off x="6007075" y="2939709"/>
            <a:ext cx="104263"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465" name="Google Shape;465;p47"/>
          <p:cNvSpPr/>
          <p:nvPr/>
        </p:nvSpPr>
        <p:spPr>
          <a:xfrm>
            <a:off x="5994251" y="3388935"/>
            <a:ext cx="121993" cy="14286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71" name="Google Shape;471;p4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472" name="Google Shape;472;p48"/>
          <p:cNvGraphicFramePr/>
          <p:nvPr/>
        </p:nvGraphicFramePr>
        <p:xfrm>
          <a:off x="305150" y="1180200"/>
          <a:ext cx="3000000" cy="3000000"/>
        </p:xfrm>
        <a:graphic>
          <a:graphicData uri="http://schemas.openxmlformats.org/drawingml/2006/table">
            <a:tbl>
              <a:tblPr>
                <a:noFill/>
                <a:tableStyleId>{91519C0D-D16C-47A0-AC39-4F727EB4B208}</a:tableStyleId>
              </a:tblPr>
              <a:tblGrid>
                <a:gridCol w="677925"/>
                <a:gridCol w="677925"/>
                <a:gridCol w="677925"/>
                <a:gridCol w="677925"/>
                <a:gridCol w="677925"/>
                <a:gridCol w="677925"/>
                <a:gridCol w="677925"/>
                <a:gridCol w="677925"/>
              </a:tblGrid>
              <a:tr h="248425">
                <a:tc>
                  <a:txBody>
                    <a:bodyPr/>
                    <a:lstStyle/>
                    <a:p>
                      <a:pPr indent="0" lvl="0" marL="0" rtl="0" algn="r">
                        <a:spcBef>
                          <a:spcPts val="0"/>
                        </a:spcBef>
                        <a:spcAft>
                          <a:spcPts val="0"/>
                        </a:spcAft>
                        <a:buNone/>
                      </a:pPr>
                      <a:r>
                        <a:rPr lang="en" sz="1200">
                          <a:latin typeface="Roboto"/>
                          <a:ea typeface="Roboto"/>
                          <a:cs typeface="Roboto"/>
                          <a:sym typeface="Roboto"/>
                        </a:rPr>
                        <a:t>1800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1000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40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60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80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73" name="Google Shape;473;p48"/>
          <p:cNvSpPr txBox="1"/>
          <p:nvPr/>
        </p:nvSpPr>
        <p:spPr>
          <a:xfrm rot="-5400000">
            <a:off x="-637600" y="26484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Distance/Meters</a:t>
            </a:r>
            <a:endParaRPr sz="1200">
              <a:latin typeface="Roboto"/>
              <a:ea typeface="Roboto"/>
              <a:cs typeface="Roboto"/>
              <a:sym typeface="Roboto"/>
            </a:endParaRPr>
          </a:p>
        </p:txBody>
      </p:sp>
      <p:sp>
        <p:nvSpPr>
          <p:cNvPr id="474" name="Google Shape;474;p48"/>
          <p:cNvSpPr txBox="1"/>
          <p:nvPr/>
        </p:nvSpPr>
        <p:spPr>
          <a:xfrm>
            <a:off x="1964100" y="47742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Time/Seconds</a:t>
            </a:r>
            <a:endParaRPr sz="1200">
              <a:latin typeface="Roboto"/>
              <a:ea typeface="Roboto"/>
              <a:cs typeface="Roboto"/>
              <a:sym typeface="Roboto"/>
            </a:endParaRPr>
          </a:p>
        </p:txBody>
      </p:sp>
      <p:sp>
        <p:nvSpPr>
          <p:cNvPr id="475" name="Google Shape;475;p48"/>
          <p:cNvSpPr/>
          <p:nvPr/>
        </p:nvSpPr>
        <p:spPr>
          <a:xfrm>
            <a:off x="3909075" y="3475550"/>
            <a:ext cx="191700" cy="175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6" name="Google Shape;476;p48"/>
          <p:cNvCxnSpPr>
            <a:endCxn id="475" idx="2"/>
          </p:cNvCxnSpPr>
          <p:nvPr/>
        </p:nvCxnSpPr>
        <p:spPr>
          <a:xfrm flipH="1" rot="10800000">
            <a:off x="979575" y="3563450"/>
            <a:ext cx="2929500" cy="863100"/>
          </a:xfrm>
          <a:prstGeom prst="straightConnector1">
            <a:avLst/>
          </a:prstGeom>
          <a:noFill/>
          <a:ln cap="flat" cmpd="sng" w="19050">
            <a:solidFill>
              <a:srgbClr val="1F3A93"/>
            </a:solidFill>
            <a:prstDash val="solid"/>
            <a:round/>
            <a:headEnd len="med" w="med" type="none"/>
            <a:tailEnd len="med" w="med" type="none"/>
          </a:ln>
        </p:spPr>
      </p:cxnSp>
      <p:grpSp>
        <p:nvGrpSpPr>
          <p:cNvPr id="477" name="Google Shape;477;p48"/>
          <p:cNvGrpSpPr/>
          <p:nvPr/>
        </p:nvGrpSpPr>
        <p:grpSpPr>
          <a:xfrm>
            <a:off x="5933665" y="3302813"/>
            <a:ext cx="3039717" cy="315194"/>
            <a:chOff x="4867300" y="1166049"/>
            <a:chExt cx="3819700" cy="457200"/>
          </a:xfrm>
        </p:grpSpPr>
        <p:sp>
          <p:nvSpPr>
            <p:cNvPr id="478" name="Google Shape;478;p48"/>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8"/>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80" name="Google Shape;480;p48"/>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is the average speed?</a:t>
              </a:r>
              <a:endParaRPr>
                <a:solidFill>
                  <a:srgbClr val="202124"/>
                </a:solidFill>
                <a:latin typeface="Google Sans"/>
                <a:ea typeface="Google Sans"/>
                <a:cs typeface="Google Sans"/>
                <a:sym typeface="Google Sans"/>
              </a:endParaRPr>
            </a:p>
          </p:txBody>
        </p:sp>
      </p:grpSp>
      <p:grpSp>
        <p:nvGrpSpPr>
          <p:cNvPr id="481" name="Google Shape;481;p48"/>
          <p:cNvGrpSpPr/>
          <p:nvPr/>
        </p:nvGrpSpPr>
        <p:grpSpPr>
          <a:xfrm>
            <a:off x="5933665" y="2851269"/>
            <a:ext cx="3039717" cy="315194"/>
            <a:chOff x="4867300" y="2385249"/>
            <a:chExt cx="3819700" cy="457200"/>
          </a:xfrm>
        </p:grpSpPr>
        <p:sp>
          <p:nvSpPr>
            <p:cNvPr id="482" name="Google Shape;482;p48"/>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8"/>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84" name="Google Shape;484;p48"/>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long did it take? </a:t>
              </a:r>
              <a:endParaRPr>
                <a:solidFill>
                  <a:srgbClr val="202124"/>
                </a:solidFill>
                <a:latin typeface="Google Sans"/>
                <a:ea typeface="Google Sans"/>
                <a:cs typeface="Google Sans"/>
                <a:sym typeface="Google Sans"/>
              </a:endParaRPr>
            </a:p>
          </p:txBody>
        </p:sp>
      </p:grpSp>
      <p:grpSp>
        <p:nvGrpSpPr>
          <p:cNvPr id="485" name="Google Shape;485;p48"/>
          <p:cNvGrpSpPr/>
          <p:nvPr/>
        </p:nvGrpSpPr>
        <p:grpSpPr>
          <a:xfrm>
            <a:off x="5933666" y="2399710"/>
            <a:ext cx="3039717" cy="315194"/>
            <a:chOff x="4867300" y="1775649"/>
            <a:chExt cx="3819700" cy="457200"/>
          </a:xfrm>
        </p:grpSpPr>
        <p:sp>
          <p:nvSpPr>
            <p:cNvPr id="486" name="Google Shape;486;p48"/>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8"/>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88" name="Google Shape;488;p48"/>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distance did the runner cover? </a:t>
              </a:r>
              <a:endParaRPr>
                <a:solidFill>
                  <a:srgbClr val="202124"/>
                </a:solidFill>
                <a:latin typeface="Google Sans"/>
                <a:ea typeface="Google Sans"/>
                <a:cs typeface="Google Sans"/>
                <a:sym typeface="Google Sans"/>
              </a:endParaRPr>
            </a:p>
          </p:txBody>
        </p:sp>
      </p:grpSp>
      <p:sp>
        <p:nvSpPr>
          <p:cNvPr id="489" name="Google Shape;489;p48"/>
          <p:cNvSpPr/>
          <p:nvPr/>
        </p:nvSpPr>
        <p:spPr>
          <a:xfrm>
            <a:off x="5994642" y="2488153"/>
            <a:ext cx="129124"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490" name="Google Shape;490;p48"/>
          <p:cNvSpPr/>
          <p:nvPr/>
        </p:nvSpPr>
        <p:spPr>
          <a:xfrm>
            <a:off x="6007075" y="2939709"/>
            <a:ext cx="104263"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491" name="Google Shape;491;p48"/>
          <p:cNvSpPr/>
          <p:nvPr/>
        </p:nvSpPr>
        <p:spPr>
          <a:xfrm>
            <a:off x="5994251" y="3388935"/>
            <a:ext cx="121993" cy="14286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9"/>
          <p:cNvSpPr/>
          <p:nvPr/>
        </p:nvSpPr>
        <p:spPr>
          <a:xfrm rot="-5400000">
            <a:off x="3187000" y="1253719"/>
            <a:ext cx="702600" cy="70767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Draw your own graph! </a:t>
            </a:r>
            <a:endParaRPr b="1">
              <a:solidFill>
                <a:srgbClr val="1F3A93"/>
              </a:solidFill>
              <a:latin typeface="Roboto Condensed"/>
              <a:ea typeface="Roboto Condensed"/>
              <a:cs typeface="Roboto Condensed"/>
              <a:sym typeface="Roboto Condensed"/>
            </a:endParaRPr>
          </a:p>
        </p:txBody>
      </p:sp>
      <p:cxnSp>
        <p:nvCxnSpPr>
          <p:cNvPr id="498" name="Google Shape;498;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499" name="Google Shape;499;p49"/>
          <p:cNvGraphicFramePr/>
          <p:nvPr/>
        </p:nvGraphicFramePr>
        <p:xfrm>
          <a:off x="409563" y="1936050"/>
          <a:ext cx="3000000" cy="3000000"/>
        </p:xfrm>
        <a:graphic>
          <a:graphicData uri="http://schemas.openxmlformats.org/drawingml/2006/table">
            <a:tbl>
              <a:tblPr>
                <a:noFill/>
                <a:tableStyleId>{91519C0D-D16C-47A0-AC39-4F727EB4B208}</a:tableStyleId>
              </a:tblPr>
              <a:tblGrid>
                <a:gridCol w="5387900"/>
              </a:tblGrid>
              <a:tr h="1462575">
                <a:tc>
                  <a:txBody>
                    <a:bodyPr/>
                    <a:lstStyle/>
                    <a:p>
                      <a:pPr indent="0" lvl="0" marL="0" rtl="0" algn="l">
                        <a:spcBef>
                          <a:spcPts val="0"/>
                        </a:spcBef>
                        <a:spcAft>
                          <a:spcPts val="0"/>
                        </a:spcAft>
                        <a:buNone/>
                      </a:pPr>
                      <a:r>
                        <a:rPr lang="en" sz="1600">
                          <a:solidFill>
                            <a:srgbClr val="1F3A93"/>
                          </a:solidFill>
                          <a:latin typeface="Roboto"/>
                          <a:ea typeface="Roboto"/>
                          <a:cs typeface="Roboto"/>
                          <a:sym typeface="Roboto"/>
                        </a:rPr>
                        <a:t>Draw a graph for the </a:t>
                      </a:r>
                      <a:r>
                        <a:rPr lang="en" sz="1600">
                          <a:solidFill>
                            <a:srgbClr val="1F3A93"/>
                          </a:solidFill>
                          <a:latin typeface="Roboto"/>
                          <a:ea typeface="Roboto"/>
                          <a:cs typeface="Roboto"/>
                          <a:sym typeface="Roboto"/>
                        </a:rPr>
                        <a:t>following</a:t>
                      </a:r>
                      <a:r>
                        <a:rPr lang="en" sz="1600">
                          <a:solidFill>
                            <a:srgbClr val="1F3A93"/>
                          </a:solidFill>
                          <a:latin typeface="Roboto"/>
                          <a:ea typeface="Roboto"/>
                          <a:cs typeface="Roboto"/>
                          <a:sym typeface="Roboto"/>
                        </a:rPr>
                        <a:t>:</a:t>
                      </a:r>
                      <a:endParaRPr sz="1600">
                        <a:solidFill>
                          <a:srgbClr val="1F3A93"/>
                        </a:solidFill>
                        <a:latin typeface="Roboto"/>
                        <a:ea typeface="Roboto"/>
                        <a:cs typeface="Roboto"/>
                        <a:sym typeface="Roboto"/>
                      </a:endParaRPr>
                    </a:p>
                    <a:p>
                      <a:pPr indent="0" lvl="0" marL="0" rtl="0" algn="l">
                        <a:spcBef>
                          <a:spcPts val="0"/>
                        </a:spcBef>
                        <a:spcAft>
                          <a:spcPts val="0"/>
                        </a:spcAft>
                        <a:buNone/>
                      </a:pPr>
                      <a:r>
                        <a:t/>
                      </a:r>
                      <a:endParaRPr sz="1600">
                        <a:solidFill>
                          <a:srgbClr val="1F3A93"/>
                        </a:solidFill>
                        <a:latin typeface="Roboto"/>
                        <a:ea typeface="Roboto"/>
                        <a:cs typeface="Roboto"/>
                        <a:sym typeface="Roboto"/>
                      </a:endParaRPr>
                    </a:p>
                    <a:p>
                      <a:pPr indent="0" lvl="0" marL="0" rtl="0" algn="l">
                        <a:spcBef>
                          <a:spcPts val="0"/>
                        </a:spcBef>
                        <a:spcAft>
                          <a:spcPts val="0"/>
                        </a:spcAft>
                        <a:buNone/>
                      </a:pPr>
                      <a:r>
                        <a:rPr lang="en" sz="1600">
                          <a:solidFill>
                            <a:srgbClr val="1F3A93"/>
                          </a:solidFill>
                          <a:latin typeface="Roboto"/>
                          <a:ea typeface="Roboto"/>
                          <a:cs typeface="Roboto"/>
                          <a:sym typeface="Roboto"/>
                        </a:rPr>
                        <a:t>A runner ran 1400 meters in 300 seconds. </a:t>
                      </a:r>
                      <a:endParaRPr sz="1600">
                        <a:solidFill>
                          <a:srgbClr val="1F3A93"/>
                        </a:solidFill>
                        <a:latin typeface="Roboto"/>
                        <a:ea typeface="Roboto"/>
                        <a:cs typeface="Roboto"/>
                        <a:sym typeface="Roboto"/>
                      </a:endParaRPr>
                    </a:p>
                    <a:p>
                      <a:pPr indent="0" lvl="0" marL="0" rtl="0" algn="l">
                        <a:spcBef>
                          <a:spcPts val="0"/>
                        </a:spcBef>
                        <a:spcAft>
                          <a:spcPts val="0"/>
                        </a:spcAft>
                        <a:buNone/>
                      </a:pPr>
                      <a:r>
                        <a:t/>
                      </a:r>
                      <a:endParaRPr sz="1600">
                        <a:solidFill>
                          <a:srgbClr val="1F3A93"/>
                        </a:solidFill>
                        <a:latin typeface="Roboto"/>
                        <a:ea typeface="Roboto"/>
                        <a:cs typeface="Roboto"/>
                        <a:sym typeface="Roboto"/>
                      </a:endParaRPr>
                    </a:p>
                    <a:p>
                      <a:pPr indent="0" lvl="0" marL="0" rtl="0" algn="l">
                        <a:spcBef>
                          <a:spcPts val="0"/>
                        </a:spcBef>
                        <a:spcAft>
                          <a:spcPts val="0"/>
                        </a:spcAft>
                        <a:buNone/>
                      </a:pPr>
                      <a:r>
                        <a:rPr lang="en" sz="1600">
                          <a:solidFill>
                            <a:srgbClr val="1F3A93"/>
                          </a:solidFill>
                          <a:latin typeface="Roboto"/>
                          <a:ea typeface="Roboto"/>
                          <a:cs typeface="Roboto"/>
                          <a:sym typeface="Roboto"/>
                        </a:rPr>
                        <a:t>A runner ran 800 meters in 120 seconds. </a:t>
                      </a:r>
                      <a:endParaRPr sz="1600">
                        <a:solidFill>
                          <a:srgbClr val="1F3A93"/>
                        </a:solidFill>
                        <a:latin typeface="Roboto"/>
                        <a:ea typeface="Roboto"/>
                        <a:cs typeface="Roboto"/>
                        <a:sym typeface="Roboto"/>
                      </a:endParaRPr>
                    </a:p>
                    <a:p>
                      <a:pPr indent="0" lvl="0" marL="0" rtl="0" algn="l">
                        <a:spcBef>
                          <a:spcPts val="0"/>
                        </a:spcBef>
                        <a:spcAft>
                          <a:spcPts val="0"/>
                        </a:spcAft>
                        <a:buNone/>
                      </a:pPr>
                      <a:r>
                        <a:t/>
                      </a:r>
                      <a:endParaRPr sz="1600">
                        <a:solidFill>
                          <a:srgbClr val="1F3A93"/>
                        </a:solidFill>
                        <a:latin typeface="Roboto"/>
                        <a:ea typeface="Roboto"/>
                        <a:cs typeface="Roboto"/>
                        <a:sym typeface="Roboto"/>
                      </a:endParaRPr>
                    </a:p>
                    <a:p>
                      <a:pPr indent="0" lvl="0" marL="0" rtl="0" algn="l">
                        <a:spcBef>
                          <a:spcPts val="0"/>
                        </a:spcBef>
                        <a:spcAft>
                          <a:spcPts val="0"/>
                        </a:spcAft>
                        <a:buNone/>
                      </a:pPr>
                      <a:r>
                        <a:rPr lang="en" sz="1600">
                          <a:solidFill>
                            <a:srgbClr val="1F3A93"/>
                          </a:solidFill>
                          <a:latin typeface="Roboto"/>
                          <a:ea typeface="Roboto"/>
                          <a:cs typeface="Roboto"/>
                          <a:sym typeface="Roboto"/>
                        </a:rPr>
                        <a:t>A runner ran 1000 meters in 80 seconds.</a:t>
                      </a:r>
                      <a:endParaRPr sz="16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500" name="Google Shape;500;p49"/>
          <p:cNvSpPr txBox="1"/>
          <p:nvPr/>
        </p:nvSpPr>
        <p:spPr>
          <a:xfrm>
            <a:off x="185200" y="4510145"/>
            <a:ext cx="6390000" cy="572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REMEMBER: </a:t>
            </a:r>
            <a:r>
              <a:rPr lang="en" sz="1600">
                <a:solidFill>
                  <a:srgbClr val="1F3A93"/>
                </a:solidFill>
                <a:latin typeface="Roboto"/>
                <a:ea typeface="Roboto"/>
                <a:cs typeface="Roboto"/>
                <a:sym typeface="Roboto"/>
              </a:rPr>
              <a:t>distance/meters goes along the left vertical side and time/seconds goes along the bottom horizontal side </a:t>
            </a:r>
            <a:endParaRPr b="1" sz="1600">
              <a:solidFill>
                <a:srgbClr val="1F3A93"/>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506" name="Google Shape;506;p5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507" name="Google Shape;507;p50"/>
          <p:cNvGraphicFramePr/>
          <p:nvPr/>
        </p:nvGraphicFramePr>
        <p:xfrm>
          <a:off x="803513" y="24111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the average speed for a runner who covers 400 meters in 2 minutes?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508" name="Google Shape;508;p50"/>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sp>
        <p:nvSpPr>
          <p:cNvPr id="509" name="Google Shape;509;p50"/>
          <p:cNvSpPr txBox="1"/>
          <p:nvPr/>
        </p:nvSpPr>
        <p:spPr>
          <a:xfrm>
            <a:off x="1178663" y="4233375"/>
            <a:ext cx="552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Bonus points for creating your own graph to show your answer! </a:t>
            </a:r>
            <a:endParaRPr>
              <a:solidFill>
                <a:srgbClr val="1F3A93"/>
              </a:solidFill>
              <a:latin typeface="Roboto"/>
              <a:ea typeface="Roboto"/>
              <a:cs typeface="Roboto"/>
              <a:sym typeface="Roboto"/>
            </a:endParaRPr>
          </a:p>
        </p:txBody>
      </p:sp>
      <p:grpSp>
        <p:nvGrpSpPr>
          <p:cNvPr id="510" name="Google Shape;510;p50"/>
          <p:cNvGrpSpPr/>
          <p:nvPr/>
        </p:nvGrpSpPr>
        <p:grpSpPr>
          <a:xfrm flipH="1" rot="2697858">
            <a:off x="228028" y="3857467"/>
            <a:ext cx="893913" cy="610490"/>
            <a:chOff x="3104742" y="3437775"/>
            <a:chExt cx="1575700" cy="1076781"/>
          </a:xfrm>
        </p:grpSpPr>
        <p:sp>
          <p:nvSpPr>
            <p:cNvPr id="511" name="Google Shape;511;p50"/>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12" name="Google Shape;512;p50"/>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13" name="Google Shape;513;p50"/>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14" name="Google Shape;514;p50"/>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15" name="Google Shape;515;p50"/>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16" name="Google Shape;516;p50"/>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17" name="Google Shape;517;p50"/>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18" name="Google Shape;518;p50"/>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19" name="Google Shape;519;p50"/>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20" name="Google Shape;520;p50"/>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521" name="Google Shape;521;p50"/>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525" name="Shape 525"/>
        <p:cNvGrpSpPr/>
        <p:nvPr/>
      </p:nvGrpSpPr>
      <p:grpSpPr>
        <a:xfrm>
          <a:off x="0" y="0"/>
          <a:ext cx="0" cy="0"/>
          <a:chOff x="0" y="0"/>
          <a:chExt cx="0" cy="0"/>
        </a:xfrm>
      </p:grpSpPr>
      <p:pic>
        <p:nvPicPr>
          <p:cNvPr id="526" name="Google Shape;526;p51"/>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527" name="Google Shape;527;p51"/>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3</a:t>
            </a:r>
            <a:endParaRPr b="1" sz="4800">
              <a:solidFill>
                <a:schemeClr val="lt1"/>
              </a:solidFill>
              <a:latin typeface="Roboto Condensed"/>
              <a:ea typeface="Roboto Condensed"/>
              <a:cs typeface="Roboto Condensed"/>
              <a:sym typeface="Roboto Condensed"/>
            </a:endParaRPr>
          </a:p>
        </p:txBody>
      </p:sp>
      <p:sp>
        <p:nvSpPr>
          <p:cNvPr id="528" name="Google Shape;528;p51"/>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FORCE</a:t>
            </a:r>
            <a:endParaRPr sz="2600">
              <a:solidFill>
                <a:schemeClr val="lt1"/>
              </a:solidFill>
              <a:latin typeface="Raleway Medium"/>
              <a:ea typeface="Raleway Medium"/>
              <a:cs typeface="Raleway Medium"/>
              <a:sym typeface="Raleway Medium"/>
            </a:endParaRPr>
          </a:p>
        </p:txBody>
      </p:sp>
      <p:cxnSp>
        <p:nvCxnSpPr>
          <p:cNvPr id="529" name="Google Shape;529;p5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30" name="Google Shape;530;p51"/>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531" name="Google Shape;531;p51"/>
          <p:cNvPicPr preferRelativeResize="0"/>
          <p:nvPr/>
        </p:nvPicPr>
        <p:blipFill rotWithShape="1">
          <a:blip r:embed="rId5">
            <a:alphaModFix/>
          </a:blip>
          <a:srcRect b="0" l="0" r="0" t="0"/>
          <a:stretch/>
        </p:blipFill>
        <p:spPr>
          <a:xfrm>
            <a:off x="5533202" y="903039"/>
            <a:ext cx="3337425" cy="3337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537" name="Google Shape;537;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38" name="Google Shape;538;p52"/>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539" name="Google Shape;539;p52"/>
          <p:cNvGraphicFramePr/>
          <p:nvPr/>
        </p:nvGraphicFramePr>
        <p:xfrm>
          <a:off x="803513" y="24111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makes the wheels on a </a:t>
                      </a:r>
                      <a:r>
                        <a:rPr lang="en" sz="1800">
                          <a:solidFill>
                            <a:srgbClr val="1F3A93"/>
                          </a:solidFill>
                          <a:latin typeface="Roboto"/>
                          <a:ea typeface="Roboto"/>
                          <a:cs typeface="Roboto"/>
                          <a:sym typeface="Roboto"/>
                        </a:rPr>
                        <a:t>bike</a:t>
                      </a:r>
                      <a:r>
                        <a:rPr lang="en" sz="1800">
                          <a:solidFill>
                            <a:srgbClr val="1F3A93"/>
                          </a:solidFill>
                          <a:latin typeface="Roboto"/>
                          <a:ea typeface="Roboto"/>
                          <a:cs typeface="Roboto"/>
                          <a:sym typeface="Roboto"/>
                        </a:rPr>
                        <a:t> turn?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14" name="Shape 114"/>
        <p:cNvGrpSpPr/>
        <p:nvPr/>
      </p:nvGrpSpPr>
      <p:grpSpPr>
        <a:xfrm>
          <a:off x="0" y="0"/>
          <a:ext cx="0" cy="0"/>
          <a:chOff x="0" y="0"/>
          <a:chExt cx="0" cy="0"/>
        </a:xfrm>
      </p:grpSpPr>
      <p:pic>
        <p:nvPicPr>
          <p:cNvPr id="115" name="Google Shape;115;p26"/>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16" name="Google Shape;116;p26"/>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 1</a:t>
            </a:r>
            <a:endParaRPr b="1" sz="4800">
              <a:solidFill>
                <a:schemeClr val="lt1"/>
              </a:solidFill>
              <a:latin typeface="Roboto Condensed"/>
              <a:ea typeface="Roboto Condensed"/>
              <a:cs typeface="Roboto Condensed"/>
              <a:sym typeface="Roboto Condensed"/>
            </a:endParaRPr>
          </a:p>
        </p:txBody>
      </p:sp>
      <p:sp>
        <p:nvSpPr>
          <p:cNvPr id="117" name="Google Shape;117;p26"/>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MOTION</a:t>
            </a:r>
            <a:endParaRPr sz="2600">
              <a:solidFill>
                <a:schemeClr val="lt1"/>
              </a:solidFill>
              <a:latin typeface="Raleway Medium"/>
              <a:ea typeface="Raleway Medium"/>
              <a:cs typeface="Raleway Medium"/>
              <a:sym typeface="Raleway Medium"/>
            </a:endParaRPr>
          </a:p>
        </p:txBody>
      </p:sp>
      <p:cxnSp>
        <p:nvCxnSpPr>
          <p:cNvPr id="118" name="Google Shape;118;p26"/>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19" name="Google Shape;119;p26"/>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20" name="Google Shape;120;p26"/>
          <p:cNvPicPr preferRelativeResize="0"/>
          <p:nvPr/>
        </p:nvPicPr>
        <p:blipFill rotWithShape="1">
          <a:blip r:embed="rId5">
            <a:alphaModFix/>
          </a:blip>
          <a:srcRect b="0" l="0" r="0" t="0"/>
          <a:stretch/>
        </p:blipFill>
        <p:spPr>
          <a:xfrm>
            <a:off x="5533202" y="903039"/>
            <a:ext cx="3337425" cy="3337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545" name="Google Shape;545;p5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46" name="Google Shape;546;p53"/>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Define force and gravity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a:t>
            </a:r>
            <a:r>
              <a:rPr b="1" lang="en" sz="2200">
                <a:solidFill>
                  <a:srgbClr val="00B2A9"/>
                </a:solidFill>
                <a:latin typeface="Roboto"/>
                <a:ea typeface="Roboto"/>
                <a:cs typeface="Roboto"/>
                <a:sym typeface="Roboto"/>
              </a:rPr>
              <a:t>balanced</a:t>
            </a:r>
            <a:r>
              <a:rPr b="1" lang="en" sz="2200">
                <a:solidFill>
                  <a:srgbClr val="00B2A9"/>
                </a:solidFill>
                <a:latin typeface="Roboto"/>
                <a:ea typeface="Roboto"/>
                <a:cs typeface="Roboto"/>
                <a:sym typeface="Roboto"/>
              </a:rPr>
              <a:t> and unbalanced forces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the relationship between the pull from two objects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52" name="Google Shape;552;p54"/>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Force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Tug of War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553" name="Google Shape;553;p5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Force? </a:t>
            </a:r>
            <a:endParaRPr b="1">
              <a:solidFill>
                <a:srgbClr val="1F3A93"/>
              </a:solidFill>
              <a:latin typeface="Roboto Condensed"/>
              <a:ea typeface="Roboto Condensed"/>
              <a:cs typeface="Roboto Condensed"/>
              <a:sym typeface="Roboto Condensed"/>
            </a:endParaRPr>
          </a:p>
        </p:txBody>
      </p:sp>
      <p:cxnSp>
        <p:nvCxnSpPr>
          <p:cNvPr id="559" name="Google Shape;559;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60" name="Google Shape;560;p55"/>
          <p:cNvSpPr txBox="1"/>
          <p:nvPr/>
        </p:nvSpPr>
        <p:spPr>
          <a:xfrm>
            <a:off x="974700" y="1363725"/>
            <a:ext cx="71946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1F3A93"/>
                </a:solidFill>
                <a:highlight>
                  <a:srgbClr val="91D5AC"/>
                </a:highlight>
                <a:latin typeface="Roboto"/>
                <a:ea typeface="Roboto"/>
                <a:cs typeface="Roboto"/>
                <a:sym typeface="Roboto"/>
              </a:rPr>
              <a:t>FORCE</a:t>
            </a:r>
            <a:r>
              <a:rPr lang="en" sz="2600">
                <a:solidFill>
                  <a:srgbClr val="1F3A93"/>
                </a:solidFill>
                <a:latin typeface="Roboto"/>
                <a:ea typeface="Roboto"/>
                <a:cs typeface="Roboto"/>
                <a:sym typeface="Roboto"/>
              </a:rPr>
              <a:t> is what makes something move. What makes a car speed up or a bike move - force! Force is a push or pull that changes the motion of an object. You apply force to the bike pedals in order to make it move.  </a:t>
            </a:r>
            <a:endParaRPr sz="2600">
              <a:latin typeface="Roboto"/>
              <a:ea typeface="Roboto"/>
              <a:cs typeface="Roboto"/>
              <a:sym typeface="Roboto"/>
            </a:endParaRPr>
          </a:p>
        </p:txBody>
      </p:sp>
      <p:grpSp>
        <p:nvGrpSpPr>
          <p:cNvPr id="561" name="Google Shape;561;p55"/>
          <p:cNvGrpSpPr/>
          <p:nvPr/>
        </p:nvGrpSpPr>
        <p:grpSpPr>
          <a:xfrm>
            <a:off x="-33" y="4752763"/>
            <a:ext cx="7076787" cy="390756"/>
            <a:chOff x="5013796" y="2724233"/>
            <a:chExt cx="3673200" cy="727800"/>
          </a:xfrm>
        </p:grpSpPr>
        <p:sp>
          <p:nvSpPr>
            <p:cNvPr id="562" name="Google Shape;562;p55"/>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5"/>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The force powering a car to move is the engine. </a:t>
              </a:r>
              <a:endParaRPr b="1" sz="1600">
                <a:solidFill>
                  <a:srgbClr val="1F3A93"/>
                </a:solidFill>
                <a:latin typeface="Roboto"/>
                <a:ea typeface="Roboto"/>
                <a:cs typeface="Roboto"/>
                <a:sym typeface="Roboto"/>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Net Force </a:t>
            </a:r>
            <a:endParaRPr b="1">
              <a:solidFill>
                <a:srgbClr val="1F3A93"/>
              </a:solidFill>
              <a:latin typeface="Roboto Condensed"/>
              <a:ea typeface="Roboto Condensed"/>
              <a:cs typeface="Roboto Condensed"/>
              <a:sym typeface="Roboto Condensed"/>
            </a:endParaRPr>
          </a:p>
        </p:txBody>
      </p:sp>
      <p:cxnSp>
        <p:nvCxnSpPr>
          <p:cNvPr id="569" name="Google Shape;569;p5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70" name="Google Shape;570;p56"/>
          <p:cNvSpPr txBox="1"/>
          <p:nvPr/>
        </p:nvSpPr>
        <p:spPr>
          <a:xfrm>
            <a:off x="974700" y="1368200"/>
            <a:ext cx="71946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latin typeface="Roboto"/>
                <a:ea typeface="Roboto"/>
                <a:cs typeface="Roboto"/>
                <a:sym typeface="Roboto"/>
              </a:rPr>
              <a:t>Sometimes there is more than one force working on an object. The combination of forces on an object is called </a:t>
            </a:r>
            <a:r>
              <a:rPr lang="en" sz="2200">
                <a:solidFill>
                  <a:srgbClr val="1F3A93"/>
                </a:solidFill>
                <a:highlight>
                  <a:srgbClr val="91D5AC"/>
                </a:highlight>
                <a:latin typeface="Roboto"/>
                <a:ea typeface="Roboto"/>
                <a:cs typeface="Roboto"/>
                <a:sym typeface="Roboto"/>
              </a:rPr>
              <a:t>Net Force</a:t>
            </a:r>
            <a:r>
              <a:rPr lang="en" sz="2200">
                <a:solidFill>
                  <a:srgbClr val="1F3A93"/>
                </a:solidFill>
                <a:latin typeface="Roboto"/>
                <a:ea typeface="Roboto"/>
                <a:cs typeface="Roboto"/>
                <a:sym typeface="Roboto"/>
              </a:rPr>
              <a:t>. For example, if you pull a magnet off of the fridge there are two forces working, the magnetic force holding the magnet to the fridge and your force pulling it away. </a:t>
            </a:r>
            <a:endParaRPr sz="2200">
              <a:latin typeface="Roboto"/>
              <a:ea typeface="Roboto"/>
              <a:cs typeface="Roboto"/>
              <a:sym typeface="Roboto"/>
            </a:endParaRPr>
          </a:p>
        </p:txBody>
      </p:sp>
      <p:grpSp>
        <p:nvGrpSpPr>
          <p:cNvPr id="571" name="Google Shape;571;p56"/>
          <p:cNvGrpSpPr/>
          <p:nvPr/>
        </p:nvGrpSpPr>
        <p:grpSpPr>
          <a:xfrm>
            <a:off x="17" y="3924090"/>
            <a:ext cx="7076787" cy="1219429"/>
            <a:chOff x="5013796" y="2724233"/>
            <a:chExt cx="3673200" cy="727800"/>
          </a:xfrm>
        </p:grpSpPr>
        <p:sp>
          <p:nvSpPr>
            <p:cNvPr id="572" name="Google Shape;572;p56"/>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6"/>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Force, like velocity and acceleration, has direction. To calculate the net force of an object, you need to take in to account the direction. If the forces are in the same direction - add. If the forces are in opposite directions - subtract. </a:t>
              </a:r>
              <a:r>
                <a:rPr lang="en" sz="1600">
                  <a:solidFill>
                    <a:srgbClr val="1F3A93"/>
                  </a:solidFill>
                  <a:latin typeface="Roboto"/>
                  <a:ea typeface="Roboto"/>
                  <a:cs typeface="Roboto"/>
                  <a:sym typeface="Roboto"/>
                </a:rPr>
                <a:t> </a:t>
              </a:r>
              <a:endParaRPr b="1" sz="1600">
                <a:solidFill>
                  <a:srgbClr val="1F3A93"/>
                </a:solidFill>
                <a:latin typeface="Roboto"/>
                <a:ea typeface="Roboto"/>
                <a:cs typeface="Roboto"/>
                <a:sym typeface="Roboto"/>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Inertia</a:t>
            </a:r>
            <a:endParaRPr b="1">
              <a:solidFill>
                <a:srgbClr val="1F3A93"/>
              </a:solidFill>
              <a:latin typeface="Roboto Condensed"/>
              <a:ea typeface="Roboto Condensed"/>
              <a:cs typeface="Roboto Condensed"/>
              <a:sym typeface="Roboto Condensed"/>
            </a:endParaRPr>
          </a:p>
        </p:txBody>
      </p:sp>
      <p:cxnSp>
        <p:nvCxnSpPr>
          <p:cNvPr id="579" name="Google Shape;579;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80" name="Google Shape;580;p57"/>
          <p:cNvSpPr txBox="1"/>
          <p:nvPr/>
        </p:nvSpPr>
        <p:spPr>
          <a:xfrm>
            <a:off x="1033650" y="1444600"/>
            <a:ext cx="7076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1F3A93"/>
                </a:solidFill>
                <a:latin typeface="Roboto"/>
                <a:ea typeface="Roboto"/>
                <a:cs typeface="Roboto"/>
                <a:sym typeface="Roboto"/>
              </a:rPr>
              <a:t>Matter/an object doesn’t like change. If an object is in motion - it likes to stay in motion. If an object is at rest - it likes to stay at rest. </a:t>
            </a:r>
            <a:r>
              <a:rPr lang="en" sz="2400">
                <a:solidFill>
                  <a:srgbClr val="1F3A93"/>
                </a:solidFill>
                <a:highlight>
                  <a:srgbClr val="91D5AC"/>
                </a:highlight>
                <a:latin typeface="Roboto"/>
                <a:ea typeface="Roboto"/>
                <a:cs typeface="Roboto"/>
                <a:sym typeface="Roboto"/>
              </a:rPr>
              <a:t>INERTIA</a:t>
            </a:r>
            <a:r>
              <a:rPr lang="en" sz="2400">
                <a:solidFill>
                  <a:srgbClr val="1F3A93"/>
                </a:solidFill>
                <a:latin typeface="Roboto"/>
                <a:ea typeface="Roboto"/>
                <a:cs typeface="Roboto"/>
                <a:sym typeface="Roboto"/>
              </a:rPr>
              <a:t> is an object/matter’s resistance to change in motion. </a:t>
            </a:r>
            <a:endParaRPr sz="2400">
              <a:latin typeface="Roboto"/>
              <a:ea typeface="Roboto"/>
              <a:cs typeface="Roboto"/>
              <a:sym typeface="Roboto"/>
            </a:endParaRPr>
          </a:p>
        </p:txBody>
      </p:sp>
      <p:grpSp>
        <p:nvGrpSpPr>
          <p:cNvPr id="581" name="Google Shape;581;p57"/>
          <p:cNvGrpSpPr/>
          <p:nvPr/>
        </p:nvGrpSpPr>
        <p:grpSpPr>
          <a:xfrm>
            <a:off x="42" y="3970924"/>
            <a:ext cx="7076787" cy="1172486"/>
            <a:chOff x="5013796" y="2724233"/>
            <a:chExt cx="3673200" cy="727800"/>
          </a:xfrm>
        </p:grpSpPr>
        <p:sp>
          <p:nvSpPr>
            <p:cNvPr id="582" name="Google Shape;582;p57"/>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7"/>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Sir Isaac Newton created three laws of motion to describe the motion of all objects in the universe. The first law states that “an object in motion will remain in motion and on object at rest will remain at rest unless there is net force acting on the object”. </a:t>
              </a:r>
              <a:endParaRPr b="1" sz="1600">
                <a:solidFill>
                  <a:srgbClr val="1F3A93"/>
                </a:solidFill>
                <a:latin typeface="Roboto"/>
                <a:ea typeface="Roboto"/>
                <a:cs typeface="Roboto"/>
                <a:sym typeface="Roboto"/>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Momentum</a:t>
            </a:r>
            <a:endParaRPr b="1">
              <a:solidFill>
                <a:srgbClr val="1F3A93"/>
              </a:solidFill>
              <a:latin typeface="Roboto Condensed"/>
              <a:ea typeface="Roboto Condensed"/>
              <a:cs typeface="Roboto Condensed"/>
              <a:sym typeface="Roboto Condensed"/>
            </a:endParaRPr>
          </a:p>
        </p:txBody>
      </p:sp>
      <p:cxnSp>
        <p:nvCxnSpPr>
          <p:cNvPr id="589" name="Google Shape;589;p5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90" name="Google Shape;590;p58"/>
          <p:cNvSpPr txBox="1"/>
          <p:nvPr/>
        </p:nvSpPr>
        <p:spPr>
          <a:xfrm>
            <a:off x="409575" y="1266675"/>
            <a:ext cx="5451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latin typeface="Roboto"/>
                <a:ea typeface="Roboto"/>
                <a:cs typeface="Roboto"/>
                <a:sym typeface="Roboto"/>
              </a:rPr>
              <a:t>Momentum</a:t>
            </a:r>
            <a:r>
              <a:rPr lang="en" sz="2200">
                <a:solidFill>
                  <a:srgbClr val="1F3A93"/>
                </a:solidFill>
                <a:latin typeface="Roboto"/>
                <a:ea typeface="Roboto"/>
                <a:cs typeface="Roboto"/>
                <a:sym typeface="Roboto"/>
              </a:rPr>
              <a:t> is a </a:t>
            </a:r>
            <a:r>
              <a:rPr lang="en" sz="2200">
                <a:solidFill>
                  <a:srgbClr val="1F3A93"/>
                </a:solidFill>
                <a:latin typeface="Roboto"/>
                <a:ea typeface="Roboto"/>
                <a:cs typeface="Roboto"/>
                <a:sym typeface="Roboto"/>
              </a:rPr>
              <a:t>measure</a:t>
            </a:r>
            <a:r>
              <a:rPr lang="en" sz="2200">
                <a:solidFill>
                  <a:srgbClr val="1F3A93"/>
                </a:solidFill>
                <a:latin typeface="Roboto"/>
                <a:ea typeface="Roboto"/>
                <a:cs typeface="Roboto"/>
                <a:sym typeface="Roboto"/>
              </a:rPr>
              <a:t> of how difficult it is to change the inertia of an object. Objects with more mass have more </a:t>
            </a:r>
            <a:r>
              <a:rPr lang="en" sz="2200">
                <a:solidFill>
                  <a:srgbClr val="1F3A93"/>
                </a:solidFill>
                <a:latin typeface="Roboto"/>
                <a:ea typeface="Roboto"/>
                <a:cs typeface="Roboto"/>
                <a:sym typeface="Roboto"/>
              </a:rPr>
              <a:t>inertia</a:t>
            </a:r>
            <a:r>
              <a:rPr lang="en" sz="2200">
                <a:solidFill>
                  <a:srgbClr val="1F3A93"/>
                </a:solidFill>
                <a:latin typeface="Roboto"/>
                <a:ea typeface="Roboto"/>
                <a:cs typeface="Roboto"/>
                <a:sym typeface="Roboto"/>
              </a:rPr>
              <a:t>. Think about catching a tennis ball versus catching a basketball. If they have the same </a:t>
            </a:r>
            <a:r>
              <a:rPr lang="en" sz="2200">
                <a:solidFill>
                  <a:srgbClr val="1F3A93"/>
                </a:solidFill>
                <a:latin typeface="Roboto"/>
                <a:ea typeface="Roboto"/>
                <a:cs typeface="Roboto"/>
                <a:sym typeface="Roboto"/>
              </a:rPr>
              <a:t>velocity (direction &amp; speed), it will be easier to stop the tennis ball because the tennis ball has less mass than the basketball. </a:t>
            </a:r>
            <a:endParaRPr sz="2200">
              <a:latin typeface="Roboto"/>
              <a:ea typeface="Roboto"/>
              <a:cs typeface="Roboto"/>
              <a:sym typeface="Roboto"/>
            </a:endParaRPr>
          </a:p>
        </p:txBody>
      </p:sp>
      <p:pic>
        <p:nvPicPr>
          <p:cNvPr id="591" name="Google Shape;591;p58"/>
          <p:cNvPicPr preferRelativeResize="0"/>
          <p:nvPr/>
        </p:nvPicPr>
        <p:blipFill>
          <a:blip r:embed="rId3">
            <a:alphaModFix/>
          </a:blip>
          <a:stretch>
            <a:fillRect/>
          </a:stretch>
        </p:blipFill>
        <p:spPr>
          <a:xfrm>
            <a:off x="6065025" y="3069950"/>
            <a:ext cx="572700" cy="572700"/>
          </a:xfrm>
          <a:prstGeom prst="rect">
            <a:avLst/>
          </a:prstGeom>
          <a:noFill/>
          <a:ln>
            <a:noFill/>
          </a:ln>
        </p:spPr>
      </p:pic>
      <p:pic>
        <p:nvPicPr>
          <p:cNvPr id="592" name="Google Shape;592;p58"/>
          <p:cNvPicPr preferRelativeResize="0"/>
          <p:nvPr/>
        </p:nvPicPr>
        <p:blipFill>
          <a:blip r:embed="rId4">
            <a:alphaModFix/>
          </a:blip>
          <a:stretch>
            <a:fillRect/>
          </a:stretch>
        </p:blipFill>
        <p:spPr>
          <a:xfrm>
            <a:off x="6841275" y="2222601"/>
            <a:ext cx="1420052" cy="142005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5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Balanced &amp; Unbalanced Forces</a:t>
            </a:r>
            <a:endParaRPr b="1">
              <a:solidFill>
                <a:srgbClr val="1F3A93"/>
              </a:solidFill>
              <a:latin typeface="Roboto Condensed"/>
              <a:ea typeface="Roboto Condensed"/>
              <a:cs typeface="Roboto Condensed"/>
              <a:sym typeface="Roboto Condensed"/>
            </a:endParaRPr>
          </a:p>
        </p:txBody>
      </p:sp>
      <p:cxnSp>
        <p:nvCxnSpPr>
          <p:cNvPr id="598" name="Google Shape;598;p5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99" name="Google Shape;599;p59"/>
          <p:cNvSpPr txBox="1"/>
          <p:nvPr/>
        </p:nvSpPr>
        <p:spPr>
          <a:xfrm>
            <a:off x="692775" y="1332850"/>
            <a:ext cx="7710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latin typeface="Roboto"/>
                <a:ea typeface="Roboto"/>
                <a:cs typeface="Roboto"/>
                <a:sym typeface="Roboto"/>
              </a:rPr>
              <a:t>Balanced Forces</a:t>
            </a:r>
            <a:r>
              <a:rPr lang="en" sz="2200">
                <a:solidFill>
                  <a:srgbClr val="1F3A93"/>
                </a:solidFill>
                <a:latin typeface="Roboto"/>
                <a:ea typeface="Roboto"/>
                <a:cs typeface="Roboto"/>
                <a:sym typeface="Roboto"/>
              </a:rPr>
              <a:t> cancel each other out so there is no acting force. </a:t>
            </a:r>
            <a:r>
              <a:rPr lang="en" sz="2200">
                <a:solidFill>
                  <a:srgbClr val="1F3A93"/>
                </a:solidFill>
                <a:highlight>
                  <a:srgbClr val="91D5AC"/>
                </a:highlight>
                <a:latin typeface="Roboto"/>
                <a:ea typeface="Roboto"/>
                <a:cs typeface="Roboto"/>
                <a:sym typeface="Roboto"/>
              </a:rPr>
              <a:t>Unbalanced Forces </a:t>
            </a:r>
            <a:r>
              <a:rPr lang="en" sz="2200">
                <a:solidFill>
                  <a:srgbClr val="1F3A93"/>
                </a:solidFill>
                <a:latin typeface="Roboto"/>
                <a:ea typeface="Roboto"/>
                <a:cs typeface="Roboto"/>
                <a:sym typeface="Roboto"/>
              </a:rPr>
              <a:t>has a net force in one direction. </a:t>
            </a:r>
            <a:endParaRPr sz="2200">
              <a:solidFill>
                <a:srgbClr val="1F3A93"/>
              </a:solidFill>
              <a:latin typeface="Roboto"/>
              <a:ea typeface="Roboto"/>
              <a:cs typeface="Roboto"/>
              <a:sym typeface="Roboto"/>
            </a:endParaRPr>
          </a:p>
        </p:txBody>
      </p:sp>
      <p:sp>
        <p:nvSpPr>
          <p:cNvPr id="600" name="Google Shape;600;p59"/>
          <p:cNvSpPr txBox="1"/>
          <p:nvPr/>
        </p:nvSpPr>
        <p:spPr>
          <a:xfrm>
            <a:off x="1071788" y="2498900"/>
            <a:ext cx="2685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Unb</a:t>
            </a:r>
            <a:r>
              <a:rPr lang="en" sz="2200">
                <a:solidFill>
                  <a:srgbClr val="1F3A93"/>
                </a:solidFill>
              </a:rPr>
              <a:t>alanced Forces</a:t>
            </a:r>
            <a:endParaRPr sz="2200">
              <a:solidFill>
                <a:srgbClr val="1F3A93"/>
              </a:solidFill>
            </a:endParaRPr>
          </a:p>
        </p:txBody>
      </p:sp>
      <p:sp>
        <p:nvSpPr>
          <p:cNvPr id="601" name="Google Shape;601;p59"/>
          <p:cNvSpPr txBox="1"/>
          <p:nvPr/>
        </p:nvSpPr>
        <p:spPr>
          <a:xfrm>
            <a:off x="4946763" y="2498900"/>
            <a:ext cx="2861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B</a:t>
            </a:r>
            <a:r>
              <a:rPr lang="en" sz="2200">
                <a:solidFill>
                  <a:srgbClr val="1F3A93"/>
                </a:solidFill>
              </a:rPr>
              <a:t>alanced Forces</a:t>
            </a:r>
            <a:endParaRPr sz="2200">
              <a:solidFill>
                <a:srgbClr val="1F3A93"/>
              </a:solidFill>
            </a:endParaRPr>
          </a:p>
        </p:txBody>
      </p:sp>
      <p:pic>
        <p:nvPicPr>
          <p:cNvPr id="602" name="Google Shape;602;p59"/>
          <p:cNvPicPr preferRelativeResize="0"/>
          <p:nvPr/>
        </p:nvPicPr>
        <p:blipFill>
          <a:blip r:embed="rId3">
            <a:alphaModFix/>
          </a:blip>
          <a:stretch>
            <a:fillRect/>
          </a:stretch>
        </p:blipFill>
        <p:spPr>
          <a:xfrm>
            <a:off x="995363" y="3005075"/>
            <a:ext cx="1681800" cy="1681800"/>
          </a:xfrm>
          <a:prstGeom prst="rect">
            <a:avLst/>
          </a:prstGeom>
          <a:noFill/>
          <a:ln>
            <a:noFill/>
          </a:ln>
        </p:spPr>
      </p:pic>
      <p:pic>
        <p:nvPicPr>
          <p:cNvPr id="603" name="Google Shape;603;p59"/>
          <p:cNvPicPr preferRelativeResize="0"/>
          <p:nvPr/>
        </p:nvPicPr>
        <p:blipFill>
          <a:blip r:embed="rId3">
            <a:alphaModFix/>
          </a:blip>
          <a:stretch>
            <a:fillRect/>
          </a:stretch>
        </p:blipFill>
        <p:spPr>
          <a:xfrm flipH="1">
            <a:off x="4946763" y="3030650"/>
            <a:ext cx="1681800" cy="1681800"/>
          </a:xfrm>
          <a:prstGeom prst="rect">
            <a:avLst/>
          </a:prstGeom>
          <a:noFill/>
          <a:ln>
            <a:noFill/>
          </a:ln>
        </p:spPr>
      </p:pic>
      <p:pic>
        <p:nvPicPr>
          <p:cNvPr id="604" name="Google Shape;604;p59"/>
          <p:cNvPicPr preferRelativeResize="0"/>
          <p:nvPr/>
        </p:nvPicPr>
        <p:blipFill>
          <a:blip r:embed="rId4">
            <a:alphaModFix/>
          </a:blip>
          <a:stretch>
            <a:fillRect/>
          </a:stretch>
        </p:blipFill>
        <p:spPr>
          <a:xfrm>
            <a:off x="2677163" y="2924375"/>
            <a:ext cx="1524000" cy="1200150"/>
          </a:xfrm>
          <a:prstGeom prst="rect">
            <a:avLst/>
          </a:prstGeom>
          <a:noFill/>
          <a:ln>
            <a:noFill/>
          </a:ln>
        </p:spPr>
      </p:pic>
      <p:pic>
        <p:nvPicPr>
          <p:cNvPr id="605" name="Google Shape;605;p59"/>
          <p:cNvPicPr preferRelativeResize="0"/>
          <p:nvPr/>
        </p:nvPicPr>
        <p:blipFill>
          <a:blip r:embed="rId4">
            <a:alphaModFix/>
          </a:blip>
          <a:stretch>
            <a:fillRect/>
          </a:stretch>
        </p:blipFill>
        <p:spPr>
          <a:xfrm>
            <a:off x="2798288" y="3698600"/>
            <a:ext cx="1524000" cy="1200150"/>
          </a:xfrm>
          <a:prstGeom prst="rect">
            <a:avLst/>
          </a:prstGeom>
          <a:noFill/>
          <a:ln>
            <a:noFill/>
          </a:ln>
        </p:spPr>
      </p:pic>
      <p:pic>
        <p:nvPicPr>
          <p:cNvPr id="606" name="Google Shape;606;p59"/>
          <p:cNvPicPr preferRelativeResize="0"/>
          <p:nvPr/>
        </p:nvPicPr>
        <p:blipFill>
          <a:blip r:embed="rId4">
            <a:alphaModFix/>
          </a:blip>
          <a:stretch>
            <a:fillRect/>
          </a:stretch>
        </p:blipFill>
        <p:spPr>
          <a:xfrm>
            <a:off x="6503513" y="2884363"/>
            <a:ext cx="1524000" cy="1200150"/>
          </a:xfrm>
          <a:prstGeom prst="rect">
            <a:avLst/>
          </a:prstGeom>
          <a:noFill/>
          <a:ln>
            <a:noFill/>
          </a:ln>
        </p:spPr>
      </p:pic>
      <p:pic>
        <p:nvPicPr>
          <p:cNvPr id="607" name="Google Shape;607;p59"/>
          <p:cNvPicPr preferRelativeResize="0"/>
          <p:nvPr/>
        </p:nvPicPr>
        <p:blipFill>
          <a:blip r:embed="rId4">
            <a:alphaModFix/>
          </a:blip>
          <a:stretch>
            <a:fillRect/>
          </a:stretch>
        </p:blipFill>
        <p:spPr>
          <a:xfrm>
            <a:off x="6624638" y="3658588"/>
            <a:ext cx="1524000" cy="1200150"/>
          </a:xfrm>
          <a:prstGeom prst="rect">
            <a:avLst/>
          </a:prstGeom>
          <a:noFill/>
          <a:ln>
            <a:noFill/>
          </a:ln>
        </p:spPr>
      </p:pic>
      <p:sp>
        <p:nvSpPr>
          <p:cNvPr id="608" name="Google Shape;608;p59"/>
          <p:cNvSpPr/>
          <p:nvPr/>
        </p:nvSpPr>
        <p:spPr>
          <a:xfrm>
            <a:off x="1413713" y="4574625"/>
            <a:ext cx="845100" cy="400800"/>
          </a:xfrm>
          <a:prstGeom prst="lef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9"/>
          <p:cNvSpPr/>
          <p:nvPr/>
        </p:nvSpPr>
        <p:spPr>
          <a:xfrm rot="10800000">
            <a:off x="5365113" y="4607900"/>
            <a:ext cx="845100" cy="400800"/>
          </a:xfrm>
          <a:prstGeom prst="lef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6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Unb</a:t>
            </a:r>
            <a:r>
              <a:rPr b="1" lang="en">
                <a:solidFill>
                  <a:srgbClr val="1F3A93"/>
                </a:solidFill>
                <a:latin typeface="Roboto Condensed"/>
                <a:ea typeface="Roboto Condensed"/>
                <a:cs typeface="Roboto Condensed"/>
                <a:sym typeface="Roboto Condensed"/>
              </a:rPr>
              <a:t>alanced Force</a:t>
            </a:r>
            <a:endParaRPr b="1">
              <a:solidFill>
                <a:srgbClr val="1F3A93"/>
              </a:solidFill>
              <a:latin typeface="Roboto Condensed"/>
              <a:ea typeface="Roboto Condensed"/>
              <a:cs typeface="Roboto Condensed"/>
              <a:sym typeface="Roboto Condensed"/>
            </a:endParaRPr>
          </a:p>
        </p:txBody>
      </p:sp>
      <p:cxnSp>
        <p:nvCxnSpPr>
          <p:cNvPr id="615" name="Google Shape;615;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16" name="Google Shape;616;p60"/>
          <p:cNvSpPr txBox="1"/>
          <p:nvPr/>
        </p:nvSpPr>
        <p:spPr>
          <a:xfrm>
            <a:off x="1070600" y="1363725"/>
            <a:ext cx="72756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1F3A93"/>
                </a:solidFill>
                <a:latin typeface="Roboto"/>
                <a:ea typeface="Roboto"/>
                <a:cs typeface="Roboto"/>
                <a:sym typeface="Roboto"/>
              </a:rPr>
              <a:t>Matter/an object doesn’t like change. If an object is in motion - it likes to stay in motion. If an object is at rest - it likes to stay at rest. </a:t>
            </a:r>
            <a:r>
              <a:rPr lang="en" sz="2400">
                <a:solidFill>
                  <a:srgbClr val="1F3A93"/>
                </a:solidFill>
                <a:highlight>
                  <a:srgbClr val="91D5AC"/>
                </a:highlight>
                <a:latin typeface="Roboto"/>
                <a:ea typeface="Roboto"/>
                <a:cs typeface="Roboto"/>
                <a:sym typeface="Roboto"/>
              </a:rPr>
              <a:t>INERTIA</a:t>
            </a:r>
            <a:r>
              <a:rPr lang="en" sz="2400">
                <a:solidFill>
                  <a:srgbClr val="1F3A93"/>
                </a:solidFill>
                <a:latin typeface="Roboto"/>
                <a:ea typeface="Roboto"/>
                <a:cs typeface="Roboto"/>
                <a:sym typeface="Roboto"/>
              </a:rPr>
              <a:t> is an object/matter’s resistance to change in motion. </a:t>
            </a:r>
            <a:endParaRPr sz="2400">
              <a:latin typeface="Roboto"/>
              <a:ea typeface="Roboto"/>
              <a:cs typeface="Roboto"/>
              <a:sym typeface="Roboto"/>
            </a:endParaRPr>
          </a:p>
        </p:txBody>
      </p:sp>
      <p:grpSp>
        <p:nvGrpSpPr>
          <p:cNvPr id="617" name="Google Shape;617;p60"/>
          <p:cNvGrpSpPr/>
          <p:nvPr/>
        </p:nvGrpSpPr>
        <p:grpSpPr>
          <a:xfrm>
            <a:off x="42" y="3970924"/>
            <a:ext cx="7076787" cy="1172486"/>
            <a:chOff x="5013796" y="2724233"/>
            <a:chExt cx="3673200" cy="727800"/>
          </a:xfrm>
        </p:grpSpPr>
        <p:sp>
          <p:nvSpPr>
            <p:cNvPr id="618" name="Google Shape;618;p60"/>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60"/>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Sir Isaac Newton created three laws of motion to describe the motion of all objects in the universe. The first law states that “an object in motion will remain in motion and on object at rest will remain at rest unless there is net force acting on the object”. </a:t>
              </a:r>
              <a:endParaRPr b="1" sz="1600">
                <a:solidFill>
                  <a:srgbClr val="1F3A93"/>
                </a:solidFill>
                <a:latin typeface="Roboto"/>
                <a:ea typeface="Roboto"/>
                <a:cs typeface="Roboto"/>
                <a:sym typeface="Roboto"/>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Vocabulary</a:t>
            </a:r>
            <a:endParaRPr b="1">
              <a:solidFill>
                <a:srgbClr val="1F3A93"/>
              </a:solidFill>
              <a:latin typeface="Roboto Condensed"/>
              <a:ea typeface="Roboto Condensed"/>
              <a:cs typeface="Roboto Condensed"/>
              <a:sym typeface="Roboto Condensed"/>
            </a:endParaRPr>
          </a:p>
        </p:txBody>
      </p:sp>
      <p:cxnSp>
        <p:nvCxnSpPr>
          <p:cNvPr id="625" name="Google Shape;625;p6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26" name="Google Shape;626;p61"/>
          <p:cNvSpPr txBox="1"/>
          <p:nvPr/>
        </p:nvSpPr>
        <p:spPr>
          <a:xfrm>
            <a:off x="185226" y="1173050"/>
            <a:ext cx="641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Can you define the following terms? </a:t>
            </a:r>
            <a:endParaRPr sz="1800"/>
          </a:p>
        </p:txBody>
      </p:sp>
      <p:grpSp>
        <p:nvGrpSpPr>
          <p:cNvPr id="627" name="Google Shape;627;p61"/>
          <p:cNvGrpSpPr/>
          <p:nvPr/>
        </p:nvGrpSpPr>
        <p:grpSpPr>
          <a:xfrm>
            <a:off x="311885" y="3552913"/>
            <a:ext cx="3589372" cy="480517"/>
            <a:chOff x="4867300" y="1166049"/>
            <a:chExt cx="3819700" cy="457200"/>
          </a:xfrm>
        </p:grpSpPr>
        <p:sp>
          <p:nvSpPr>
            <p:cNvPr id="628" name="Google Shape;628;p61"/>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1"/>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30" name="Google Shape;630;p61"/>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Inertia</a:t>
              </a:r>
              <a:endParaRPr>
                <a:solidFill>
                  <a:srgbClr val="202124"/>
                </a:solidFill>
                <a:latin typeface="Google Sans"/>
                <a:ea typeface="Google Sans"/>
                <a:cs typeface="Google Sans"/>
                <a:sym typeface="Google Sans"/>
              </a:endParaRPr>
            </a:p>
          </p:txBody>
        </p:sp>
      </p:grpSp>
      <p:grpSp>
        <p:nvGrpSpPr>
          <p:cNvPr id="631" name="Google Shape;631;p61"/>
          <p:cNvGrpSpPr/>
          <p:nvPr/>
        </p:nvGrpSpPr>
        <p:grpSpPr>
          <a:xfrm>
            <a:off x="311885" y="2864334"/>
            <a:ext cx="3589372" cy="480517"/>
            <a:chOff x="4867300" y="2385249"/>
            <a:chExt cx="3819700" cy="457200"/>
          </a:xfrm>
        </p:grpSpPr>
        <p:sp>
          <p:nvSpPr>
            <p:cNvPr id="632" name="Google Shape;632;p61"/>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1"/>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34" name="Google Shape;634;p61"/>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Net Force</a:t>
              </a:r>
              <a:endParaRPr>
                <a:solidFill>
                  <a:srgbClr val="202124"/>
                </a:solidFill>
                <a:latin typeface="Google Sans"/>
                <a:ea typeface="Google Sans"/>
                <a:cs typeface="Google Sans"/>
                <a:sym typeface="Google Sans"/>
              </a:endParaRPr>
            </a:p>
          </p:txBody>
        </p:sp>
      </p:grpSp>
      <p:grpSp>
        <p:nvGrpSpPr>
          <p:cNvPr id="635" name="Google Shape;635;p61"/>
          <p:cNvGrpSpPr/>
          <p:nvPr/>
        </p:nvGrpSpPr>
        <p:grpSpPr>
          <a:xfrm>
            <a:off x="311886" y="2175920"/>
            <a:ext cx="3589372" cy="480517"/>
            <a:chOff x="4867300" y="1775649"/>
            <a:chExt cx="3819700" cy="457200"/>
          </a:xfrm>
        </p:grpSpPr>
        <p:sp>
          <p:nvSpPr>
            <p:cNvPr id="636" name="Google Shape;636;p61"/>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61"/>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38" name="Google Shape;638;p61"/>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Force</a:t>
              </a:r>
              <a:endParaRPr>
                <a:solidFill>
                  <a:srgbClr val="202124"/>
                </a:solidFill>
                <a:latin typeface="Google Sans"/>
                <a:ea typeface="Google Sans"/>
                <a:cs typeface="Google Sans"/>
                <a:sym typeface="Google Sans"/>
              </a:endParaRPr>
            </a:p>
          </p:txBody>
        </p:sp>
      </p:grpSp>
      <p:sp>
        <p:nvSpPr>
          <p:cNvPr id="639" name="Google Shape;639;p61"/>
          <p:cNvSpPr/>
          <p:nvPr/>
        </p:nvSpPr>
        <p:spPr>
          <a:xfrm>
            <a:off x="384193" y="2310950"/>
            <a:ext cx="152484"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640" name="Google Shape;640;p61"/>
          <p:cNvSpPr/>
          <p:nvPr/>
        </p:nvSpPr>
        <p:spPr>
          <a:xfrm>
            <a:off x="398875" y="2999421"/>
            <a:ext cx="123125"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641" name="Google Shape;641;p61"/>
          <p:cNvSpPr/>
          <p:nvPr/>
        </p:nvSpPr>
        <p:spPr>
          <a:xfrm>
            <a:off x="383731" y="3684340"/>
            <a:ext cx="144063" cy="21782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grpSp>
        <p:nvGrpSpPr>
          <p:cNvPr id="642" name="Google Shape;642;p61"/>
          <p:cNvGrpSpPr/>
          <p:nvPr/>
        </p:nvGrpSpPr>
        <p:grpSpPr>
          <a:xfrm>
            <a:off x="4149658" y="3518666"/>
            <a:ext cx="3589372" cy="480517"/>
            <a:chOff x="4867300" y="1166049"/>
            <a:chExt cx="3819700" cy="457200"/>
          </a:xfrm>
        </p:grpSpPr>
        <p:sp>
          <p:nvSpPr>
            <p:cNvPr id="643" name="Google Shape;643;p61"/>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61"/>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45" name="Google Shape;645;p61"/>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Momentum </a:t>
              </a:r>
              <a:endParaRPr>
                <a:solidFill>
                  <a:srgbClr val="202124"/>
                </a:solidFill>
                <a:latin typeface="Google Sans"/>
                <a:ea typeface="Google Sans"/>
                <a:cs typeface="Google Sans"/>
                <a:sym typeface="Google Sans"/>
              </a:endParaRPr>
            </a:p>
          </p:txBody>
        </p:sp>
      </p:grpSp>
      <p:grpSp>
        <p:nvGrpSpPr>
          <p:cNvPr id="646" name="Google Shape;646;p61"/>
          <p:cNvGrpSpPr/>
          <p:nvPr/>
        </p:nvGrpSpPr>
        <p:grpSpPr>
          <a:xfrm>
            <a:off x="4149658" y="2830087"/>
            <a:ext cx="3589372" cy="480517"/>
            <a:chOff x="4867300" y="2385249"/>
            <a:chExt cx="3819700" cy="457200"/>
          </a:xfrm>
        </p:grpSpPr>
        <p:sp>
          <p:nvSpPr>
            <p:cNvPr id="647" name="Google Shape;647;p61"/>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1"/>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49" name="Google Shape;649;p61"/>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Balanced Forces </a:t>
              </a:r>
              <a:endParaRPr>
                <a:solidFill>
                  <a:srgbClr val="202124"/>
                </a:solidFill>
                <a:latin typeface="Google Sans"/>
                <a:ea typeface="Google Sans"/>
                <a:cs typeface="Google Sans"/>
                <a:sym typeface="Google Sans"/>
              </a:endParaRPr>
            </a:p>
          </p:txBody>
        </p:sp>
      </p:grpSp>
      <p:grpSp>
        <p:nvGrpSpPr>
          <p:cNvPr id="650" name="Google Shape;650;p61"/>
          <p:cNvGrpSpPr/>
          <p:nvPr/>
        </p:nvGrpSpPr>
        <p:grpSpPr>
          <a:xfrm>
            <a:off x="4149659" y="2141674"/>
            <a:ext cx="3589372" cy="480517"/>
            <a:chOff x="4867300" y="1775649"/>
            <a:chExt cx="3819700" cy="457200"/>
          </a:xfrm>
        </p:grpSpPr>
        <p:sp>
          <p:nvSpPr>
            <p:cNvPr id="651" name="Google Shape;651;p61"/>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61"/>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53" name="Google Shape;653;p61"/>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Unbalanced Forces</a:t>
              </a:r>
              <a:endParaRPr>
                <a:solidFill>
                  <a:srgbClr val="202124"/>
                </a:solidFill>
                <a:latin typeface="Google Sans"/>
                <a:ea typeface="Google Sans"/>
                <a:cs typeface="Google Sans"/>
                <a:sym typeface="Google Sans"/>
              </a:endParaRPr>
            </a:p>
          </p:txBody>
        </p:sp>
      </p:grpSp>
      <p:sp>
        <p:nvSpPr>
          <p:cNvPr id="654" name="Google Shape;654;p61"/>
          <p:cNvSpPr/>
          <p:nvPr/>
        </p:nvSpPr>
        <p:spPr>
          <a:xfrm>
            <a:off x="4221966" y="2276703"/>
            <a:ext cx="134732"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D</a:t>
            </a:r>
          </a:p>
        </p:txBody>
      </p:sp>
      <p:sp>
        <p:nvSpPr>
          <p:cNvPr id="655" name="Google Shape;655;p61"/>
          <p:cNvSpPr/>
          <p:nvPr/>
        </p:nvSpPr>
        <p:spPr>
          <a:xfrm>
            <a:off x="4236647" y="2965174"/>
            <a:ext cx="121532"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E</a:t>
            </a:r>
          </a:p>
        </p:txBody>
      </p:sp>
      <p:sp>
        <p:nvSpPr>
          <p:cNvPr id="656" name="Google Shape;656;p61"/>
          <p:cNvSpPr/>
          <p:nvPr/>
        </p:nvSpPr>
        <p:spPr>
          <a:xfrm>
            <a:off x="4221503" y="3650094"/>
            <a:ext cx="109925"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F</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6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Tug of War </a:t>
            </a:r>
            <a:endParaRPr b="1">
              <a:solidFill>
                <a:srgbClr val="1F3A93"/>
              </a:solidFill>
              <a:latin typeface="Roboto Condensed"/>
              <a:ea typeface="Roboto Condensed"/>
              <a:cs typeface="Roboto Condensed"/>
              <a:sym typeface="Roboto Condensed"/>
            </a:endParaRPr>
          </a:p>
        </p:txBody>
      </p:sp>
      <p:cxnSp>
        <p:nvCxnSpPr>
          <p:cNvPr id="662" name="Google Shape;662;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663" name="Google Shape;663;p62"/>
          <p:cNvGraphicFramePr/>
          <p:nvPr/>
        </p:nvGraphicFramePr>
        <p:xfrm>
          <a:off x="409563" y="1163500"/>
          <a:ext cx="3000000" cy="3000000"/>
        </p:xfrm>
        <a:graphic>
          <a:graphicData uri="http://schemas.openxmlformats.org/drawingml/2006/table">
            <a:tbl>
              <a:tblPr>
                <a:noFill/>
                <a:tableStyleId>{91519C0D-D16C-47A0-AC39-4F727EB4B208}</a:tableStyleId>
              </a:tblPr>
              <a:tblGrid>
                <a:gridCol w="5387875"/>
              </a:tblGrid>
              <a:tr h="3817600">
                <a:tc>
                  <a:txBody>
                    <a:bodyPr/>
                    <a:lstStyle/>
                    <a:p>
                      <a:pPr indent="0" lvl="0" marL="0" rtl="0" algn="l">
                        <a:spcBef>
                          <a:spcPts val="0"/>
                        </a:spcBef>
                        <a:spcAft>
                          <a:spcPts val="0"/>
                        </a:spcAft>
                        <a:buNone/>
                      </a:pPr>
                      <a:r>
                        <a:rPr lang="en" sz="1600">
                          <a:solidFill>
                            <a:srgbClr val="1F3A93"/>
                          </a:solidFill>
                          <a:latin typeface="Roboto"/>
                          <a:ea typeface="Roboto"/>
                          <a:cs typeface="Roboto"/>
                          <a:sym typeface="Roboto"/>
                        </a:rPr>
                        <a:t>Balanced versus Unbalanced Forces </a:t>
                      </a:r>
                      <a:endParaRPr sz="16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664" name="Google Shape;664;p62"/>
          <p:cNvPicPr preferRelativeResize="0"/>
          <p:nvPr/>
        </p:nvPicPr>
        <p:blipFill>
          <a:blip r:embed="rId3">
            <a:alphaModFix/>
          </a:blip>
          <a:stretch>
            <a:fillRect/>
          </a:stretch>
        </p:blipFill>
        <p:spPr>
          <a:xfrm>
            <a:off x="1635425" y="1687175"/>
            <a:ext cx="3160075" cy="3160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26" name="Google Shape;126;p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7" name="Google Shape;127;p27"/>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28" name="Google Shape;128;p27"/>
          <p:cNvGraphicFramePr/>
          <p:nvPr/>
        </p:nvGraphicFramePr>
        <p:xfrm>
          <a:off x="803513" y="24111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 is motion? </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6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70" name="Google Shape;670;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671" name="Google Shape;671;p63"/>
          <p:cNvGraphicFramePr/>
          <p:nvPr/>
        </p:nvGraphicFramePr>
        <p:xfrm>
          <a:off x="803513" y="24111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When you jump, why do you move but the Earth doesn’t?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672" name="Google Shape;672;p63"/>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sp>
        <p:nvSpPr>
          <p:cNvPr id="673" name="Google Shape;673;p63"/>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77" name="Shape 677"/>
        <p:cNvGrpSpPr/>
        <p:nvPr/>
      </p:nvGrpSpPr>
      <p:grpSpPr>
        <a:xfrm>
          <a:off x="0" y="0"/>
          <a:ext cx="0" cy="0"/>
          <a:chOff x="0" y="0"/>
          <a:chExt cx="0" cy="0"/>
        </a:xfrm>
      </p:grpSpPr>
      <p:pic>
        <p:nvPicPr>
          <p:cNvPr id="678" name="Google Shape;678;p64"/>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79" name="Google Shape;679;p64"/>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4</a:t>
            </a:r>
            <a:endParaRPr b="1" sz="4800">
              <a:solidFill>
                <a:schemeClr val="lt1"/>
              </a:solidFill>
              <a:latin typeface="Roboto Condensed"/>
              <a:ea typeface="Roboto Condensed"/>
              <a:cs typeface="Roboto Condensed"/>
              <a:sym typeface="Roboto Condensed"/>
            </a:endParaRPr>
          </a:p>
        </p:txBody>
      </p:sp>
      <p:sp>
        <p:nvSpPr>
          <p:cNvPr id="680" name="Google Shape;680;p64"/>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FRICTION</a:t>
            </a:r>
            <a:endParaRPr sz="2600">
              <a:solidFill>
                <a:schemeClr val="lt1"/>
              </a:solidFill>
              <a:latin typeface="Raleway Medium"/>
              <a:ea typeface="Raleway Medium"/>
              <a:cs typeface="Raleway Medium"/>
              <a:sym typeface="Raleway Medium"/>
            </a:endParaRPr>
          </a:p>
        </p:txBody>
      </p:sp>
      <p:cxnSp>
        <p:nvCxnSpPr>
          <p:cNvPr id="681" name="Google Shape;681;p6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82" name="Google Shape;682;p64"/>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683" name="Google Shape;683;p64"/>
          <p:cNvPicPr preferRelativeResize="0"/>
          <p:nvPr/>
        </p:nvPicPr>
        <p:blipFill rotWithShape="1">
          <a:blip r:embed="rId5">
            <a:alphaModFix/>
          </a:blip>
          <a:srcRect b="0" l="0" r="0" t="0"/>
          <a:stretch/>
        </p:blipFill>
        <p:spPr>
          <a:xfrm>
            <a:off x="5533202" y="903039"/>
            <a:ext cx="3337425" cy="33374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689" name="Google Shape;689;p6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90" name="Google Shape;690;p65"/>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691" name="Google Shape;691;p65"/>
          <p:cNvGraphicFramePr/>
          <p:nvPr/>
        </p:nvGraphicFramePr>
        <p:xfrm>
          <a:off x="803513" y="24111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If you kick a soccer ball down a field, why does it stop rolling?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6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697" name="Google Shape;697;p6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98" name="Google Shape;698;p66"/>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Define friction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all types of friction</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Discover and label the types of friction</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6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704" name="Google Shape;704;p67"/>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friction</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Ok Go - Rube Goldberg</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705" name="Google Shape;705;p6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6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Friction</a:t>
            </a:r>
            <a:endParaRPr b="1">
              <a:solidFill>
                <a:srgbClr val="1F3A93"/>
              </a:solidFill>
              <a:latin typeface="Roboto Condensed"/>
              <a:ea typeface="Roboto Condensed"/>
              <a:cs typeface="Roboto Condensed"/>
              <a:sym typeface="Roboto Condensed"/>
            </a:endParaRPr>
          </a:p>
        </p:txBody>
      </p:sp>
      <p:cxnSp>
        <p:nvCxnSpPr>
          <p:cNvPr id="711" name="Google Shape;711;p6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12" name="Google Shape;712;p68"/>
          <p:cNvSpPr txBox="1"/>
          <p:nvPr/>
        </p:nvSpPr>
        <p:spPr>
          <a:xfrm>
            <a:off x="999000" y="1589625"/>
            <a:ext cx="7146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latin typeface="Roboto"/>
                <a:ea typeface="Roboto"/>
                <a:cs typeface="Roboto"/>
                <a:sym typeface="Roboto"/>
              </a:rPr>
              <a:t>Newton’s first law of motion says that an object in motion will stay in motion unless stopped by a force. If you slide a notebook across the table, it eventually slows down and stops. Why? </a:t>
            </a:r>
            <a:r>
              <a:rPr lang="en" sz="2200">
                <a:solidFill>
                  <a:srgbClr val="1F3A93"/>
                </a:solidFill>
                <a:highlight>
                  <a:srgbClr val="91D5AC"/>
                </a:highlight>
                <a:latin typeface="Roboto"/>
                <a:ea typeface="Roboto"/>
                <a:cs typeface="Roboto"/>
                <a:sym typeface="Roboto"/>
              </a:rPr>
              <a:t>Friction</a:t>
            </a:r>
            <a:r>
              <a:rPr lang="en" sz="2200">
                <a:solidFill>
                  <a:srgbClr val="1F3A93"/>
                </a:solidFill>
                <a:latin typeface="Roboto"/>
                <a:ea typeface="Roboto"/>
                <a:cs typeface="Roboto"/>
                <a:sym typeface="Roboto"/>
              </a:rPr>
              <a:t>! Friction is the force that opposes the movement between touching surfaces and always goes against the direction of motion. </a:t>
            </a:r>
            <a:endParaRPr sz="2200">
              <a:latin typeface="Roboto"/>
              <a:ea typeface="Roboto"/>
              <a:cs typeface="Roboto"/>
              <a:sym typeface="Roboto"/>
            </a:endParaRPr>
          </a:p>
        </p:txBody>
      </p:sp>
      <p:grpSp>
        <p:nvGrpSpPr>
          <p:cNvPr id="713" name="Google Shape;713;p68"/>
          <p:cNvGrpSpPr/>
          <p:nvPr/>
        </p:nvGrpSpPr>
        <p:grpSpPr>
          <a:xfrm>
            <a:off x="67" y="4705644"/>
            <a:ext cx="7076787" cy="437772"/>
            <a:chOff x="5013796" y="2724233"/>
            <a:chExt cx="3673200" cy="727800"/>
          </a:xfrm>
        </p:grpSpPr>
        <p:sp>
          <p:nvSpPr>
            <p:cNvPr id="714" name="Google Shape;714;p68"/>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68"/>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We have in our own bodies - where are joints connect. </a:t>
              </a:r>
              <a:endParaRPr b="1" sz="1600">
                <a:solidFill>
                  <a:srgbClr val="1F3A93"/>
                </a:solidFill>
                <a:latin typeface="Roboto"/>
                <a:ea typeface="Roboto"/>
                <a:cs typeface="Roboto"/>
                <a:sym typeface="Roboto"/>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Static </a:t>
            </a:r>
            <a:r>
              <a:rPr b="1" lang="en">
                <a:solidFill>
                  <a:srgbClr val="1F3A93"/>
                </a:solidFill>
                <a:latin typeface="Roboto Condensed"/>
                <a:ea typeface="Roboto Condensed"/>
                <a:cs typeface="Roboto Condensed"/>
                <a:sym typeface="Roboto Condensed"/>
              </a:rPr>
              <a:t>Friction</a:t>
            </a:r>
            <a:endParaRPr b="1">
              <a:solidFill>
                <a:srgbClr val="1F3A93"/>
              </a:solidFill>
              <a:latin typeface="Roboto Condensed"/>
              <a:ea typeface="Roboto Condensed"/>
              <a:cs typeface="Roboto Condensed"/>
              <a:sym typeface="Roboto Condensed"/>
            </a:endParaRPr>
          </a:p>
        </p:txBody>
      </p:sp>
      <p:cxnSp>
        <p:nvCxnSpPr>
          <p:cNvPr id="721" name="Google Shape;721;p6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22" name="Google Shape;722;p69"/>
          <p:cNvSpPr txBox="1"/>
          <p:nvPr/>
        </p:nvSpPr>
        <p:spPr>
          <a:xfrm>
            <a:off x="1264675" y="1315200"/>
            <a:ext cx="70329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latin typeface="Roboto"/>
                <a:ea typeface="Roboto"/>
                <a:cs typeface="Roboto"/>
                <a:sym typeface="Roboto"/>
              </a:rPr>
              <a:t>Static Friction</a:t>
            </a:r>
            <a:r>
              <a:rPr lang="en" sz="2200">
                <a:solidFill>
                  <a:srgbClr val="1F3A93"/>
                </a:solidFill>
                <a:latin typeface="Roboto"/>
                <a:ea typeface="Roboto"/>
                <a:cs typeface="Roboto"/>
                <a:sym typeface="Roboto"/>
              </a:rPr>
              <a:t> is</a:t>
            </a:r>
            <a:r>
              <a:rPr lang="en" sz="2200">
                <a:solidFill>
                  <a:srgbClr val="1F3A93"/>
                </a:solidFill>
                <a:latin typeface="Roboto"/>
                <a:ea typeface="Roboto"/>
                <a:cs typeface="Roboto"/>
                <a:sym typeface="Roboto"/>
              </a:rPr>
              <a:t> the force of friction between surfaces not in motion. Static friction is the result of molecules on one surface adhering to another surface. </a:t>
            </a:r>
            <a:endParaRPr sz="2200">
              <a:solidFill>
                <a:srgbClr val="1F3A93"/>
              </a:solidFill>
              <a:latin typeface="Roboto"/>
              <a:ea typeface="Roboto"/>
              <a:cs typeface="Roboto"/>
              <a:sym typeface="Roboto"/>
            </a:endParaRPr>
          </a:p>
          <a:p>
            <a:pPr indent="0" lvl="0" marL="0" rtl="0" algn="l">
              <a:spcBef>
                <a:spcPts val="0"/>
              </a:spcBef>
              <a:spcAft>
                <a:spcPts val="0"/>
              </a:spcAft>
              <a:buNone/>
            </a:pPr>
            <a:r>
              <a:t/>
            </a:r>
            <a:endParaRPr sz="2200">
              <a:solidFill>
                <a:srgbClr val="1F3A93"/>
              </a:solidFill>
              <a:latin typeface="Roboto"/>
              <a:ea typeface="Roboto"/>
              <a:cs typeface="Roboto"/>
              <a:sym typeface="Roboto"/>
            </a:endParaRPr>
          </a:p>
          <a:p>
            <a:pPr indent="0" lvl="0" marL="0" rtl="0" algn="l">
              <a:spcBef>
                <a:spcPts val="0"/>
              </a:spcBef>
              <a:spcAft>
                <a:spcPts val="0"/>
              </a:spcAft>
              <a:buNone/>
            </a:pPr>
            <a:r>
              <a:rPr lang="en" sz="2200">
                <a:solidFill>
                  <a:srgbClr val="1F3A93"/>
                </a:solidFill>
                <a:latin typeface="Roboto"/>
                <a:ea typeface="Roboto"/>
                <a:cs typeface="Roboto"/>
                <a:sym typeface="Roboto"/>
              </a:rPr>
              <a:t>For </a:t>
            </a:r>
            <a:r>
              <a:rPr lang="en" sz="2200">
                <a:solidFill>
                  <a:srgbClr val="1F3A93"/>
                </a:solidFill>
                <a:latin typeface="Roboto"/>
                <a:ea typeface="Roboto"/>
                <a:cs typeface="Roboto"/>
                <a:sym typeface="Roboto"/>
              </a:rPr>
              <a:t>example</a:t>
            </a:r>
            <a:r>
              <a:rPr lang="en" sz="2200">
                <a:solidFill>
                  <a:srgbClr val="1F3A93"/>
                </a:solidFill>
                <a:latin typeface="Roboto"/>
                <a:ea typeface="Roboto"/>
                <a:cs typeface="Roboto"/>
                <a:sym typeface="Roboto"/>
              </a:rPr>
              <a:t>, a concrete block on the sidewalk - two unmoving surfaces. </a:t>
            </a:r>
            <a:endParaRPr sz="2200">
              <a:solidFill>
                <a:srgbClr val="1F3A93"/>
              </a:solidFill>
              <a:latin typeface="Roboto"/>
              <a:ea typeface="Roboto"/>
              <a:cs typeface="Roboto"/>
              <a:sym typeface="Roboto"/>
            </a:endParaRPr>
          </a:p>
        </p:txBody>
      </p:sp>
      <p:pic>
        <p:nvPicPr>
          <p:cNvPr id="723" name="Google Shape;723;p69"/>
          <p:cNvPicPr preferRelativeResize="0"/>
          <p:nvPr/>
        </p:nvPicPr>
        <p:blipFill>
          <a:blip r:embed="rId3">
            <a:alphaModFix/>
          </a:blip>
          <a:stretch>
            <a:fillRect/>
          </a:stretch>
        </p:blipFill>
        <p:spPr>
          <a:xfrm>
            <a:off x="6356225" y="3292275"/>
            <a:ext cx="2016049" cy="16800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7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Sliding Friction</a:t>
            </a:r>
            <a:endParaRPr b="1">
              <a:solidFill>
                <a:srgbClr val="1F3A93"/>
              </a:solidFill>
              <a:latin typeface="Roboto Condensed"/>
              <a:ea typeface="Roboto Condensed"/>
              <a:cs typeface="Roboto Condensed"/>
              <a:sym typeface="Roboto Condensed"/>
            </a:endParaRPr>
          </a:p>
        </p:txBody>
      </p:sp>
      <p:cxnSp>
        <p:nvCxnSpPr>
          <p:cNvPr id="729" name="Google Shape;729;p7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30" name="Google Shape;730;p70"/>
          <p:cNvSpPr txBox="1"/>
          <p:nvPr/>
        </p:nvSpPr>
        <p:spPr>
          <a:xfrm>
            <a:off x="1038250" y="1266675"/>
            <a:ext cx="5451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latin typeface="Roboto"/>
                <a:ea typeface="Roboto"/>
                <a:cs typeface="Roboto"/>
                <a:sym typeface="Roboto"/>
              </a:rPr>
              <a:t>Sliding</a:t>
            </a:r>
            <a:r>
              <a:rPr lang="en" sz="2200">
                <a:solidFill>
                  <a:srgbClr val="1F3A93"/>
                </a:solidFill>
                <a:highlight>
                  <a:srgbClr val="91D5AC"/>
                </a:highlight>
                <a:latin typeface="Roboto"/>
                <a:ea typeface="Roboto"/>
                <a:cs typeface="Roboto"/>
                <a:sym typeface="Roboto"/>
              </a:rPr>
              <a:t> Friction</a:t>
            </a:r>
            <a:r>
              <a:rPr lang="en" sz="2200">
                <a:solidFill>
                  <a:srgbClr val="1F3A93"/>
                </a:solidFill>
                <a:latin typeface="Roboto"/>
                <a:ea typeface="Roboto"/>
                <a:cs typeface="Roboto"/>
                <a:sym typeface="Roboto"/>
              </a:rPr>
              <a:t> is also known as Kinetic Friction! It is the force that affects surfaces in motion. Because the surfaces are not always bonded like they are in static friction, sliding friction is less powerful than static friction. </a:t>
            </a:r>
            <a:endParaRPr sz="2200">
              <a:solidFill>
                <a:srgbClr val="1F3A93"/>
              </a:solidFill>
              <a:latin typeface="Roboto"/>
              <a:ea typeface="Roboto"/>
              <a:cs typeface="Roboto"/>
              <a:sym typeface="Roboto"/>
            </a:endParaRPr>
          </a:p>
          <a:p>
            <a:pPr indent="0" lvl="0" marL="0" rtl="0" algn="l">
              <a:spcBef>
                <a:spcPts val="0"/>
              </a:spcBef>
              <a:spcAft>
                <a:spcPts val="0"/>
              </a:spcAft>
              <a:buNone/>
            </a:pPr>
            <a:r>
              <a:t/>
            </a:r>
            <a:endParaRPr sz="2200">
              <a:solidFill>
                <a:srgbClr val="1F3A93"/>
              </a:solidFill>
              <a:latin typeface="Roboto"/>
              <a:ea typeface="Roboto"/>
              <a:cs typeface="Roboto"/>
              <a:sym typeface="Roboto"/>
            </a:endParaRPr>
          </a:p>
          <a:p>
            <a:pPr indent="0" lvl="0" marL="0" rtl="0" algn="l">
              <a:spcBef>
                <a:spcPts val="0"/>
              </a:spcBef>
              <a:spcAft>
                <a:spcPts val="0"/>
              </a:spcAft>
              <a:buNone/>
            </a:pPr>
            <a:r>
              <a:rPr lang="en" sz="2200">
                <a:solidFill>
                  <a:srgbClr val="1F3A93"/>
                </a:solidFill>
                <a:latin typeface="Roboto"/>
                <a:ea typeface="Roboto"/>
                <a:cs typeface="Roboto"/>
                <a:sym typeface="Roboto"/>
              </a:rPr>
              <a:t>For example: pushing a box </a:t>
            </a:r>
            <a:r>
              <a:rPr lang="en" sz="2200">
                <a:solidFill>
                  <a:srgbClr val="1F3A93"/>
                </a:solidFill>
                <a:latin typeface="Roboto"/>
                <a:ea typeface="Roboto"/>
                <a:cs typeface="Roboto"/>
                <a:sym typeface="Roboto"/>
              </a:rPr>
              <a:t>creates a resistance to motion that is sliding friction </a:t>
            </a:r>
            <a:endParaRPr sz="2200">
              <a:solidFill>
                <a:srgbClr val="1F3A93"/>
              </a:solidFill>
              <a:latin typeface="Roboto"/>
              <a:ea typeface="Roboto"/>
              <a:cs typeface="Roboto"/>
              <a:sym typeface="Roboto"/>
            </a:endParaRPr>
          </a:p>
        </p:txBody>
      </p:sp>
      <p:pic>
        <p:nvPicPr>
          <p:cNvPr id="731" name="Google Shape;731;p70"/>
          <p:cNvPicPr preferRelativeResize="0"/>
          <p:nvPr/>
        </p:nvPicPr>
        <p:blipFill>
          <a:blip r:embed="rId3">
            <a:alphaModFix/>
          </a:blip>
          <a:stretch>
            <a:fillRect/>
          </a:stretch>
        </p:blipFill>
        <p:spPr>
          <a:xfrm>
            <a:off x="7664693" y="2517029"/>
            <a:ext cx="878124" cy="731783"/>
          </a:xfrm>
          <a:prstGeom prst="rect">
            <a:avLst/>
          </a:prstGeom>
          <a:noFill/>
          <a:ln>
            <a:noFill/>
          </a:ln>
        </p:spPr>
      </p:pic>
      <p:pic>
        <p:nvPicPr>
          <p:cNvPr id="732" name="Google Shape;732;p70"/>
          <p:cNvPicPr preferRelativeResize="0"/>
          <p:nvPr/>
        </p:nvPicPr>
        <p:blipFill>
          <a:blip r:embed="rId4">
            <a:alphaModFix/>
          </a:blip>
          <a:stretch>
            <a:fillRect/>
          </a:stretch>
        </p:blipFill>
        <p:spPr>
          <a:xfrm>
            <a:off x="6829302" y="2770325"/>
            <a:ext cx="878126" cy="8566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7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Rolling</a:t>
            </a:r>
            <a:r>
              <a:rPr b="1" lang="en">
                <a:solidFill>
                  <a:srgbClr val="1F3A93"/>
                </a:solidFill>
                <a:latin typeface="Roboto Condensed"/>
                <a:ea typeface="Roboto Condensed"/>
                <a:cs typeface="Roboto Condensed"/>
                <a:sym typeface="Roboto Condensed"/>
              </a:rPr>
              <a:t> Friction</a:t>
            </a:r>
            <a:endParaRPr b="1">
              <a:solidFill>
                <a:srgbClr val="1F3A93"/>
              </a:solidFill>
              <a:latin typeface="Roboto Condensed"/>
              <a:ea typeface="Roboto Condensed"/>
              <a:cs typeface="Roboto Condensed"/>
              <a:sym typeface="Roboto Condensed"/>
            </a:endParaRPr>
          </a:p>
        </p:txBody>
      </p:sp>
      <p:cxnSp>
        <p:nvCxnSpPr>
          <p:cNvPr id="738" name="Google Shape;738;p7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39" name="Google Shape;739;p71"/>
          <p:cNvSpPr txBox="1"/>
          <p:nvPr/>
        </p:nvSpPr>
        <p:spPr>
          <a:xfrm>
            <a:off x="1038250" y="1266675"/>
            <a:ext cx="5451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latin typeface="Roboto"/>
                <a:ea typeface="Roboto"/>
                <a:cs typeface="Roboto"/>
                <a:sym typeface="Roboto"/>
              </a:rPr>
              <a:t>Rolling Friction</a:t>
            </a:r>
            <a:r>
              <a:rPr lang="en" sz="2200">
                <a:solidFill>
                  <a:srgbClr val="1F3A93"/>
                </a:solidFill>
                <a:latin typeface="Roboto"/>
                <a:ea typeface="Roboto"/>
                <a:cs typeface="Roboto"/>
                <a:sym typeface="Roboto"/>
              </a:rPr>
              <a:t> is when the friction between surfaces rolls freely like a </a:t>
            </a:r>
            <a:r>
              <a:rPr lang="en" sz="2200">
                <a:solidFill>
                  <a:srgbClr val="1F3A93"/>
                </a:solidFill>
                <a:latin typeface="Roboto"/>
                <a:ea typeface="Roboto"/>
                <a:cs typeface="Roboto"/>
                <a:sym typeface="Roboto"/>
              </a:rPr>
              <a:t>wheel</a:t>
            </a:r>
            <a:r>
              <a:rPr lang="en" sz="2200">
                <a:solidFill>
                  <a:srgbClr val="1F3A93"/>
                </a:solidFill>
                <a:latin typeface="Roboto"/>
                <a:ea typeface="Roboto"/>
                <a:cs typeface="Roboto"/>
                <a:sym typeface="Roboto"/>
              </a:rPr>
              <a:t> or a ball. Rolling friction is weaker than </a:t>
            </a:r>
            <a:r>
              <a:rPr lang="en" sz="2200">
                <a:solidFill>
                  <a:srgbClr val="1F3A93"/>
                </a:solidFill>
                <a:latin typeface="Roboto"/>
                <a:ea typeface="Roboto"/>
                <a:cs typeface="Roboto"/>
                <a:sym typeface="Roboto"/>
              </a:rPr>
              <a:t>sliding</a:t>
            </a:r>
            <a:r>
              <a:rPr lang="en" sz="2200">
                <a:solidFill>
                  <a:srgbClr val="1F3A93"/>
                </a:solidFill>
                <a:latin typeface="Roboto"/>
                <a:ea typeface="Roboto"/>
                <a:cs typeface="Roboto"/>
                <a:sym typeface="Roboto"/>
              </a:rPr>
              <a:t> friction which is why it is easier to move something on wheels! </a:t>
            </a:r>
            <a:endParaRPr sz="2200">
              <a:solidFill>
                <a:srgbClr val="1F3A93"/>
              </a:solidFill>
              <a:latin typeface="Roboto"/>
              <a:ea typeface="Roboto"/>
              <a:cs typeface="Roboto"/>
              <a:sym typeface="Roboto"/>
            </a:endParaRPr>
          </a:p>
          <a:p>
            <a:pPr indent="0" lvl="0" marL="0" rtl="0" algn="l">
              <a:spcBef>
                <a:spcPts val="0"/>
              </a:spcBef>
              <a:spcAft>
                <a:spcPts val="0"/>
              </a:spcAft>
              <a:buNone/>
            </a:pPr>
            <a:r>
              <a:t/>
            </a:r>
            <a:endParaRPr sz="2200">
              <a:solidFill>
                <a:srgbClr val="1F3A93"/>
              </a:solidFill>
              <a:latin typeface="Roboto"/>
              <a:ea typeface="Roboto"/>
              <a:cs typeface="Roboto"/>
              <a:sym typeface="Roboto"/>
            </a:endParaRPr>
          </a:p>
          <a:p>
            <a:pPr indent="0" lvl="0" marL="0" rtl="0" algn="l">
              <a:spcBef>
                <a:spcPts val="0"/>
              </a:spcBef>
              <a:spcAft>
                <a:spcPts val="0"/>
              </a:spcAft>
              <a:buNone/>
            </a:pPr>
            <a:r>
              <a:rPr lang="en" sz="2200">
                <a:solidFill>
                  <a:srgbClr val="1F3A93"/>
                </a:solidFill>
                <a:latin typeface="Roboto"/>
                <a:ea typeface="Roboto"/>
                <a:cs typeface="Roboto"/>
                <a:sym typeface="Roboto"/>
              </a:rPr>
              <a:t>For example, t</a:t>
            </a:r>
            <a:r>
              <a:rPr lang="en" sz="2200">
                <a:solidFill>
                  <a:srgbClr val="1F3A93"/>
                </a:solidFill>
                <a:latin typeface="Roboto"/>
                <a:ea typeface="Roboto"/>
                <a:cs typeface="Roboto"/>
                <a:sym typeface="Roboto"/>
              </a:rPr>
              <a:t>he friction between the wheels of a skateboard and the sidewalk is rolling friction.</a:t>
            </a:r>
            <a:endParaRPr sz="2200">
              <a:solidFill>
                <a:srgbClr val="1F3A93"/>
              </a:solidFill>
              <a:latin typeface="Roboto"/>
              <a:ea typeface="Roboto"/>
              <a:cs typeface="Roboto"/>
              <a:sym typeface="Roboto"/>
            </a:endParaRPr>
          </a:p>
        </p:txBody>
      </p:sp>
      <p:pic>
        <p:nvPicPr>
          <p:cNvPr id="740" name="Google Shape;740;p71"/>
          <p:cNvPicPr preferRelativeResize="0"/>
          <p:nvPr/>
        </p:nvPicPr>
        <p:blipFill>
          <a:blip r:embed="rId3">
            <a:alphaModFix/>
          </a:blip>
          <a:stretch>
            <a:fillRect/>
          </a:stretch>
        </p:blipFill>
        <p:spPr>
          <a:xfrm>
            <a:off x="6490155" y="1442748"/>
            <a:ext cx="2119950" cy="288035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7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Magnetic Forces</a:t>
            </a:r>
            <a:endParaRPr b="1">
              <a:solidFill>
                <a:srgbClr val="1F3A93"/>
              </a:solidFill>
              <a:latin typeface="Roboto Condensed"/>
              <a:ea typeface="Roboto Condensed"/>
              <a:cs typeface="Roboto Condensed"/>
              <a:sym typeface="Roboto Condensed"/>
            </a:endParaRPr>
          </a:p>
        </p:txBody>
      </p:sp>
      <p:cxnSp>
        <p:nvCxnSpPr>
          <p:cNvPr id="746" name="Google Shape;746;p7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47" name="Google Shape;747;p72"/>
          <p:cNvSpPr txBox="1"/>
          <p:nvPr/>
        </p:nvSpPr>
        <p:spPr>
          <a:xfrm>
            <a:off x="1109350" y="1317038"/>
            <a:ext cx="69519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latin typeface="Roboto"/>
                <a:ea typeface="Roboto"/>
                <a:cs typeface="Roboto"/>
                <a:sym typeface="Roboto"/>
              </a:rPr>
              <a:t>Magnetic force </a:t>
            </a:r>
            <a:r>
              <a:rPr lang="en" sz="2200">
                <a:solidFill>
                  <a:srgbClr val="1F3A93"/>
                </a:solidFill>
                <a:latin typeface="Roboto"/>
                <a:ea typeface="Roboto"/>
                <a:cs typeface="Roboto"/>
                <a:sym typeface="Roboto"/>
              </a:rPr>
              <a:t> is a </a:t>
            </a:r>
            <a:r>
              <a:rPr lang="en" sz="2200">
                <a:solidFill>
                  <a:srgbClr val="1F3A93"/>
                </a:solidFill>
                <a:latin typeface="Roboto"/>
                <a:ea typeface="Roboto"/>
                <a:cs typeface="Roboto"/>
                <a:sym typeface="Roboto"/>
              </a:rPr>
              <a:t>material</a:t>
            </a:r>
            <a:r>
              <a:rPr lang="en" sz="2200">
                <a:solidFill>
                  <a:srgbClr val="1F3A93"/>
                </a:solidFill>
                <a:latin typeface="Roboto"/>
                <a:ea typeface="Roboto"/>
                <a:cs typeface="Roboto"/>
                <a:sym typeface="Roboto"/>
              </a:rPr>
              <a:t> that is either attracted to or repelled by iron, steel, or other magnets. </a:t>
            </a:r>
            <a:r>
              <a:rPr lang="en" sz="2200">
                <a:solidFill>
                  <a:srgbClr val="1F3A93"/>
                </a:solidFill>
                <a:latin typeface="Roboto"/>
                <a:ea typeface="Roboto"/>
                <a:cs typeface="Roboto"/>
                <a:sym typeface="Roboto"/>
              </a:rPr>
              <a:t>Magnets</a:t>
            </a:r>
            <a:r>
              <a:rPr lang="en" sz="2200">
                <a:solidFill>
                  <a:srgbClr val="1F3A93"/>
                </a:solidFill>
                <a:latin typeface="Roboto"/>
                <a:ea typeface="Roboto"/>
                <a:cs typeface="Roboto"/>
                <a:sym typeface="Roboto"/>
              </a:rPr>
              <a:t> have a </a:t>
            </a:r>
            <a:r>
              <a:rPr lang="en" sz="2200">
                <a:solidFill>
                  <a:srgbClr val="1F3A93"/>
                </a:solidFill>
                <a:latin typeface="Roboto"/>
                <a:ea typeface="Roboto"/>
                <a:cs typeface="Roboto"/>
                <a:sym typeface="Roboto"/>
              </a:rPr>
              <a:t>positive</a:t>
            </a:r>
            <a:r>
              <a:rPr lang="en" sz="2200">
                <a:solidFill>
                  <a:srgbClr val="1F3A93"/>
                </a:solidFill>
                <a:latin typeface="Roboto"/>
                <a:ea typeface="Roboto"/>
                <a:cs typeface="Roboto"/>
                <a:sym typeface="Roboto"/>
              </a:rPr>
              <a:t> and negative charge. </a:t>
            </a:r>
            <a:endParaRPr sz="2200">
              <a:latin typeface="Roboto"/>
              <a:ea typeface="Roboto"/>
              <a:cs typeface="Roboto"/>
              <a:sym typeface="Roboto"/>
            </a:endParaRPr>
          </a:p>
        </p:txBody>
      </p:sp>
      <p:grpSp>
        <p:nvGrpSpPr>
          <p:cNvPr id="748" name="Google Shape;748;p72"/>
          <p:cNvGrpSpPr/>
          <p:nvPr/>
        </p:nvGrpSpPr>
        <p:grpSpPr>
          <a:xfrm>
            <a:off x="42" y="4570844"/>
            <a:ext cx="7076787" cy="572706"/>
            <a:chOff x="5013796" y="2724233"/>
            <a:chExt cx="3673200" cy="727800"/>
          </a:xfrm>
        </p:grpSpPr>
        <p:sp>
          <p:nvSpPr>
            <p:cNvPr id="749" name="Google Shape;749;p72"/>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2"/>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Opposite charges attract (pull together)- like charges repel (push away). </a:t>
              </a:r>
              <a:endParaRPr b="1" sz="1000">
                <a:solidFill>
                  <a:srgbClr val="1F3A93"/>
                </a:solidFill>
                <a:latin typeface="Roboto"/>
                <a:ea typeface="Roboto"/>
                <a:cs typeface="Roboto"/>
                <a:sym typeface="Roboto"/>
              </a:endParaRPr>
            </a:p>
          </p:txBody>
        </p:sp>
      </p:grpSp>
      <p:pic>
        <p:nvPicPr>
          <p:cNvPr id="751" name="Google Shape;751;p72"/>
          <p:cNvPicPr preferRelativeResize="0"/>
          <p:nvPr/>
        </p:nvPicPr>
        <p:blipFill>
          <a:blip r:embed="rId3">
            <a:alphaModFix/>
          </a:blip>
          <a:stretch>
            <a:fillRect/>
          </a:stretch>
        </p:blipFill>
        <p:spPr>
          <a:xfrm rot="-5400000">
            <a:off x="1625005" y="2872513"/>
            <a:ext cx="1419370" cy="1286301"/>
          </a:xfrm>
          <a:prstGeom prst="rect">
            <a:avLst/>
          </a:prstGeom>
          <a:noFill/>
          <a:ln>
            <a:noFill/>
          </a:ln>
        </p:spPr>
      </p:pic>
      <p:pic>
        <p:nvPicPr>
          <p:cNvPr id="752" name="Google Shape;752;p72"/>
          <p:cNvPicPr preferRelativeResize="0"/>
          <p:nvPr/>
        </p:nvPicPr>
        <p:blipFill>
          <a:blip r:embed="rId3">
            <a:alphaModFix/>
          </a:blip>
          <a:stretch>
            <a:fillRect/>
          </a:stretch>
        </p:blipFill>
        <p:spPr>
          <a:xfrm flipH="1" rot="5400000">
            <a:off x="343030" y="2872513"/>
            <a:ext cx="1419370" cy="1286301"/>
          </a:xfrm>
          <a:prstGeom prst="rect">
            <a:avLst/>
          </a:prstGeom>
          <a:noFill/>
          <a:ln>
            <a:noFill/>
          </a:ln>
        </p:spPr>
      </p:pic>
      <p:pic>
        <p:nvPicPr>
          <p:cNvPr id="753" name="Google Shape;753;p72"/>
          <p:cNvPicPr preferRelativeResize="0"/>
          <p:nvPr/>
        </p:nvPicPr>
        <p:blipFill>
          <a:blip r:embed="rId3">
            <a:alphaModFix/>
          </a:blip>
          <a:stretch>
            <a:fillRect/>
          </a:stretch>
        </p:blipFill>
        <p:spPr>
          <a:xfrm rot="-5400000">
            <a:off x="5390880" y="2872513"/>
            <a:ext cx="1419370" cy="1286301"/>
          </a:xfrm>
          <a:prstGeom prst="rect">
            <a:avLst/>
          </a:prstGeom>
          <a:noFill/>
          <a:ln>
            <a:noFill/>
          </a:ln>
        </p:spPr>
      </p:pic>
      <p:pic>
        <p:nvPicPr>
          <p:cNvPr id="754" name="Google Shape;754;p72"/>
          <p:cNvPicPr preferRelativeResize="0"/>
          <p:nvPr/>
        </p:nvPicPr>
        <p:blipFill>
          <a:blip r:embed="rId3">
            <a:alphaModFix/>
          </a:blip>
          <a:stretch>
            <a:fillRect/>
          </a:stretch>
        </p:blipFill>
        <p:spPr>
          <a:xfrm flipH="1" rot="5400000">
            <a:off x="3875605" y="2872513"/>
            <a:ext cx="1419370" cy="1286301"/>
          </a:xfrm>
          <a:prstGeom prst="rect">
            <a:avLst/>
          </a:prstGeom>
          <a:noFill/>
          <a:ln>
            <a:noFill/>
          </a:ln>
        </p:spPr>
      </p:pic>
      <p:sp>
        <p:nvSpPr>
          <p:cNvPr id="755" name="Google Shape;755;p72"/>
          <p:cNvSpPr/>
          <p:nvPr/>
        </p:nvSpPr>
        <p:spPr>
          <a:xfrm>
            <a:off x="5139550" y="2564463"/>
            <a:ext cx="453384" cy="33582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72"/>
          <p:cNvSpPr/>
          <p:nvPr/>
        </p:nvSpPr>
        <p:spPr>
          <a:xfrm>
            <a:off x="5139550" y="3178750"/>
            <a:ext cx="453384" cy="33582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72"/>
          <p:cNvSpPr/>
          <p:nvPr/>
        </p:nvSpPr>
        <p:spPr>
          <a:xfrm>
            <a:off x="5139550" y="3520488"/>
            <a:ext cx="453384" cy="33582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2"/>
          <p:cNvSpPr/>
          <p:nvPr/>
        </p:nvSpPr>
        <p:spPr>
          <a:xfrm>
            <a:off x="5139550" y="4045675"/>
            <a:ext cx="453384" cy="33582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72"/>
          <p:cNvSpPr txBox="1"/>
          <p:nvPr/>
        </p:nvSpPr>
        <p:spPr>
          <a:xfrm>
            <a:off x="1344500" y="3128725"/>
            <a:ext cx="34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endParaRPr sz="1800">
              <a:latin typeface="Roboto"/>
              <a:ea typeface="Roboto"/>
              <a:cs typeface="Roboto"/>
              <a:sym typeface="Roboto"/>
            </a:endParaRPr>
          </a:p>
        </p:txBody>
      </p:sp>
      <p:sp>
        <p:nvSpPr>
          <p:cNvPr id="760" name="Google Shape;760;p72"/>
          <p:cNvSpPr txBox="1"/>
          <p:nvPr/>
        </p:nvSpPr>
        <p:spPr>
          <a:xfrm>
            <a:off x="1695875" y="3102550"/>
            <a:ext cx="347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a:t>
            </a:r>
            <a:endParaRPr sz="2100">
              <a:latin typeface="Roboto"/>
              <a:ea typeface="Roboto"/>
              <a:cs typeface="Roboto"/>
              <a:sym typeface="Roboto"/>
            </a:endParaRPr>
          </a:p>
        </p:txBody>
      </p:sp>
      <p:sp>
        <p:nvSpPr>
          <p:cNvPr id="761" name="Google Shape;761;p72"/>
          <p:cNvSpPr txBox="1"/>
          <p:nvPr/>
        </p:nvSpPr>
        <p:spPr>
          <a:xfrm>
            <a:off x="1330400" y="3444300"/>
            <a:ext cx="347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a:t>
            </a:r>
            <a:endParaRPr sz="2100">
              <a:latin typeface="Roboto"/>
              <a:ea typeface="Roboto"/>
              <a:cs typeface="Roboto"/>
              <a:sym typeface="Roboto"/>
            </a:endParaRPr>
          </a:p>
        </p:txBody>
      </p:sp>
      <p:sp>
        <p:nvSpPr>
          <p:cNvPr id="762" name="Google Shape;762;p72"/>
          <p:cNvSpPr txBox="1"/>
          <p:nvPr/>
        </p:nvSpPr>
        <p:spPr>
          <a:xfrm>
            <a:off x="1695875" y="3457563"/>
            <a:ext cx="34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endParaRPr sz="1800">
              <a:latin typeface="Roboto"/>
              <a:ea typeface="Roboto"/>
              <a:cs typeface="Roboto"/>
              <a:sym typeface="Roboto"/>
            </a:endParaRPr>
          </a:p>
        </p:txBody>
      </p:sp>
      <p:sp>
        <p:nvSpPr>
          <p:cNvPr id="763" name="Google Shape;763;p72"/>
          <p:cNvSpPr txBox="1"/>
          <p:nvPr/>
        </p:nvSpPr>
        <p:spPr>
          <a:xfrm>
            <a:off x="4792450" y="3043950"/>
            <a:ext cx="34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endParaRPr sz="1800">
              <a:latin typeface="Roboto"/>
              <a:ea typeface="Roboto"/>
              <a:cs typeface="Roboto"/>
              <a:sym typeface="Roboto"/>
            </a:endParaRPr>
          </a:p>
        </p:txBody>
      </p:sp>
      <p:sp>
        <p:nvSpPr>
          <p:cNvPr id="764" name="Google Shape;764;p72"/>
          <p:cNvSpPr txBox="1"/>
          <p:nvPr/>
        </p:nvSpPr>
        <p:spPr>
          <a:xfrm>
            <a:off x="5592925" y="3043950"/>
            <a:ext cx="34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endParaRPr sz="1800">
              <a:latin typeface="Roboto"/>
              <a:ea typeface="Roboto"/>
              <a:cs typeface="Roboto"/>
              <a:sym typeface="Roboto"/>
            </a:endParaRPr>
          </a:p>
        </p:txBody>
      </p:sp>
      <p:sp>
        <p:nvSpPr>
          <p:cNvPr id="765" name="Google Shape;765;p72"/>
          <p:cNvSpPr txBox="1"/>
          <p:nvPr/>
        </p:nvSpPr>
        <p:spPr>
          <a:xfrm>
            <a:off x="4792450" y="3434463"/>
            <a:ext cx="347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a:t>
            </a:r>
            <a:endParaRPr sz="2100">
              <a:latin typeface="Roboto"/>
              <a:ea typeface="Roboto"/>
              <a:cs typeface="Roboto"/>
              <a:sym typeface="Roboto"/>
            </a:endParaRPr>
          </a:p>
        </p:txBody>
      </p:sp>
      <p:sp>
        <p:nvSpPr>
          <p:cNvPr id="766" name="Google Shape;766;p72"/>
          <p:cNvSpPr txBox="1"/>
          <p:nvPr/>
        </p:nvSpPr>
        <p:spPr>
          <a:xfrm>
            <a:off x="5592925" y="3415025"/>
            <a:ext cx="347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a:t>
            </a:r>
            <a:endParaRPr sz="2100">
              <a:latin typeface="Roboto"/>
              <a:ea typeface="Roboto"/>
              <a:cs typeface="Roboto"/>
              <a:sym typeface="Roboto"/>
            </a:endParaRPr>
          </a:p>
        </p:txBody>
      </p:sp>
      <p:grpSp>
        <p:nvGrpSpPr>
          <p:cNvPr id="767" name="Google Shape;767;p72"/>
          <p:cNvGrpSpPr/>
          <p:nvPr/>
        </p:nvGrpSpPr>
        <p:grpSpPr>
          <a:xfrm flipH="1" rot="-8101285">
            <a:off x="2788011" y="3747028"/>
            <a:ext cx="893913" cy="610490"/>
            <a:chOff x="3104742" y="3437775"/>
            <a:chExt cx="1575700" cy="1076781"/>
          </a:xfrm>
        </p:grpSpPr>
        <p:sp>
          <p:nvSpPr>
            <p:cNvPr id="768" name="Google Shape;768;p7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69" name="Google Shape;769;p7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0" name="Google Shape;770;p7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1" name="Google Shape;771;p7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2" name="Google Shape;772;p7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3" name="Google Shape;773;p7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4" name="Google Shape;774;p7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5" name="Google Shape;775;p7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6" name="Google Shape;776;p7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7" name="Google Shape;777;p7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grpSp>
        <p:nvGrpSpPr>
          <p:cNvPr id="778" name="Google Shape;778;p72"/>
          <p:cNvGrpSpPr/>
          <p:nvPr/>
        </p:nvGrpSpPr>
        <p:grpSpPr>
          <a:xfrm flipH="1" rot="-5806307">
            <a:off x="6389330" y="3908405"/>
            <a:ext cx="893986" cy="610467"/>
            <a:chOff x="3104742" y="3437775"/>
            <a:chExt cx="1575700" cy="1076781"/>
          </a:xfrm>
        </p:grpSpPr>
        <p:sp>
          <p:nvSpPr>
            <p:cNvPr id="779" name="Google Shape;779;p7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0" name="Google Shape;780;p7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1" name="Google Shape;781;p7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2" name="Google Shape;782;p7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3" name="Google Shape;783;p7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4" name="Google Shape;784;p7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5" name="Google Shape;785;p7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6" name="Google Shape;786;p7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7" name="Google Shape;787;p7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8" name="Google Shape;788;p7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34" name="Google Shape;134;p2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35" name="Google Shape;135;p28"/>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Define motion</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the importance of motion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Explain why motion is important in everyday life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Centripetal</a:t>
            </a:r>
            <a:r>
              <a:rPr b="1" lang="en">
                <a:solidFill>
                  <a:srgbClr val="1F3A93"/>
                </a:solidFill>
                <a:latin typeface="Roboto Condensed"/>
                <a:ea typeface="Roboto Condensed"/>
                <a:cs typeface="Roboto Condensed"/>
                <a:sym typeface="Roboto Condensed"/>
              </a:rPr>
              <a:t> Forces</a:t>
            </a:r>
            <a:endParaRPr b="1">
              <a:solidFill>
                <a:srgbClr val="1F3A93"/>
              </a:solidFill>
              <a:latin typeface="Roboto Condensed"/>
              <a:ea typeface="Roboto Condensed"/>
              <a:cs typeface="Roboto Condensed"/>
              <a:sym typeface="Roboto Condensed"/>
            </a:endParaRPr>
          </a:p>
        </p:txBody>
      </p:sp>
      <p:cxnSp>
        <p:nvCxnSpPr>
          <p:cNvPr id="794" name="Google Shape;794;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95" name="Google Shape;795;p73"/>
          <p:cNvSpPr txBox="1"/>
          <p:nvPr/>
        </p:nvSpPr>
        <p:spPr>
          <a:xfrm>
            <a:off x="1070600" y="1509300"/>
            <a:ext cx="7307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1F3A93"/>
                </a:solidFill>
                <a:highlight>
                  <a:srgbClr val="91D5AC"/>
                </a:highlight>
                <a:latin typeface="Roboto"/>
                <a:ea typeface="Roboto"/>
                <a:cs typeface="Roboto"/>
                <a:sym typeface="Roboto"/>
              </a:rPr>
              <a:t>Centripetal Force</a:t>
            </a:r>
            <a:r>
              <a:rPr lang="en" sz="2400">
                <a:solidFill>
                  <a:srgbClr val="1F3A93"/>
                </a:solidFill>
                <a:latin typeface="Roboto"/>
                <a:ea typeface="Roboto"/>
                <a:cs typeface="Roboto"/>
                <a:sym typeface="Roboto"/>
              </a:rPr>
              <a:t> is the force that </a:t>
            </a:r>
            <a:r>
              <a:rPr lang="en" sz="2400">
                <a:solidFill>
                  <a:srgbClr val="1F3A93"/>
                </a:solidFill>
                <a:latin typeface="Roboto"/>
                <a:ea typeface="Roboto"/>
                <a:cs typeface="Roboto"/>
                <a:sym typeface="Roboto"/>
              </a:rPr>
              <a:t>causes an object to follow a curved of circular path and is directed inward toward the center of rotation. The moon moves in a circular path around the earth and is affected by the centripetal force of gravity. </a:t>
            </a:r>
            <a:endParaRPr sz="2400">
              <a:latin typeface="Roboto"/>
              <a:ea typeface="Roboto"/>
              <a:cs typeface="Roboto"/>
              <a:sym typeface="Roboto"/>
            </a:endParaRPr>
          </a:p>
        </p:txBody>
      </p:sp>
      <p:grpSp>
        <p:nvGrpSpPr>
          <p:cNvPr id="796" name="Google Shape;796;p73"/>
          <p:cNvGrpSpPr/>
          <p:nvPr/>
        </p:nvGrpSpPr>
        <p:grpSpPr>
          <a:xfrm>
            <a:off x="42" y="4153385"/>
            <a:ext cx="7076787" cy="990026"/>
            <a:chOff x="5013796" y="2724233"/>
            <a:chExt cx="3673200" cy="727800"/>
          </a:xfrm>
        </p:grpSpPr>
        <p:sp>
          <p:nvSpPr>
            <p:cNvPr id="797" name="Google Shape;797;p73"/>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73"/>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If you swing a yo-yo around in a circle, tension from the string is the centripetal force that keeps the yo-yo in circular motion. This is also what helps keep the roller coaster on the track! </a:t>
              </a:r>
              <a:endParaRPr b="1" sz="1600">
                <a:solidFill>
                  <a:srgbClr val="1F3A93"/>
                </a:solidFill>
                <a:latin typeface="Roboto"/>
                <a:ea typeface="Roboto"/>
                <a:cs typeface="Roboto"/>
                <a:sym typeface="Roboto"/>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7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Ok Go!</a:t>
            </a:r>
            <a:endParaRPr b="1">
              <a:solidFill>
                <a:srgbClr val="1F3A93"/>
              </a:solidFill>
              <a:latin typeface="Roboto Condensed"/>
              <a:ea typeface="Roboto Condensed"/>
              <a:cs typeface="Roboto Condensed"/>
              <a:sym typeface="Roboto Condensed"/>
            </a:endParaRPr>
          </a:p>
        </p:txBody>
      </p:sp>
      <p:cxnSp>
        <p:nvCxnSpPr>
          <p:cNvPr id="804" name="Google Shape;804;p7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805" name="Google Shape;805;p74"/>
          <p:cNvSpPr txBox="1"/>
          <p:nvPr>
            <p:ph idx="1" type="body"/>
          </p:nvPr>
        </p:nvSpPr>
        <p:spPr>
          <a:xfrm>
            <a:off x="409575" y="1163500"/>
            <a:ext cx="55728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Watch this video and label the types of friction you see being used? How many can you find?  </a:t>
            </a:r>
            <a:endParaRPr sz="2000">
              <a:solidFill>
                <a:srgbClr val="00B2A9"/>
              </a:solidFill>
              <a:latin typeface="Roboto"/>
              <a:ea typeface="Roboto"/>
              <a:cs typeface="Roboto"/>
              <a:sym typeface="Roboto"/>
            </a:endParaRPr>
          </a:p>
        </p:txBody>
      </p:sp>
      <p:graphicFrame>
        <p:nvGraphicFramePr>
          <p:cNvPr id="806" name="Google Shape;806;p74"/>
          <p:cNvGraphicFramePr/>
          <p:nvPr/>
        </p:nvGraphicFramePr>
        <p:xfrm>
          <a:off x="656513" y="2005800"/>
          <a:ext cx="3000000" cy="3000000"/>
        </p:xfrm>
        <a:graphic>
          <a:graphicData uri="http://schemas.openxmlformats.org/drawingml/2006/table">
            <a:tbl>
              <a:tblPr>
                <a:noFill/>
                <a:tableStyleId>{91519C0D-D16C-47A0-AC39-4F727EB4B208}</a:tableStyleId>
              </a:tblPr>
              <a:tblGrid>
                <a:gridCol w="4454825"/>
              </a:tblGrid>
              <a:tr h="2932800">
                <a:tc>
                  <a:txBody>
                    <a:bodyPr/>
                    <a:lstStyle/>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Website | http://www.okgo.net&#10;Instagram | http://www.instagram.com/okgo&#10;Twitter | http://www.twitter.com/okgo&#10;Facebook | http://www.facebook.com/okgo&#10;Store | https://shop.bandwear.com/collections/ok-go-shop&#10;&#10;Director: James Frost, OK Go and Syyn Labs. &#10;Producer: Shirley Moyers. &#10;The official video for the recorded version of &quot;This Too Shall Pass&quot; off the album &quot;Of the Blue Colour of the Sky&quot;. The video was filmed in a two story warehouse, in the Echo Park neighborhood of Los Angeles, CA. The &quot;machine&quot; was designed and built by the band, along with members of Syyn Labs ( http://syynlabs.com/ ) over the course of several months. &#10;&#10;There is an in-depth behind-the-scenes look at the warehouse here: http://www.okgo.net/this-too-shall-pass-rube-goldberg-machine/&#10;&#10;OK Go thanks State Farm for making this video possible." id="807" name="Google Shape;807;p74" title="OK Go - This Too Shall Pass - Rube Goldberg Machine - Official Video">
            <a:hlinkClick r:id="rId3"/>
          </p:cNvPr>
          <p:cNvPicPr preferRelativeResize="0"/>
          <p:nvPr/>
        </p:nvPicPr>
        <p:blipFill>
          <a:blip r:embed="rId4">
            <a:alphaModFix/>
          </a:blip>
          <a:stretch>
            <a:fillRect/>
          </a:stretch>
        </p:blipFill>
        <p:spPr>
          <a:xfrm>
            <a:off x="1137227" y="2181494"/>
            <a:ext cx="3434776" cy="25760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1000"/>
                                        <p:tgtEl>
                                          <p:spTgt spid="8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7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813" name="Google Shape;813;p7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814" name="Google Shape;814;p75"/>
          <p:cNvSpPr txBox="1"/>
          <p:nvPr>
            <p:ph idx="1" type="body"/>
          </p:nvPr>
        </p:nvSpPr>
        <p:spPr>
          <a:xfrm>
            <a:off x="477400" y="1022525"/>
            <a:ext cx="4278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THINK - PAIR - SHARE</a:t>
            </a:r>
            <a:endParaRPr b="1" sz="3000">
              <a:solidFill>
                <a:srgbClr val="00B2A9"/>
              </a:solidFill>
              <a:latin typeface="Roboto"/>
              <a:ea typeface="Roboto"/>
              <a:cs typeface="Roboto"/>
              <a:sym typeface="Roboto"/>
            </a:endParaRPr>
          </a:p>
        </p:txBody>
      </p:sp>
      <p:sp>
        <p:nvSpPr>
          <p:cNvPr id="815" name="Google Shape;815;p75"/>
          <p:cNvSpPr txBox="1"/>
          <p:nvPr>
            <p:ph idx="1" type="body"/>
          </p:nvPr>
        </p:nvSpPr>
        <p:spPr>
          <a:xfrm>
            <a:off x="477400" y="1505900"/>
            <a:ext cx="5896800" cy="123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THINK:</a:t>
            </a:r>
            <a:r>
              <a:rPr lang="en" sz="1600">
                <a:solidFill>
                  <a:srgbClr val="1F3A93"/>
                </a:solidFill>
                <a:latin typeface="Roboto"/>
                <a:ea typeface="Roboto"/>
                <a:cs typeface="Roboto"/>
                <a:sym typeface="Roboto"/>
              </a:rPr>
              <a:t> think about the video - how many types of friction can you find?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PAIR:</a:t>
            </a:r>
            <a:r>
              <a:rPr lang="en" sz="1600">
                <a:solidFill>
                  <a:srgbClr val="1F3A93"/>
                </a:solidFill>
                <a:latin typeface="Roboto"/>
                <a:ea typeface="Roboto"/>
                <a:cs typeface="Roboto"/>
                <a:sym typeface="Roboto"/>
              </a:rPr>
              <a:t> Rotate through groups (as shown) discussing the types of friction you found</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SHARE:</a:t>
            </a:r>
            <a:r>
              <a:rPr lang="en" sz="1600">
                <a:solidFill>
                  <a:srgbClr val="1F3A93"/>
                </a:solidFill>
                <a:latin typeface="Roboto"/>
                <a:ea typeface="Roboto"/>
                <a:cs typeface="Roboto"/>
                <a:sym typeface="Roboto"/>
              </a:rPr>
              <a:t> share what you learned with the class. </a:t>
            </a:r>
            <a:endParaRPr sz="1600">
              <a:solidFill>
                <a:srgbClr val="1F3A93"/>
              </a:solidFill>
              <a:latin typeface="Roboto"/>
              <a:ea typeface="Roboto"/>
              <a:cs typeface="Roboto"/>
              <a:sym typeface="Roboto"/>
            </a:endParaRPr>
          </a:p>
        </p:txBody>
      </p:sp>
      <p:sp>
        <p:nvSpPr>
          <p:cNvPr id="816" name="Google Shape;816;p75"/>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(2) ODDS VERSUS EVENS</a:t>
            </a:r>
            <a:endParaRPr>
              <a:latin typeface="Roboto"/>
              <a:ea typeface="Roboto"/>
              <a:cs typeface="Roboto"/>
              <a:sym typeface="Roboto"/>
            </a:endParaRPr>
          </a:p>
        </p:txBody>
      </p:sp>
      <p:sp>
        <p:nvSpPr>
          <p:cNvPr id="817" name="Google Shape;817;p75"/>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(3) NUMBERS UNITES</a:t>
            </a:r>
            <a:endParaRPr>
              <a:latin typeface="Roboto"/>
              <a:ea typeface="Roboto"/>
              <a:cs typeface="Roboto"/>
              <a:sym typeface="Roboto"/>
            </a:endParaRPr>
          </a:p>
        </p:txBody>
      </p:sp>
      <p:sp>
        <p:nvSpPr>
          <p:cNvPr id="818" name="Google Shape;818;p75"/>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(1) COUNT AWAY</a:t>
            </a:r>
            <a:endParaRPr>
              <a:latin typeface="Roboto"/>
              <a:ea typeface="Roboto"/>
              <a:cs typeface="Roboto"/>
              <a:sym typeface="Roboto"/>
            </a:endParaRPr>
          </a:p>
        </p:txBody>
      </p:sp>
      <p:sp>
        <p:nvSpPr>
          <p:cNvPr id="819" name="Google Shape;819;p75"/>
          <p:cNvSpPr/>
          <p:nvPr/>
        </p:nvSpPr>
        <p:spPr>
          <a:xfrm>
            <a:off x="24187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75"/>
          <p:cNvSpPr/>
          <p:nvPr/>
        </p:nvSpPr>
        <p:spPr>
          <a:xfrm>
            <a:off x="2498600"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75"/>
          <p:cNvSpPr/>
          <p:nvPr/>
        </p:nvSpPr>
        <p:spPr>
          <a:xfrm>
            <a:off x="475532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75"/>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75"/>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75"/>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75"/>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75"/>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827" name="Google Shape;827;p75"/>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828" name="Google Shape;828;p75"/>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3</a:t>
            </a:r>
            <a:endParaRPr b="1" sz="1200">
              <a:latin typeface="Roboto"/>
              <a:ea typeface="Roboto"/>
              <a:cs typeface="Roboto"/>
              <a:sym typeface="Roboto"/>
            </a:endParaRPr>
          </a:p>
        </p:txBody>
      </p:sp>
      <p:sp>
        <p:nvSpPr>
          <p:cNvPr id="829" name="Google Shape;829;p75"/>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4</a:t>
            </a:r>
            <a:endParaRPr b="1" sz="1200">
              <a:latin typeface="Roboto"/>
              <a:ea typeface="Roboto"/>
              <a:cs typeface="Roboto"/>
              <a:sym typeface="Roboto"/>
            </a:endParaRPr>
          </a:p>
        </p:txBody>
      </p:sp>
      <p:sp>
        <p:nvSpPr>
          <p:cNvPr id="830" name="Google Shape;830;p75"/>
          <p:cNvSpPr/>
          <p:nvPr/>
        </p:nvSpPr>
        <p:spPr>
          <a:xfrm>
            <a:off x="1150130" y="3494387"/>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75"/>
          <p:cNvSpPr/>
          <p:nvPr/>
        </p:nvSpPr>
        <p:spPr>
          <a:xfrm>
            <a:off x="433379"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75"/>
          <p:cNvSpPr/>
          <p:nvPr/>
        </p:nvSpPr>
        <p:spPr>
          <a:xfrm>
            <a:off x="1150115" y="4156667"/>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75"/>
          <p:cNvSpPr/>
          <p:nvPr/>
        </p:nvSpPr>
        <p:spPr>
          <a:xfrm>
            <a:off x="433363"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75"/>
          <p:cNvSpPr/>
          <p:nvPr/>
        </p:nvSpPr>
        <p:spPr>
          <a:xfrm>
            <a:off x="3406855"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75"/>
          <p:cNvSpPr/>
          <p:nvPr/>
        </p:nvSpPr>
        <p:spPr>
          <a:xfrm>
            <a:off x="2690104"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75"/>
          <p:cNvSpPr/>
          <p:nvPr/>
        </p:nvSpPr>
        <p:spPr>
          <a:xfrm>
            <a:off x="3406840"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75"/>
          <p:cNvSpPr/>
          <p:nvPr/>
        </p:nvSpPr>
        <p:spPr>
          <a:xfrm>
            <a:off x="2690088"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75"/>
          <p:cNvSpPr/>
          <p:nvPr/>
        </p:nvSpPr>
        <p:spPr>
          <a:xfrm>
            <a:off x="5663567"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75"/>
          <p:cNvSpPr/>
          <p:nvPr/>
        </p:nvSpPr>
        <p:spPr>
          <a:xfrm>
            <a:off x="4946817"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75"/>
          <p:cNvSpPr/>
          <p:nvPr/>
        </p:nvSpPr>
        <p:spPr>
          <a:xfrm>
            <a:off x="5659053"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75"/>
          <p:cNvSpPr/>
          <p:nvPr/>
        </p:nvSpPr>
        <p:spPr>
          <a:xfrm>
            <a:off x="4946801"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2" name="Google Shape;842;p75"/>
          <p:cNvGrpSpPr/>
          <p:nvPr/>
        </p:nvGrpSpPr>
        <p:grpSpPr>
          <a:xfrm rot="-1757404">
            <a:off x="6550684" y="3481420"/>
            <a:ext cx="893763" cy="610497"/>
            <a:chOff x="3104742" y="3437775"/>
            <a:chExt cx="1575700" cy="1076781"/>
          </a:xfrm>
        </p:grpSpPr>
        <p:sp>
          <p:nvSpPr>
            <p:cNvPr id="843" name="Google Shape;843;p75"/>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44" name="Google Shape;844;p75"/>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45" name="Google Shape;845;p75"/>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46" name="Google Shape;846;p75"/>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47" name="Google Shape;847;p75"/>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48" name="Google Shape;848;p75"/>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49" name="Google Shape;849;p75"/>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50" name="Google Shape;850;p75"/>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51" name="Google Shape;851;p75"/>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52" name="Google Shape;852;p75"/>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853" name="Google Shape;853;p75"/>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EXAMPLES</a:t>
            </a:r>
            <a:endParaRPr>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59" name="Google Shape;859;p7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860" name="Google Shape;860;p76"/>
          <p:cNvGraphicFramePr/>
          <p:nvPr/>
        </p:nvGraphicFramePr>
        <p:xfrm>
          <a:off x="803513" y="24111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Which force causes objects to have a circular motion?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861" name="Google Shape;861;p76"/>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sp>
        <p:nvSpPr>
          <p:cNvPr id="862" name="Google Shape;862;p76"/>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866" name="Shape 866"/>
        <p:cNvGrpSpPr/>
        <p:nvPr/>
      </p:nvGrpSpPr>
      <p:grpSpPr>
        <a:xfrm>
          <a:off x="0" y="0"/>
          <a:ext cx="0" cy="0"/>
          <a:chOff x="0" y="0"/>
          <a:chExt cx="0" cy="0"/>
        </a:xfrm>
      </p:grpSpPr>
      <p:pic>
        <p:nvPicPr>
          <p:cNvPr id="867" name="Google Shape;867;p77"/>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868" name="Google Shape;868;p77"/>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5</a:t>
            </a:r>
            <a:endParaRPr b="1" sz="4800">
              <a:solidFill>
                <a:schemeClr val="lt1"/>
              </a:solidFill>
              <a:latin typeface="Roboto Condensed"/>
              <a:ea typeface="Roboto Condensed"/>
              <a:cs typeface="Roboto Condensed"/>
              <a:sym typeface="Roboto Condensed"/>
            </a:endParaRPr>
          </a:p>
        </p:txBody>
      </p:sp>
      <p:sp>
        <p:nvSpPr>
          <p:cNvPr id="869" name="Google Shape;869;p77"/>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LIFE IN THE FAST LANE</a:t>
            </a:r>
            <a:endParaRPr sz="2600">
              <a:solidFill>
                <a:schemeClr val="lt1"/>
              </a:solidFill>
              <a:latin typeface="Raleway Medium"/>
              <a:ea typeface="Raleway Medium"/>
              <a:cs typeface="Raleway Medium"/>
              <a:sym typeface="Raleway Medium"/>
            </a:endParaRPr>
          </a:p>
        </p:txBody>
      </p:sp>
      <p:cxnSp>
        <p:nvCxnSpPr>
          <p:cNvPr id="870" name="Google Shape;870;p77"/>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71" name="Google Shape;871;p77"/>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872" name="Google Shape;872;p77"/>
          <p:cNvPicPr preferRelativeResize="0"/>
          <p:nvPr/>
        </p:nvPicPr>
        <p:blipFill rotWithShape="1">
          <a:blip r:embed="rId5">
            <a:alphaModFix/>
          </a:blip>
          <a:srcRect b="0" l="0" r="0" t="0"/>
          <a:stretch/>
        </p:blipFill>
        <p:spPr>
          <a:xfrm>
            <a:off x="5533202" y="903039"/>
            <a:ext cx="3337425" cy="33374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7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878" name="Google Shape;878;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879" name="Google Shape;879;p78"/>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880" name="Google Shape;880;p78"/>
          <p:cNvGraphicFramePr/>
          <p:nvPr/>
        </p:nvGraphicFramePr>
        <p:xfrm>
          <a:off x="859213" y="2378800"/>
          <a:ext cx="3000000" cy="3000000"/>
        </p:xfrm>
        <a:graphic>
          <a:graphicData uri="http://schemas.openxmlformats.org/drawingml/2006/table">
            <a:tbl>
              <a:tblPr>
                <a:noFill/>
                <a:tableStyleId>{91519C0D-D16C-47A0-AC39-4F727EB4B208}</a:tableStyleId>
              </a:tblPr>
              <a:tblGrid>
                <a:gridCol w="742555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would you invent to improve something that already exists?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886" name="Google Shape;886;p7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887" name="Google Shape;887;p79"/>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diversity in </a:t>
            </a:r>
            <a:r>
              <a:rPr b="1" lang="en" sz="2200">
                <a:solidFill>
                  <a:srgbClr val="00B2A9"/>
                </a:solidFill>
                <a:latin typeface="Roboto"/>
                <a:ea typeface="Roboto"/>
                <a:cs typeface="Roboto"/>
                <a:sym typeface="Roboto"/>
              </a:rPr>
              <a:t>racing</a:t>
            </a:r>
            <a:r>
              <a:rPr b="1" lang="en" sz="2200">
                <a:solidFill>
                  <a:srgbClr val="00B2A9"/>
                </a:solidFill>
                <a:latin typeface="Roboto"/>
                <a:ea typeface="Roboto"/>
                <a:cs typeface="Roboto"/>
                <a:sym typeface="Roboto"/>
              </a:rPr>
              <a:t>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Explore notable race car drivers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Apply knowledge gained to create a plan for a race car</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8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893" name="Google Shape;893;p80"/>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diversity in </a:t>
            </a:r>
            <a:r>
              <a:rPr b="1" lang="en" sz="2400">
                <a:solidFill>
                  <a:srgbClr val="00B2A9"/>
                </a:solidFill>
                <a:latin typeface="Roboto"/>
                <a:ea typeface="Roboto"/>
                <a:cs typeface="Roboto"/>
                <a:sym typeface="Roboto"/>
              </a:rPr>
              <a:t>racing</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Formula 1 Racing</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NASCAR Racing</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notable Race Car drivers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Select a brand, Plan your build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894" name="Google Shape;894;p8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Diversity of Auto Racing</a:t>
            </a:r>
            <a:endParaRPr b="1">
              <a:solidFill>
                <a:srgbClr val="1F3A93"/>
              </a:solidFill>
              <a:latin typeface="Roboto Condensed"/>
              <a:ea typeface="Roboto Condensed"/>
              <a:cs typeface="Roboto Condensed"/>
              <a:sym typeface="Roboto Condensed"/>
            </a:endParaRPr>
          </a:p>
        </p:txBody>
      </p:sp>
      <p:cxnSp>
        <p:nvCxnSpPr>
          <p:cNvPr id="900" name="Google Shape;900;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01" name="Google Shape;901;p81"/>
          <p:cNvSpPr txBox="1"/>
          <p:nvPr/>
        </p:nvSpPr>
        <p:spPr>
          <a:xfrm>
            <a:off x="571125" y="1163500"/>
            <a:ext cx="7954200" cy="378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F3A93"/>
                </a:solidFill>
                <a:latin typeface="Roboto"/>
                <a:ea typeface="Roboto"/>
                <a:cs typeface="Roboto"/>
                <a:sym typeface="Roboto"/>
              </a:rPr>
              <a:t>Less than 1% </a:t>
            </a:r>
            <a:r>
              <a:rPr lang="en" sz="1800">
                <a:solidFill>
                  <a:srgbClr val="1F3A93"/>
                </a:solidFill>
                <a:latin typeface="Roboto"/>
                <a:ea typeface="Roboto"/>
                <a:cs typeface="Roboto"/>
                <a:sym typeface="Roboto"/>
              </a:rPr>
              <a:t>of people in motorsports come from minority backgrounds.</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Formula One driver Lewis Hamilton created a project, the Hamilton Commission, to help understand the lack of diversity and create opportunities to improve it. According to the Commission, “</a:t>
            </a:r>
            <a:r>
              <a:rPr lang="en" sz="1800">
                <a:solidFill>
                  <a:srgbClr val="1F3A93"/>
                </a:solidFill>
                <a:latin typeface="Roboto"/>
                <a:ea typeface="Roboto"/>
                <a:cs typeface="Roboto"/>
                <a:sym typeface="Roboto"/>
              </a:rPr>
              <a:t>we can’t improve diversity if we don’t also create more inclusive cultures in the workplace.The research team found that p</a:t>
            </a:r>
            <a:r>
              <a:rPr lang="en" sz="1800">
                <a:solidFill>
                  <a:srgbClr val="1F3A93"/>
                </a:solidFill>
                <a:latin typeface="Roboto"/>
                <a:ea typeface="Roboto"/>
                <a:cs typeface="Roboto"/>
                <a:sym typeface="Roboto"/>
              </a:rPr>
              <a:t>eople from Black, other minority ethnic backgrounds and women in motorsport often had to endure banter that crossed the line and which they found offensive.”</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a:t>
            </a:r>
            <a:r>
              <a:rPr lang="en" sz="1800">
                <a:solidFill>
                  <a:srgbClr val="1F3A93"/>
                </a:solidFill>
                <a:latin typeface="Roboto"/>
                <a:ea typeface="Roboto"/>
                <a:cs typeface="Roboto"/>
                <a:sym typeface="Roboto"/>
              </a:rPr>
              <a:t>If motorsport organisations are to accelerate increases in diversity, leaders will have to look inwards at their workplace cultures, practices and behaviours to ensure they are inclusive for all people.”</a:t>
            </a:r>
            <a:endParaRPr sz="1800">
              <a:solidFill>
                <a:srgbClr val="1F3A93"/>
              </a:solidFill>
              <a:latin typeface="Roboto"/>
              <a:ea typeface="Roboto"/>
              <a:cs typeface="Roboto"/>
              <a:sym typeface="Roboto"/>
            </a:endParaRPr>
          </a:p>
        </p:txBody>
      </p:sp>
      <p:sp>
        <p:nvSpPr>
          <p:cNvPr id="902" name="Google Shape;902;p81"/>
          <p:cNvSpPr txBox="1"/>
          <p:nvPr/>
        </p:nvSpPr>
        <p:spPr>
          <a:xfrm>
            <a:off x="0" y="4819998"/>
            <a:ext cx="279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E9E9E"/>
                </a:solidFill>
                <a:latin typeface="Roboto"/>
                <a:ea typeface="Roboto"/>
                <a:cs typeface="Roboto"/>
                <a:sym typeface="Roboto"/>
              </a:rPr>
              <a:t>Source: </a:t>
            </a:r>
            <a:r>
              <a:rPr lang="en" sz="1000" u="sng">
                <a:solidFill>
                  <a:srgbClr val="9E9E9E"/>
                </a:solidFill>
                <a:latin typeface="Roboto"/>
                <a:ea typeface="Roboto"/>
                <a:cs typeface="Roboto"/>
                <a:sym typeface="Roboto"/>
                <a:hlinkClick r:id="rId3">
                  <a:extLst>
                    <a:ext uri="{A12FA001-AC4F-418D-AE19-62706E023703}">
                      <ahyp:hlinkClr val="tx"/>
                    </a:ext>
                  </a:extLst>
                </a:hlinkClick>
              </a:rPr>
              <a:t>The Hamilton Commission</a:t>
            </a:r>
            <a:endParaRPr sz="1000">
              <a:solidFill>
                <a:srgbClr val="9E9E9E"/>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8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Diversity of Auto Racing</a:t>
            </a:r>
            <a:endParaRPr b="1">
              <a:solidFill>
                <a:srgbClr val="1F3A93"/>
              </a:solidFill>
              <a:latin typeface="Roboto Condensed"/>
              <a:ea typeface="Roboto Condensed"/>
              <a:cs typeface="Roboto Condensed"/>
              <a:sym typeface="Roboto Condensed"/>
            </a:endParaRPr>
          </a:p>
        </p:txBody>
      </p:sp>
      <p:cxnSp>
        <p:nvCxnSpPr>
          <p:cNvPr id="908" name="Google Shape;908;p8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09" name="Google Shape;909;p82"/>
          <p:cNvSpPr txBox="1"/>
          <p:nvPr/>
        </p:nvSpPr>
        <p:spPr>
          <a:xfrm>
            <a:off x="0" y="4819998"/>
            <a:ext cx="279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E9E9E"/>
                </a:solidFill>
                <a:latin typeface="Roboto"/>
                <a:ea typeface="Roboto"/>
                <a:cs typeface="Roboto"/>
                <a:sym typeface="Roboto"/>
              </a:rPr>
              <a:t>Source: </a:t>
            </a:r>
            <a:r>
              <a:rPr lang="en" sz="1000" u="sng">
                <a:solidFill>
                  <a:srgbClr val="9E9E9E"/>
                </a:solidFill>
                <a:latin typeface="Roboto"/>
                <a:ea typeface="Roboto"/>
                <a:cs typeface="Roboto"/>
                <a:sym typeface="Roboto"/>
                <a:hlinkClick r:id="rId3">
                  <a:extLst>
                    <a:ext uri="{A12FA001-AC4F-418D-AE19-62706E023703}">
                      <ahyp:hlinkClr val="tx"/>
                    </a:ext>
                  </a:extLst>
                </a:hlinkClick>
              </a:rPr>
              <a:t>The Hamilton Commission</a:t>
            </a:r>
            <a:endParaRPr sz="1000">
              <a:solidFill>
                <a:srgbClr val="9E9E9E"/>
              </a:solidFill>
              <a:latin typeface="Roboto"/>
              <a:ea typeface="Roboto"/>
              <a:cs typeface="Roboto"/>
              <a:sym typeface="Roboto"/>
            </a:endParaRPr>
          </a:p>
        </p:txBody>
      </p:sp>
      <p:pic>
        <p:nvPicPr>
          <p:cNvPr id="910" name="Google Shape;910;p82"/>
          <p:cNvPicPr preferRelativeResize="0"/>
          <p:nvPr/>
        </p:nvPicPr>
        <p:blipFill rotWithShape="1">
          <a:blip r:embed="rId4">
            <a:alphaModFix/>
          </a:blip>
          <a:srcRect b="0" l="0" r="0" t="5758"/>
          <a:stretch/>
        </p:blipFill>
        <p:spPr>
          <a:xfrm>
            <a:off x="171875" y="1114600"/>
            <a:ext cx="8660424" cy="3614751"/>
          </a:xfrm>
          <a:prstGeom prst="rect">
            <a:avLst/>
          </a:prstGeom>
          <a:noFill/>
          <a:ln>
            <a:noFill/>
          </a:ln>
        </p:spPr>
      </p:pic>
      <p:sp>
        <p:nvSpPr>
          <p:cNvPr id="911" name="Google Shape;911;p82"/>
          <p:cNvSpPr txBox="1"/>
          <p:nvPr/>
        </p:nvSpPr>
        <p:spPr>
          <a:xfrm>
            <a:off x="4976425" y="4558500"/>
            <a:ext cx="4167600" cy="5850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£30,000 is equal to about $39,000</a:t>
            </a:r>
            <a:endParaRPr sz="13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41" name="Google Shape;141;p29"/>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Motion (&amp; class experiment)</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Think - Pair - Share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42" name="Google Shape;142;p2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Diversity of Auto Racing</a:t>
            </a:r>
            <a:endParaRPr b="1">
              <a:solidFill>
                <a:srgbClr val="1F3A93"/>
              </a:solidFill>
              <a:latin typeface="Roboto Condensed"/>
              <a:ea typeface="Roboto Condensed"/>
              <a:cs typeface="Roboto Condensed"/>
              <a:sym typeface="Roboto Condensed"/>
            </a:endParaRPr>
          </a:p>
        </p:txBody>
      </p:sp>
      <p:cxnSp>
        <p:nvCxnSpPr>
          <p:cNvPr id="917" name="Google Shape;917;p8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18" name="Google Shape;918;p83"/>
          <p:cNvSpPr txBox="1"/>
          <p:nvPr/>
        </p:nvSpPr>
        <p:spPr>
          <a:xfrm>
            <a:off x="0" y="4819998"/>
            <a:ext cx="279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E9E9E"/>
                </a:solidFill>
                <a:latin typeface="Roboto"/>
                <a:ea typeface="Roboto"/>
                <a:cs typeface="Roboto"/>
                <a:sym typeface="Roboto"/>
              </a:rPr>
              <a:t>Source: </a:t>
            </a:r>
            <a:r>
              <a:rPr lang="en" sz="1000" u="sng">
                <a:solidFill>
                  <a:srgbClr val="9E9E9E"/>
                </a:solidFill>
                <a:latin typeface="Roboto"/>
                <a:ea typeface="Roboto"/>
                <a:cs typeface="Roboto"/>
                <a:sym typeface="Roboto"/>
                <a:hlinkClick r:id="rId3">
                  <a:extLst>
                    <a:ext uri="{A12FA001-AC4F-418D-AE19-62706E023703}">
                      <ahyp:hlinkClr val="tx"/>
                    </a:ext>
                  </a:extLst>
                </a:hlinkClick>
              </a:rPr>
              <a:t>The Hamilton Commission</a:t>
            </a:r>
            <a:endParaRPr sz="1000">
              <a:solidFill>
                <a:srgbClr val="9E9E9E"/>
              </a:solidFill>
              <a:latin typeface="Roboto"/>
              <a:ea typeface="Roboto"/>
              <a:cs typeface="Roboto"/>
              <a:sym typeface="Roboto"/>
            </a:endParaRPr>
          </a:p>
        </p:txBody>
      </p:sp>
      <p:sp>
        <p:nvSpPr>
          <p:cNvPr id="919" name="Google Shape;919;p83"/>
          <p:cNvSpPr txBox="1"/>
          <p:nvPr/>
        </p:nvSpPr>
        <p:spPr>
          <a:xfrm>
            <a:off x="311700" y="1163500"/>
            <a:ext cx="8452500" cy="3656400"/>
          </a:xfrm>
          <a:prstGeom prst="rect">
            <a:avLst/>
          </a:prstGeom>
          <a:noFill/>
          <a:ln>
            <a:noFill/>
          </a:ln>
        </p:spPr>
        <p:txBody>
          <a:bodyPr anchorCtr="0" anchor="t" bIns="91425" lIns="91425" spcFirstLastPara="1" rIns="91425" wrap="square" tIns="91425">
            <a:noAutofit/>
          </a:bodyPr>
          <a:lstStyle/>
          <a:p>
            <a:pPr indent="0" lvl="0" marL="0" rtl="0" algn="l">
              <a:spcBef>
                <a:spcPts val="1800"/>
              </a:spcBef>
              <a:spcAft>
                <a:spcPts val="0"/>
              </a:spcAft>
              <a:buNone/>
            </a:pPr>
            <a:r>
              <a:rPr b="1" lang="en" sz="2000">
                <a:solidFill>
                  <a:srgbClr val="1F3A93"/>
                </a:solidFill>
                <a:highlight>
                  <a:srgbClr val="FFFFFF"/>
                </a:highlight>
                <a:latin typeface="Roboto"/>
                <a:ea typeface="Roboto"/>
                <a:cs typeface="Roboto"/>
                <a:sym typeface="Roboto"/>
              </a:rPr>
              <a:t>The Hamilton Commission recommends three strands of action to improve diversity in motorsports:</a:t>
            </a:r>
            <a:endParaRPr b="1" sz="2000">
              <a:solidFill>
                <a:srgbClr val="1F3A93"/>
              </a:solidFill>
              <a:highlight>
                <a:srgbClr val="FFFFFF"/>
              </a:highlight>
              <a:latin typeface="Roboto"/>
              <a:ea typeface="Roboto"/>
              <a:cs typeface="Roboto"/>
              <a:sym typeface="Roboto"/>
            </a:endParaRPr>
          </a:p>
          <a:p>
            <a:pPr indent="-330200" lvl="0" marL="457200" rtl="0" algn="l">
              <a:lnSpc>
                <a:spcPct val="100000"/>
              </a:lnSpc>
              <a:spcBef>
                <a:spcPts val="1800"/>
              </a:spcBef>
              <a:spcAft>
                <a:spcPts val="0"/>
              </a:spcAft>
              <a:buClr>
                <a:srgbClr val="1F3A93"/>
              </a:buClr>
              <a:buSzPts val="1600"/>
              <a:buFont typeface="Roboto"/>
              <a:buChar char="●"/>
            </a:pPr>
            <a:r>
              <a:rPr lang="en" sz="1600">
                <a:solidFill>
                  <a:srgbClr val="1F3A93"/>
                </a:solidFill>
                <a:highlight>
                  <a:srgbClr val="91D5AC"/>
                </a:highlight>
                <a:latin typeface="Roboto"/>
                <a:ea typeface="Roboto"/>
                <a:cs typeface="Roboto"/>
                <a:sym typeface="Roboto"/>
              </a:rPr>
              <a:t>Support and empowerment: </a:t>
            </a:r>
            <a:r>
              <a:rPr lang="en" sz="1600">
                <a:solidFill>
                  <a:srgbClr val="1F3A93"/>
                </a:solidFill>
                <a:highlight>
                  <a:srgbClr val="FFFFFF"/>
                </a:highlight>
                <a:latin typeface="Roboto"/>
                <a:ea typeface="Roboto"/>
                <a:cs typeface="Roboto"/>
                <a:sym typeface="Roboto"/>
              </a:rPr>
              <a:t> those in leadership positions should support Black children to excel in STEM subjects, and empower them to choose – and succeed in – fulfilling careers</a:t>
            </a:r>
            <a:endParaRPr sz="1600">
              <a:solidFill>
                <a:srgbClr val="1F3A93"/>
              </a:solidFill>
              <a:highlight>
                <a:srgbClr val="FFFFFF"/>
              </a:highlight>
              <a:latin typeface="Roboto"/>
              <a:ea typeface="Roboto"/>
              <a:cs typeface="Roboto"/>
              <a:sym typeface="Roboto"/>
            </a:endParaRPr>
          </a:p>
          <a:p>
            <a:pPr indent="-330200" lvl="0" marL="457200" rtl="0" algn="l">
              <a:lnSpc>
                <a:spcPct val="100000"/>
              </a:lnSpc>
              <a:spcBef>
                <a:spcPts val="1000"/>
              </a:spcBef>
              <a:spcAft>
                <a:spcPts val="0"/>
              </a:spcAft>
              <a:buClr>
                <a:srgbClr val="1F3A93"/>
              </a:buClr>
              <a:buSzPts val="1600"/>
              <a:buFont typeface="Roboto"/>
              <a:buChar char="●"/>
            </a:pPr>
            <a:r>
              <a:rPr lang="en" sz="1600">
                <a:solidFill>
                  <a:srgbClr val="1F3A93"/>
                </a:solidFill>
                <a:highlight>
                  <a:srgbClr val="91D5AC"/>
                </a:highlight>
                <a:latin typeface="Roboto"/>
                <a:ea typeface="Roboto"/>
                <a:cs typeface="Roboto"/>
                <a:sym typeface="Roboto"/>
              </a:rPr>
              <a:t>Accountability and measurement: </a:t>
            </a:r>
            <a:r>
              <a:rPr lang="en" sz="1600">
                <a:solidFill>
                  <a:srgbClr val="1F3A93"/>
                </a:solidFill>
                <a:highlight>
                  <a:srgbClr val="FFFFFF"/>
                </a:highlight>
                <a:latin typeface="Roboto"/>
                <a:ea typeface="Roboto"/>
                <a:cs typeface="Roboto"/>
                <a:sym typeface="Roboto"/>
              </a:rPr>
              <a:t> those in leadership positions should acknowledge the unfairness that exists and commit to change – the first step being to collect data to form a benchmark from which to improve.</a:t>
            </a:r>
            <a:endParaRPr sz="1600">
              <a:solidFill>
                <a:srgbClr val="1F3A93"/>
              </a:solidFill>
              <a:highlight>
                <a:srgbClr val="FFFFFF"/>
              </a:highlight>
              <a:latin typeface="Roboto"/>
              <a:ea typeface="Roboto"/>
              <a:cs typeface="Roboto"/>
              <a:sym typeface="Roboto"/>
            </a:endParaRPr>
          </a:p>
          <a:p>
            <a:pPr indent="-330200" lvl="0" marL="457200" rtl="0" algn="l">
              <a:lnSpc>
                <a:spcPct val="100000"/>
              </a:lnSpc>
              <a:spcBef>
                <a:spcPts val="1800"/>
              </a:spcBef>
              <a:spcAft>
                <a:spcPts val="1000"/>
              </a:spcAft>
              <a:buClr>
                <a:srgbClr val="1F3A93"/>
              </a:buClr>
              <a:buSzPts val="1600"/>
              <a:buFont typeface="Roboto"/>
              <a:buChar char="●"/>
            </a:pPr>
            <a:r>
              <a:rPr lang="en" sz="1600">
                <a:solidFill>
                  <a:srgbClr val="1F3A93"/>
                </a:solidFill>
                <a:highlight>
                  <a:srgbClr val="91D5AC"/>
                </a:highlight>
                <a:latin typeface="Roboto"/>
                <a:ea typeface="Roboto"/>
                <a:cs typeface="Roboto"/>
                <a:sym typeface="Roboto"/>
              </a:rPr>
              <a:t>Inspiration and engagement:</a:t>
            </a:r>
            <a:r>
              <a:rPr lang="en" sz="1600">
                <a:solidFill>
                  <a:srgbClr val="1F3A93"/>
                </a:solidFill>
                <a:highlight>
                  <a:srgbClr val="FFFFFF"/>
                </a:highlight>
                <a:latin typeface="Roboto"/>
                <a:ea typeface="Roboto"/>
                <a:cs typeface="Roboto"/>
                <a:sym typeface="Roboto"/>
              </a:rPr>
              <a:t> those in leadership positions should work harder to show Black children that STEM subjects, engineering and motorsport ARE for them, and to excite them about the opportunities that they offer</a:t>
            </a:r>
            <a:r>
              <a:rPr lang="en" sz="1600">
                <a:solidFill>
                  <a:srgbClr val="1F3A93"/>
                </a:solidFill>
                <a:highlight>
                  <a:srgbClr val="FFFFFF"/>
                </a:highlight>
                <a:latin typeface="Roboto"/>
                <a:ea typeface="Roboto"/>
                <a:cs typeface="Roboto"/>
                <a:sym typeface="Roboto"/>
              </a:rPr>
              <a:t>.</a:t>
            </a:r>
            <a:endParaRPr sz="1900">
              <a:solidFill>
                <a:srgbClr val="1F3A93"/>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8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Formula 1 Racing</a:t>
            </a:r>
            <a:endParaRPr b="1">
              <a:solidFill>
                <a:srgbClr val="1F3A93"/>
              </a:solidFill>
              <a:latin typeface="Roboto Condensed"/>
              <a:ea typeface="Roboto Condensed"/>
              <a:cs typeface="Roboto Condensed"/>
              <a:sym typeface="Roboto Condensed"/>
            </a:endParaRPr>
          </a:p>
        </p:txBody>
      </p:sp>
      <p:cxnSp>
        <p:nvCxnSpPr>
          <p:cNvPr id="925" name="Google Shape;925;p8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descr="Welcome to my complete beginners guide to F1, covering every topic from the race calendar, rules, tyres, engines, aerodynamics and more! The guide is split multiple videos covering everything you would need to know, and this first video covers the basics of Formula 1!&#10;&#10;Episodes:&#10;&#10;1. The Basics (This Video)&#10;2. The Cars - https://youtu.be/cigfYtA6CIc&#10;3. Safety First - https://youtu.be/KpYGIqjKYmA&#10;4. The Rules - https://youtu.be/GtrBBfXiY_E&#10;5. All The Lingo - https://youtu.be/mwAyCLYXNoY&#10;6. Testing - https://youtu.be/2nYM26HsM5s&#10;7. Pit Stops - https://youtu.be/N1edQWc3YFc&#10;8. The Wheel - https://youtu.be/nsup4xKpb20&#10;9. The Licence - https://youtu.be/FloTD7q7qWM&#10;&#10;Video Chapters:&#10;&#10;00:00 Intro&#10;00:17 The Teams&#10;00:36 The Fia&#10;00:58 The Calendar&#10;01:13 Race Weekend Breakdown&#10;02:36 Tyres&#10;05:31 Points Breakdown&#10;05:44 Sprint Race Weekends&#10;07:02 Outro&#10;&#10;#formula1 #f1 #f1news #formula1guide #beginnersguide #f12023" id="926" name="Google Shape;926;p84" title="Formula 1 Beginner's Guide - The Basics">
            <a:hlinkClick r:id="rId3"/>
          </p:cNvPr>
          <p:cNvPicPr preferRelativeResize="0"/>
          <p:nvPr/>
        </p:nvPicPr>
        <p:blipFill>
          <a:blip r:embed="rId4">
            <a:alphaModFix/>
          </a:blip>
          <a:stretch>
            <a:fillRect/>
          </a:stretch>
        </p:blipFill>
        <p:spPr>
          <a:xfrm>
            <a:off x="1394150" y="1163500"/>
            <a:ext cx="6355700" cy="357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1000"/>
                                        <p:tgtEl>
                                          <p:spTgt spid="9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Notable Drivers</a:t>
            </a:r>
            <a:endParaRPr b="1">
              <a:solidFill>
                <a:srgbClr val="1F3A93"/>
              </a:solidFill>
              <a:latin typeface="Roboto Condensed"/>
              <a:ea typeface="Roboto Condensed"/>
              <a:cs typeface="Roboto Condensed"/>
              <a:sym typeface="Roboto Condensed"/>
            </a:endParaRPr>
          </a:p>
        </p:txBody>
      </p:sp>
      <p:cxnSp>
        <p:nvCxnSpPr>
          <p:cNvPr id="932" name="Google Shape;932;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33" name="Google Shape;933;p85"/>
          <p:cNvSpPr txBox="1"/>
          <p:nvPr/>
        </p:nvSpPr>
        <p:spPr>
          <a:xfrm>
            <a:off x="311700" y="1217250"/>
            <a:ext cx="5090700" cy="346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Lewis Hamilton</a:t>
            </a:r>
            <a:r>
              <a:rPr lang="en" sz="1800">
                <a:solidFill>
                  <a:srgbClr val="1F3A93"/>
                </a:solidFill>
                <a:latin typeface="Roboto"/>
                <a:ea typeface="Roboto"/>
                <a:cs typeface="Roboto"/>
                <a:sym typeface="Roboto"/>
              </a:rPr>
              <a:t> </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F1’s first black driver </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7-time World Champion (tied for the most ever!)</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He took his first title in the most dramatic fashion - on the last corner of the last lap of the last race. </a:t>
            </a:r>
            <a:endParaRPr sz="1800">
              <a:solidFill>
                <a:srgbClr val="1F3A93"/>
              </a:solidFill>
              <a:latin typeface="Roboto"/>
              <a:ea typeface="Roboto"/>
              <a:cs typeface="Roboto"/>
              <a:sym typeface="Roboto"/>
            </a:endParaRPr>
          </a:p>
          <a:p>
            <a:pPr indent="-342900" lvl="0" marL="457200" rtl="0" algn="l">
              <a:spcBef>
                <a:spcPts val="1000"/>
              </a:spcBef>
              <a:spcAft>
                <a:spcPts val="1000"/>
              </a:spcAft>
              <a:buClr>
                <a:srgbClr val="1F3A93"/>
              </a:buClr>
              <a:buSzPts val="1800"/>
              <a:buFont typeface="Roboto"/>
              <a:buChar char="●"/>
            </a:pPr>
            <a:r>
              <a:rPr lang="en" sz="1800">
                <a:solidFill>
                  <a:srgbClr val="1F3A93"/>
                </a:solidFill>
                <a:latin typeface="Roboto"/>
                <a:ea typeface="Roboto"/>
                <a:cs typeface="Roboto"/>
                <a:sym typeface="Roboto"/>
              </a:rPr>
              <a:t>Started the Hamilton Commission and Plus 44 foundation to promote diversity in motorsport</a:t>
            </a:r>
            <a:endParaRPr sz="1800">
              <a:solidFill>
                <a:srgbClr val="1F3A93"/>
              </a:solidFill>
              <a:latin typeface="Roboto"/>
              <a:ea typeface="Roboto"/>
              <a:cs typeface="Roboto"/>
              <a:sym typeface="Roboto"/>
            </a:endParaRPr>
          </a:p>
        </p:txBody>
      </p:sp>
      <p:sp>
        <p:nvSpPr>
          <p:cNvPr id="934" name="Google Shape;934;p85"/>
          <p:cNvSpPr txBox="1"/>
          <p:nvPr/>
        </p:nvSpPr>
        <p:spPr>
          <a:xfrm>
            <a:off x="0" y="4819998"/>
            <a:ext cx="279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E9E9E"/>
                </a:solidFill>
                <a:latin typeface="Roboto"/>
                <a:ea typeface="Roboto"/>
                <a:cs typeface="Roboto"/>
                <a:sym typeface="Roboto"/>
              </a:rPr>
              <a:t>Source: </a:t>
            </a:r>
            <a:r>
              <a:rPr lang="en" sz="1000" u="sng">
                <a:solidFill>
                  <a:srgbClr val="9E9E9E"/>
                </a:solidFill>
                <a:latin typeface="Roboto"/>
                <a:ea typeface="Roboto"/>
                <a:cs typeface="Roboto"/>
                <a:sym typeface="Roboto"/>
                <a:hlinkClick r:id="rId3">
                  <a:extLst>
                    <a:ext uri="{A12FA001-AC4F-418D-AE19-62706E023703}">
                      <ahyp:hlinkClr val="tx"/>
                    </a:ext>
                  </a:extLst>
                </a:hlinkClick>
              </a:rPr>
              <a:t>Formula1</a:t>
            </a:r>
            <a:endParaRPr sz="1000">
              <a:solidFill>
                <a:srgbClr val="9E9E9E"/>
              </a:solidFill>
              <a:latin typeface="Roboto"/>
              <a:ea typeface="Roboto"/>
              <a:cs typeface="Roboto"/>
              <a:sym typeface="Roboto"/>
            </a:endParaRPr>
          </a:p>
        </p:txBody>
      </p:sp>
      <p:pic>
        <p:nvPicPr>
          <p:cNvPr id="935" name="Google Shape;935;p85"/>
          <p:cNvPicPr preferRelativeResize="0"/>
          <p:nvPr/>
        </p:nvPicPr>
        <p:blipFill rotWithShape="1">
          <a:blip r:embed="rId4">
            <a:alphaModFix/>
          </a:blip>
          <a:srcRect b="0" l="5689" r="5689" t="0"/>
          <a:stretch/>
        </p:blipFill>
        <p:spPr>
          <a:xfrm>
            <a:off x="5608377" y="1307537"/>
            <a:ext cx="2852073" cy="32336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8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Formula 1 Academy Driving Change!</a:t>
            </a:r>
            <a:endParaRPr b="1">
              <a:solidFill>
                <a:srgbClr val="1F3A93"/>
              </a:solidFill>
              <a:latin typeface="Roboto Condensed"/>
              <a:ea typeface="Roboto Condensed"/>
              <a:cs typeface="Roboto Condensed"/>
              <a:sym typeface="Roboto Condensed"/>
            </a:endParaRPr>
          </a:p>
        </p:txBody>
      </p:sp>
      <p:cxnSp>
        <p:nvCxnSpPr>
          <p:cNvPr id="941" name="Google Shape;941;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42" name="Google Shape;942;p86"/>
          <p:cNvSpPr txBox="1"/>
          <p:nvPr/>
        </p:nvSpPr>
        <p:spPr>
          <a:xfrm>
            <a:off x="322875" y="1267100"/>
            <a:ext cx="85206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1F3A93"/>
                </a:solidFill>
                <a:latin typeface="Roboto"/>
                <a:ea typeface="Roboto"/>
                <a:cs typeface="Roboto"/>
                <a:sym typeface="Roboto"/>
              </a:rPr>
              <a:t>The F1 Academy </a:t>
            </a:r>
            <a:r>
              <a:rPr lang="en" sz="1600">
                <a:solidFill>
                  <a:srgbClr val="1F3A93"/>
                </a:solidFill>
                <a:latin typeface="Roboto"/>
                <a:ea typeface="Roboto"/>
                <a:cs typeface="Roboto"/>
                <a:sym typeface="Roboto"/>
              </a:rPr>
              <a:t>is a Formula 1-founded, all-female, single-seater racing championship for junior drivers. The series was launched in 2023 to help female drivers develop their skills and prepare to move up to higher levels of motorsport, such as Formula 2, Formula 3, and Formula 1. </a:t>
            </a:r>
            <a:endParaRPr sz="1600">
              <a:solidFill>
                <a:srgbClr val="1F3A93"/>
              </a:solidFill>
              <a:latin typeface="Roboto"/>
              <a:ea typeface="Roboto"/>
              <a:cs typeface="Roboto"/>
              <a:sym typeface="Roboto"/>
            </a:endParaRPr>
          </a:p>
        </p:txBody>
      </p:sp>
      <p:sp>
        <p:nvSpPr>
          <p:cNvPr id="943" name="Google Shape;943;p86"/>
          <p:cNvSpPr txBox="1"/>
          <p:nvPr/>
        </p:nvSpPr>
        <p:spPr>
          <a:xfrm>
            <a:off x="0" y="4819998"/>
            <a:ext cx="279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E9E9E"/>
                </a:solidFill>
                <a:latin typeface="Roboto"/>
                <a:ea typeface="Roboto"/>
                <a:cs typeface="Roboto"/>
                <a:sym typeface="Roboto"/>
              </a:rPr>
              <a:t>Source: </a:t>
            </a:r>
            <a:r>
              <a:rPr lang="en" sz="1000" u="sng">
                <a:solidFill>
                  <a:srgbClr val="9E9E9E"/>
                </a:solidFill>
                <a:latin typeface="Roboto"/>
                <a:ea typeface="Roboto"/>
                <a:cs typeface="Roboto"/>
                <a:sym typeface="Roboto"/>
                <a:hlinkClick r:id="rId3">
                  <a:extLst>
                    <a:ext uri="{A12FA001-AC4F-418D-AE19-62706E023703}">
                      <ahyp:hlinkClr val="tx"/>
                    </a:ext>
                  </a:extLst>
                </a:hlinkClick>
              </a:rPr>
              <a:t>F1 Academy</a:t>
            </a:r>
            <a:endParaRPr sz="1000">
              <a:solidFill>
                <a:srgbClr val="9E9E9E"/>
              </a:solidFill>
              <a:latin typeface="Roboto"/>
              <a:ea typeface="Roboto"/>
              <a:cs typeface="Roboto"/>
              <a:sym typeface="Roboto"/>
            </a:endParaRPr>
          </a:p>
        </p:txBody>
      </p:sp>
      <p:pic>
        <p:nvPicPr>
          <p:cNvPr id="944" name="Google Shape;944;p86"/>
          <p:cNvPicPr preferRelativeResize="0"/>
          <p:nvPr/>
        </p:nvPicPr>
        <p:blipFill rotWithShape="1">
          <a:blip r:embed="rId4">
            <a:alphaModFix/>
          </a:blip>
          <a:srcRect b="0" l="6120" r="5054" t="0"/>
          <a:stretch/>
        </p:blipFill>
        <p:spPr>
          <a:xfrm>
            <a:off x="3851498" y="2571750"/>
            <a:ext cx="5084027" cy="2126801"/>
          </a:xfrm>
          <a:prstGeom prst="rect">
            <a:avLst/>
          </a:prstGeom>
          <a:noFill/>
          <a:ln>
            <a:noFill/>
          </a:ln>
        </p:spPr>
      </p:pic>
      <p:sp>
        <p:nvSpPr>
          <p:cNvPr id="945" name="Google Shape;945;p86"/>
          <p:cNvSpPr txBox="1"/>
          <p:nvPr/>
        </p:nvSpPr>
        <p:spPr>
          <a:xfrm>
            <a:off x="322875" y="2571750"/>
            <a:ext cx="35286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600">
                <a:solidFill>
                  <a:srgbClr val="1F3A93"/>
                </a:solidFill>
                <a:latin typeface="Roboto"/>
                <a:ea typeface="Roboto"/>
                <a:cs typeface="Roboto"/>
                <a:sym typeface="Roboto"/>
              </a:rPr>
              <a:t>The Academy was founded to champion the next generation of female talent. Through the F1 Academy Racing Series and grassroots initiatives the Academy hopes to make motorsport more diverse, inclusive and accessible.</a:t>
            </a:r>
            <a:endParaRPr sz="16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600">
              <a:solidFill>
                <a:srgbClr val="1F3A93"/>
              </a:solidFill>
              <a:latin typeface="Roboto"/>
              <a:ea typeface="Roboto"/>
              <a:cs typeface="Roboto"/>
              <a:sym typeface="Roboto"/>
            </a:endParaRPr>
          </a:p>
          <a:p>
            <a:pPr indent="0" lvl="0" marL="0" rtl="0" algn="l">
              <a:spcBef>
                <a:spcPts val="0"/>
              </a:spcBef>
              <a:spcAft>
                <a:spcPts val="0"/>
              </a:spcAft>
              <a:buNone/>
            </a:pPr>
            <a:r>
              <a:t/>
            </a:r>
            <a:endParaRPr sz="1600">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8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NASCAR</a:t>
            </a:r>
            <a:r>
              <a:rPr b="1" lang="en">
                <a:solidFill>
                  <a:srgbClr val="1F3A93"/>
                </a:solidFill>
                <a:latin typeface="Roboto Condensed"/>
                <a:ea typeface="Roboto Condensed"/>
                <a:cs typeface="Roboto Condensed"/>
                <a:sym typeface="Roboto Condensed"/>
              </a:rPr>
              <a:t> Racing</a:t>
            </a:r>
            <a:endParaRPr b="1">
              <a:solidFill>
                <a:srgbClr val="1F3A93"/>
              </a:solidFill>
              <a:latin typeface="Roboto Condensed"/>
              <a:ea typeface="Roboto Condensed"/>
              <a:cs typeface="Roboto Condensed"/>
              <a:sym typeface="Roboto Condensed"/>
            </a:endParaRPr>
          </a:p>
        </p:txBody>
      </p:sp>
      <p:cxnSp>
        <p:nvCxnSpPr>
          <p:cNvPr id="951" name="Google Shape;951;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descr="Curious about the NASCAR Cup Series? Learn about the parts and pieces of the top tier of stock car racing in North America in this 101 video. &#10;#nascar #nascar101&#10;----------&#10;Subscribe to NASCAR on YouTube: https://nas.cr/youtube&#10;&#10;Visit NASCAR.com for the latest news: https://nas.cr/nascar&#10;&#10;Checkout NASCAR's Discord http://discord.gg/nascar&#10;&#10;For more race day in-car cameras check out NASCAR Drive - https://www.nascar.com/drive&#10;&#10;Shop for your favorite NASCAR gear, diecasts and more: https://nas.cr/store&#10;&#10;Download the NASCAR Mobile App: https://nas.cr/mobile&#10;&#10;Weekend schedule for on-track action: https://nas.cr/weekend&#10;----------&#10;Play every weekend!&#10;----------&#10;NASCAR Fantasy Live: https://nas.cr/fantasy&#10;----------&#10;NASCAR on Social Media&#10;----------&#10;Twitter: https://twitter.com/nascar&#10;Facebook: https://www.facebook.com/NASCAR/&#10;Instagram: https://www.instagram.com/nascar/&#10;Snapchat: https://nas.cr/SnapchatAdd&#10;TikTok: https://nas.cr/TikTok&#10;GIPHY: https://giphy.com/nascar" id="952" name="Google Shape;952;p87" title="NASCAR 101: What is NASCAR?">
            <a:hlinkClick r:id="rId3"/>
          </p:cNvPr>
          <p:cNvPicPr preferRelativeResize="0"/>
          <p:nvPr/>
        </p:nvPicPr>
        <p:blipFill>
          <a:blip r:embed="rId4">
            <a:alphaModFix/>
          </a:blip>
          <a:stretch>
            <a:fillRect/>
          </a:stretch>
        </p:blipFill>
        <p:spPr>
          <a:xfrm>
            <a:off x="1146900" y="1163500"/>
            <a:ext cx="6802650" cy="382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1000"/>
                                        <p:tgtEl>
                                          <p:spTgt spid="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8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Notable Drivers</a:t>
            </a:r>
            <a:endParaRPr b="1">
              <a:solidFill>
                <a:srgbClr val="1F3A93"/>
              </a:solidFill>
              <a:latin typeface="Roboto Condensed"/>
              <a:ea typeface="Roboto Condensed"/>
              <a:cs typeface="Roboto Condensed"/>
              <a:sym typeface="Roboto Condensed"/>
            </a:endParaRPr>
          </a:p>
        </p:txBody>
      </p:sp>
      <p:cxnSp>
        <p:nvCxnSpPr>
          <p:cNvPr id="958" name="Google Shape;958;p8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59" name="Google Shape;959;p88"/>
          <p:cNvSpPr txBox="1"/>
          <p:nvPr/>
        </p:nvSpPr>
        <p:spPr>
          <a:xfrm>
            <a:off x="333413" y="1585300"/>
            <a:ext cx="4149300" cy="267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F3A93"/>
                </a:solidFill>
                <a:latin typeface="Roboto"/>
                <a:ea typeface="Roboto"/>
                <a:cs typeface="Roboto"/>
                <a:sym typeface="Roboto"/>
              </a:rPr>
              <a:t>William Darrell “Bubba” Wallace Jr</a:t>
            </a:r>
            <a:r>
              <a:rPr lang="en" sz="1800">
                <a:solidFill>
                  <a:srgbClr val="1F3A93"/>
                </a:solidFill>
                <a:latin typeface="Roboto"/>
                <a:ea typeface="Roboto"/>
                <a:cs typeface="Roboto"/>
                <a:sym typeface="Roboto"/>
              </a:rPr>
              <a:t> is a 28 year old professional stock car driver who made his Cup Series Debut in 2017.  He is the first full-time racer of color in the NASCAR Cup Series since the early 1970s.  In 2021, he became the second Black Driver to win the NASCAR Cup Series at Talladega Superspeedway. </a:t>
            </a:r>
            <a:endParaRPr sz="1800">
              <a:solidFill>
                <a:srgbClr val="1F3A93"/>
              </a:solidFill>
              <a:latin typeface="Roboto"/>
              <a:ea typeface="Roboto"/>
              <a:cs typeface="Roboto"/>
              <a:sym typeface="Roboto"/>
            </a:endParaRPr>
          </a:p>
        </p:txBody>
      </p:sp>
      <p:sp>
        <p:nvSpPr>
          <p:cNvPr id="960" name="Google Shape;960;p88"/>
          <p:cNvSpPr txBox="1"/>
          <p:nvPr/>
        </p:nvSpPr>
        <p:spPr>
          <a:xfrm>
            <a:off x="0" y="4819998"/>
            <a:ext cx="279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E9E9E"/>
                </a:solidFill>
                <a:latin typeface="Roboto"/>
                <a:ea typeface="Roboto"/>
                <a:cs typeface="Roboto"/>
                <a:sym typeface="Roboto"/>
              </a:rPr>
              <a:t>Source: </a:t>
            </a:r>
            <a:r>
              <a:rPr lang="en" sz="1000" u="sng">
                <a:solidFill>
                  <a:srgbClr val="9E9E9E"/>
                </a:solidFill>
                <a:latin typeface="Roboto"/>
                <a:ea typeface="Roboto"/>
                <a:cs typeface="Roboto"/>
                <a:sym typeface="Roboto"/>
                <a:hlinkClick r:id="rId3">
                  <a:extLst>
                    <a:ext uri="{A12FA001-AC4F-418D-AE19-62706E023703}">
                      <ahyp:hlinkClr val="tx"/>
                    </a:ext>
                  </a:extLst>
                </a:hlinkClick>
              </a:rPr>
              <a:t>Atlanta Hyundai</a:t>
            </a:r>
            <a:endParaRPr sz="1000">
              <a:solidFill>
                <a:srgbClr val="9E9E9E"/>
              </a:solidFill>
              <a:latin typeface="Roboto"/>
              <a:ea typeface="Roboto"/>
              <a:cs typeface="Roboto"/>
              <a:sym typeface="Roboto"/>
            </a:endParaRPr>
          </a:p>
        </p:txBody>
      </p:sp>
      <p:pic>
        <p:nvPicPr>
          <p:cNvPr id="961" name="Google Shape;961;p88"/>
          <p:cNvPicPr preferRelativeResize="0"/>
          <p:nvPr/>
        </p:nvPicPr>
        <p:blipFill>
          <a:blip r:embed="rId4">
            <a:alphaModFix/>
          </a:blip>
          <a:stretch>
            <a:fillRect/>
          </a:stretch>
        </p:blipFill>
        <p:spPr>
          <a:xfrm>
            <a:off x="4808463" y="1585300"/>
            <a:ext cx="3954576" cy="262849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8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Notable Drivers</a:t>
            </a:r>
            <a:endParaRPr b="1">
              <a:solidFill>
                <a:srgbClr val="1F3A93"/>
              </a:solidFill>
              <a:latin typeface="Roboto Condensed"/>
              <a:ea typeface="Roboto Condensed"/>
              <a:cs typeface="Roboto Condensed"/>
              <a:sym typeface="Roboto Condensed"/>
            </a:endParaRPr>
          </a:p>
        </p:txBody>
      </p:sp>
      <p:cxnSp>
        <p:nvCxnSpPr>
          <p:cNvPr id="967" name="Google Shape;967;p8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68" name="Google Shape;968;p89"/>
          <p:cNvSpPr txBox="1"/>
          <p:nvPr/>
        </p:nvSpPr>
        <p:spPr>
          <a:xfrm>
            <a:off x="333413" y="1585300"/>
            <a:ext cx="41493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F3A93"/>
                </a:solidFill>
                <a:latin typeface="Roboto"/>
                <a:ea typeface="Roboto"/>
                <a:cs typeface="Roboto"/>
                <a:sym typeface="Roboto"/>
              </a:rPr>
              <a:t>Shauntia Latrice “Tia” Norfleet </a:t>
            </a:r>
            <a:r>
              <a:rPr lang="en" sz="1800">
                <a:solidFill>
                  <a:srgbClr val="1F3A93"/>
                </a:solidFill>
                <a:latin typeface="Roboto"/>
                <a:ea typeface="Roboto"/>
                <a:cs typeface="Roboto"/>
                <a:sym typeface="Roboto"/>
              </a:rPr>
              <a:t>is the daughter of NASCAR driver Bobby Norfleet, and the first and only African American Woman driver to hold a NASCAR license.  In addition, she is the first Black Woman to be licensed by the Automobile Racing Club of America.  She made her debut in August of 2012 at the Motor Mile Speedway in Virginia. </a:t>
            </a:r>
            <a:endParaRPr sz="1800">
              <a:solidFill>
                <a:srgbClr val="1F3A93"/>
              </a:solidFill>
              <a:latin typeface="Roboto"/>
              <a:ea typeface="Roboto"/>
              <a:cs typeface="Roboto"/>
              <a:sym typeface="Roboto"/>
            </a:endParaRPr>
          </a:p>
        </p:txBody>
      </p:sp>
      <p:sp>
        <p:nvSpPr>
          <p:cNvPr id="969" name="Google Shape;969;p89"/>
          <p:cNvSpPr txBox="1"/>
          <p:nvPr/>
        </p:nvSpPr>
        <p:spPr>
          <a:xfrm>
            <a:off x="0" y="4819998"/>
            <a:ext cx="279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E9E9E"/>
                </a:solidFill>
                <a:latin typeface="Roboto"/>
                <a:ea typeface="Roboto"/>
                <a:cs typeface="Roboto"/>
                <a:sym typeface="Roboto"/>
              </a:rPr>
              <a:t>Source: </a:t>
            </a:r>
            <a:r>
              <a:rPr lang="en" sz="1000" u="sng">
                <a:solidFill>
                  <a:srgbClr val="9E9E9E"/>
                </a:solidFill>
                <a:latin typeface="Roboto"/>
                <a:ea typeface="Roboto"/>
                <a:cs typeface="Roboto"/>
                <a:sym typeface="Roboto"/>
                <a:hlinkClick r:id="rId3">
                  <a:extLst>
                    <a:ext uri="{A12FA001-AC4F-418D-AE19-62706E023703}">
                      <ahyp:hlinkClr val="tx"/>
                    </a:ext>
                  </a:extLst>
                </a:hlinkClick>
              </a:rPr>
              <a:t>Atlanta Hyundai</a:t>
            </a:r>
            <a:endParaRPr sz="1000">
              <a:solidFill>
                <a:srgbClr val="9E9E9E"/>
              </a:solidFill>
              <a:latin typeface="Roboto"/>
              <a:ea typeface="Roboto"/>
              <a:cs typeface="Roboto"/>
              <a:sym typeface="Roboto"/>
            </a:endParaRPr>
          </a:p>
        </p:txBody>
      </p:sp>
      <p:pic>
        <p:nvPicPr>
          <p:cNvPr id="970" name="Google Shape;970;p89"/>
          <p:cNvPicPr preferRelativeResize="0"/>
          <p:nvPr/>
        </p:nvPicPr>
        <p:blipFill rotWithShape="1">
          <a:blip r:embed="rId4">
            <a:alphaModFix/>
          </a:blip>
          <a:srcRect b="0" l="0" r="15340" t="0"/>
          <a:stretch/>
        </p:blipFill>
        <p:spPr>
          <a:xfrm>
            <a:off x="4808463" y="1585300"/>
            <a:ext cx="3954576" cy="262849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9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Let’s Get Racing!</a:t>
            </a:r>
            <a:endParaRPr b="1">
              <a:solidFill>
                <a:srgbClr val="1F3A93"/>
              </a:solidFill>
              <a:latin typeface="Roboto Condensed"/>
              <a:ea typeface="Roboto Condensed"/>
              <a:cs typeface="Roboto Condensed"/>
              <a:sym typeface="Roboto Condensed"/>
            </a:endParaRPr>
          </a:p>
        </p:txBody>
      </p:sp>
      <p:cxnSp>
        <p:nvCxnSpPr>
          <p:cNvPr id="976" name="Google Shape;976;p9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77" name="Google Shape;977;p90"/>
          <p:cNvSpPr txBox="1"/>
          <p:nvPr>
            <p:ph idx="1" type="body"/>
          </p:nvPr>
        </p:nvSpPr>
        <p:spPr>
          <a:xfrm>
            <a:off x="573000" y="1220275"/>
            <a:ext cx="7998000" cy="1669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200">
                <a:solidFill>
                  <a:srgbClr val="1F3A93"/>
                </a:solidFill>
                <a:latin typeface="Roboto"/>
                <a:ea typeface="Roboto"/>
                <a:cs typeface="Roboto"/>
                <a:sym typeface="Roboto"/>
              </a:rPr>
              <a:t>It’s your turn to drive in the fast lane! You’ve been tasked to join the Formula 1 racing team and must build your own balloon powered race car. Follow the steps below and the </a:t>
            </a:r>
            <a:r>
              <a:rPr lang="en" sz="2200">
                <a:solidFill>
                  <a:srgbClr val="1F3A93"/>
                </a:solidFill>
                <a:latin typeface="Roboto"/>
                <a:ea typeface="Roboto"/>
                <a:cs typeface="Roboto"/>
                <a:sym typeface="Roboto"/>
              </a:rPr>
              <a:t>instructions</a:t>
            </a:r>
            <a:r>
              <a:rPr lang="en" sz="2200">
                <a:solidFill>
                  <a:srgbClr val="1F3A93"/>
                </a:solidFill>
                <a:latin typeface="Roboto"/>
                <a:ea typeface="Roboto"/>
                <a:cs typeface="Roboto"/>
                <a:sym typeface="Roboto"/>
              </a:rPr>
              <a:t> on future slides for your shot at a podium finish! </a:t>
            </a:r>
            <a:endParaRPr sz="2800">
              <a:solidFill>
                <a:srgbClr val="1F3A93"/>
              </a:solidFill>
              <a:latin typeface="Roboto"/>
              <a:ea typeface="Roboto"/>
              <a:cs typeface="Roboto"/>
              <a:sym typeface="Roboto"/>
            </a:endParaRPr>
          </a:p>
        </p:txBody>
      </p:sp>
      <p:grpSp>
        <p:nvGrpSpPr>
          <p:cNvPr id="978" name="Google Shape;978;p90"/>
          <p:cNvGrpSpPr/>
          <p:nvPr/>
        </p:nvGrpSpPr>
        <p:grpSpPr>
          <a:xfrm>
            <a:off x="719920" y="4239847"/>
            <a:ext cx="3783413" cy="404211"/>
            <a:chOff x="4867300" y="1166049"/>
            <a:chExt cx="3819700" cy="457200"/>
          </a:xfrm>
        </p:grpSpPr>
        <p:sp>
          <p:nvSpPr>
            <p:cNvPr id="979" name="Google Shape;979;p90"/>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80" name="Google Shape;980;p90"/>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981" name="Google Shape;981;p90"/>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Build the Race Car</a:t>
              </a:r>
              <a:endParaRPr>
                <a:solidFill>
                  <a:srgbClr val="202124"/>
                </a:solidFill>
                <a:latin typeface="Roboto"/>
                <a:ea typeface="Roboto"/>
                <a:cs typeface="Roboto"/>
                <a:sym typeface="Roboto"/>
              </a:endParaRPr>
            </a:p>
          </p:txBody>
        </p:sp>
      </p:grpSp>
      <p:grpSp>
        <p:nvGrpSpPr>
          <p:cNvPr id="982" name="Google Shape;982;p90"/>
          <p:cNvGrpSpPr/>
          <p:nvPr/>
        </p:nvGrpSpPr>
        <p:grpSpPr>
          <a:xfrm>
            <a:off x="719920" y="3660734"/>
            <a:ext cx="3783413" cy="404211"/>
            <a:chOff x="4867300" y="2385249"/>
            <a:chExt cx="3819700" cy="457200"/>
          </a:xfrm>
        </p:grpSpPr>
        <p:sp>
          <p:nvSpPr>
            <p:cNvPr id="983" name="Google Shape;983;p9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84" name="Google Shape;984;p90"/>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985" name="Google Shape;985;p90"/>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Design a Race Car</a:t>
              </a:r>
              <a:endParaRPr>
                <a:solidFill>
                  <a:srgbClr val="202124"/>
                </a:solidFill>
                <a:latin typeface="Roboto"/>
                <a:ea typeface="Roboto"/>
                <a:cs typeface="Roboto"/>
                <a:sym typeface="Roboto"/>
              </a:endParaRPr>
            </a:p>
          </p:txBody>
        </p:sp>
      </p:grpSp>
      <p:grpSp>
        <p:nvGrpSpPr>
          <p:cNvPr id="986" name="Google Shape;986;p90"/>
          <p:cNvGrpSpPr/>
          <p:nvPr/>
        </p:nvGrpSpPr>
        <p:grpSpPr>
          <a:xfrm>
            <a:off x="719922" y="3081644"/>
            <a:ext cx="3783413" cy="404211"/>
            <a:chOff x="4867300" y="1775649"/>
            <a:chExt cx="3819700" cy="457200"/>
          </a:xfrm>
        </p:grpSpPr>
        <p:sp>
          <p:nvSpPr>
            <p:cNvPr id="987" name="Google Shape;987;p90"/>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88" name="Google Shape;988;p90"/>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989" name="Google Shape;989;p90"/>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Design</a:t>
              </a:r>
              <a:r>
                <a:rPr lang="en">
                  <a:solidFill>
                    <a:srgbClr val="202124"/>
                  </a:solidFill>
                  <a:latin typeface="Roboto"/>
                  <a:ea typeface="Roboto"/>
                  <a:cs typeface="Roboto"/>
                  <a:sym typeface="Roboto"/>
                </a:rPr>
                <a:t> a Race Track</a:t>
              </a:r>
              <a:endParaRPr>
                <a:solidFill>
                  <a:srgbClr val="202124"/>
                </a:solidFill>
                <a:latin typeface="Roboto"/>
                <a:ea typeface="Roboto"/>
                <a:cs typeface="Roboto"/>
                <a:sym typeface="Roboto"/>
              </a:endParaRPr>
            </a:p>
          </p:txBody>
        </p:sp>
      </p:grpSp>
      <p:sp>
        <p:nvSpPr>
          <p:cNvPr id="990" name="Google Shape;990;p90"/>
          <p:cNvSpPr/>
          <p:nvPr/>
        </p:nvSpPr>
        <p:spPr>
          <a:xfrm>
            <a:off x="796087" y="3195111"/>
            <a:ext cx="149930"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A</a:t>
            </a:r>
          </a:p>
        </p:txBody>
      </p:sp>
      <p:sp>
        <p:nvSpPr>
          <p:cNvPr id="991" name="Google Shape;991;p90"/>
          <p:cNvSpPr/>
          <p:nvPr/>
        </p:nvSpPr>
        <p:spPr>
          <a:xfrm>
            <a:off x="811562" y="3774211"/>
            <a:ext cx="116106"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B</a:t>
            </a:r>
          </a:p>
        </p:txBody>
      </p:sp>
      <p:sp>
        <p:nvSpPr>
          <p:cNvPr id="992" name="Google Shape;992;p90"/>
          <p:cNvSpPr/>
          <p:nvPr/>
        </p:nvSpPr>
        <p:spPr>
          <a:xfrm>
            <a:off x="795599" y="4350323"/>
            <a:ext cx="131218" cy="18074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C</a:t>
            </a:r>
          </a:p>
        </p:txBody>
      </p:sp>
      <p:grpSp>
        <p:nvGrpSpPr>
          <p:cNvPr id="993" name="Google Shape;993;p90"/>
          <p:cNvGrpSpPr/>
          <p:nvPr/>
        </p:nvGrpSpPr>
        <p:grpSpPr>
          <a:xfrm>
            <a:off x="4640670" y="4239847"/>
            <a:ext cx="3783413" cy="404211"/>
            <a:chOff x="4867300" y="1166049"/>
            <a:chExt cx="3819700" cy="457200"/>
          </a:xfrm>
        </p:grpSpPr>
        <p:sp>
          <p:nvSpPr>
            <p:cNvPr id="994" name="Google Shape;994;p90"/>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95" name="Google Shape;995;p90"/>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996" name="Google Shape;996;p90"/>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Compete in the Grand Prix</a:t>
              </a:r>
              <a:endParaRPr>
                <a:solidFill>
                  <a:srgbClr val="202124"/>
                </a:solidFill>
                <a:latin typeface="Roboto"/>
                <a:ea typeface="Roboto"/>
                <a:cs typeface="Roboto"/>
                <a:sym typeface="Roboto"/>
              </a:endParaRPr>
            </a:p>
          </p:txBody>
        </p:sp>
      </p:grpSp>
      <p:grpSp>
        <p:nvGrpSpPr>
          <p:cNvPr id="997" name="Google Shape;997;p90"/>
          <p:cNvGrpSpPr/>
          <p:nvPr/>
        </p:nvGrpSpPr>
        <p:grpSpPr>
          <a:xfrm>
            <a:off x="4640670" y="3660734"/>
            <a:ext cx="3783413" cy="404211"/>
            <a:chOff x="4867300" y="2385249"/>
            <a:chExt cx="3819700" cy="457200"/>
          </a:xfrm>
        </p:grpSpPr>
        <p:sp>
          <p:nvSpPr>
            <p:cNvPr id="998" name="Google Shape;998;p9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99" name="Google Shape;999;p90"/>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1000" name="Google Shape;1000;p90"/>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Compete in the </a:t>
              </a:r>
              <a:r>
                <a:rPr lang="en">
                  <a:solidFill>
                    <a:srgbClr val="202124"/>
                  </a:solidFill>
                  <a:latin typeface="Roboto"/>
                  <a:ea typeface="Roboto"/>
                  <a:cs typeface="Roboto"/>
                  <a:sym typeface="Roboto"/>
                </a:rPr>
                <a:t>Qualifier</a:t>
              </a:r>
              <a:r>
                <a:rPr lang="en">
                  <a:solidFill>
                    <a:srgbClr val="202124"/>
                  </a:solidFill>
                  <a:latin typeface="Roboto"/>
                  <a:ea typeface="Roboto"/>
                  <a:cs typeface="Roboto"/>
                  <a:sym typeface="Roboto"/>
                </a:rPr>
                <a:t> </a:t>
              </a:r>
              <a:endParaRPr>
                <a:solidFill>
                  <a:srgbClr val="202124"/>
                </a:solidFill>
                <a:latin typeface="Roboto"/>
                <a:ea typeface="Roboto"/>
                <a:cs typeface="Roboto"/>
                <a:sym typeface="Roboto"/>
              </a:endParaRPr>
            </a:p>
          </p:txBody>
        </p:sp>
      </p:grpSp>
      <p:grpSp>
        <p:nvGrpSpPr>
          <p:cNvPr id="1001" name="Google Shape;1001;p90"/>
          <p:cNvGrpSpPr/>
          <p:nvPr/>
        </p:nvGrpSpPr>
        <p:grpSpPr>
          <a:xfrm>
            <a:off x="4640672" y="3081644"/>
            <a:ext cx="3783413" cy="404211"/>
            <a:chOff x="4867300" y="1775649"/>
            <a:chExt cx="3819700" cy="457200"/>
          </a:xfrm>
        </p:grpSpPr>
        <p:sp>
          <p:nvSpPr>
            <p:cNvPr id="1002" name="Google Shape;1002;p90"/>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003" name="Google Shape;1003;p90"/>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1004" name="Google Shape;1004;p90"/>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Run Trials</a:t>
              </a:r>
              <a:endParaRPr>
                <a:solidFill>
                  <a:srgbClr val="202124"/>
                </a:solidFill>
                <a:latin typeface="Roboto"/>
                <a:ea typeface="Roboto"/>
                <a:cs typeface="Roboto"/>
                <a:sym typeface="Roboto"/>
              </a:endParaRPr>
            </a:p>
          </p:txBody>
        </p:sp>
      </p:grpSp>
      <p:sp>
        <p:nvSpPr>
          <p:cNvPr id="1005" name="Google Shape;1005;p90"/>
          <p:cNvSpPr/>
          <p:nvPr/>
        </p:nvSpPr>
        <p:spPr>
          <a:xfrm>
            <a:off x="4716837" y="3195111"/>
            <a:ext cx="123302"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D</a:t>
            </a:r>
          </a:p>
        </p:txBody>
      </p:sp>
      <p:sp>
        <p:nvSpPr>
          <p:cNvPr id="1006" name="Google Shape;1006;p90"/>
          <p:cNvSpPr/>
          <p:nvPr/>
        </p:nvSpPr>
        <p:spPr>
          <a:xfrm>
            <a:off x="4732312" y="3774211"/>
            <a:ext cx="108429"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E</a:t>
            </a:r>
          </a:p>
        </p:txBody>
      </p:sp>
      <p:sp>
        <p:nvSpPr>
          <p:cNvPr id="1007" name="Google Shape;1007;p90"/>
          <p:cNvSpPr/>
          <p:nvPr/>
        </p:nvSpPr>
        <p:spPr>
          <a:xfrm>
            <a:off x="4716349" y="4350323"/>
            <a:ext cx="105550"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F</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9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013" name="Google Shape;1013;p9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14" name="Google Shape;1014;p91"/>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PLAN</a:t>
            </a:r>
            <a:endParaRPr b="1" sz="3000">
              <a:solidFill>
                <a:srgbClr val="00B2A9"/>
              </a:solidFill>
              <a:latin typeface="Roboto"/>
              <a:ea typeface="Roboto"/>
              <a:cs typeface="Roboto"/>
              <a:sym typeface="Roboto"/>
            </a:endParaRPr>
          </a:p>
        </p:txBody>
      </p:sp>
      <p:graphicFrame>
        <p:nvGraphicFramePr>
          <p:cNvPr id="1015" name="Google Shape;1015;p91"/>
          <p:cNvGraphicFramePr/>
          <p:nvPr/>
        </p:nvGraphicFramePr>
        <p:xfrm>
          <a:off x="1240225" y="2217075"/>
          <a:ext cx="3000000" cy="3000000"/>
        </p:xfrm>
        <a:graphic>
          <a:graphicData uri="http://schemas.openxmlformats.org/drawingml/2006/table">
            <a:tbl>
              <a:tblPr>
                <a:noFill/>
                <a:tableStyleId>{91519C0D-D16C-47A0-AC39-4F727EB4B208}</a:tableStyleId>
              </a:tblPr>
              <a:tblGrid>
                <a:gridCol w="6663525"/>
              </a:tblGrid>
              <a:tr h="1312300">
                <a:tc>
                  <a:txBody>
                    <a:bodyPr/>
                    <a:lstStyle/>
                    <a:p>
                      <a:pPr indent="0" lvl="0" marL="0" rtl="0" algn="ctr">
                        <a:spcBef>
                          <a:spcPts val="0"/>
                        </a:spcBef>
                        <a:spcAft>
                          <a:spcPts val="0"/>
                        </a:spcAft>
                        <a:buNone/>
                      </a:pPr>
                      <a:r>
                        <a:rPr lang="en" sz="2000">
                          <a:solidFill>
                            <a:srgbClr val="1F3A93"/>
                          </a:solidFill>
                          <a:latin typeface="Roboto"/>
                          <a:ea typeface="Roboto"/>
                          <a:cs typeface="Roboto"/>
                          <a:sym typeface="Roboto"/>
                        </a:rPr>
                        <a:t>As a class, </a:t>
                      </a:r>
                      <a:r>
                        <a:rPr lang="en" sz="2000">
                          <a:solidFill>
                            <a:srgbClr val="1F3A93"/>
                          </a:solidFill>
                          <a:latin typeface="Roboto"/>
                          <a:ea typeface="Roboto"/>
                          <a:cs typeface="Roboto"/>
                          <a:sym typeface="Roboto"/>
                        </a:rPr>
                        <a:t>design</a:t>
                      </a:r>
                      <a:r>
                        <a:rPr lang="en" sz="2000">
                          <a:solidFill>
                            <a:srgbClr val="1F3A93"/>
                          </a:solidFill>
                          <a:latin typeface="Roboto"/>
                          <a:ea typeface="Roboto"/>
                          <a:cs typeface="Roboto"/>
                          <a:sym typeface="Roboto"/>
                        </a:rPr>
                        <a:t> a race track for your balloon powered cars…consider </a:t>
                      </a:r>
                      <a:r>
                        <a:rPr lang="en" sz="2000">
                          <a:solidFill>
                            <a:srgbClr val="1F3A93"/>
                          </a:solidFill>
                          <a:latin typeface="Roboto"/>
                          <a:ea typeface="Roboto"/>
                          <a:cs typeface="Roboto"/>
                          <a:sym typeface="Roboto"/>
                        </a:rPr>
                        <a:t>variables like hills, length, curves, themes, and more!</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9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021" name="Google Shape;1021;p9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22" name="Google Shape;1022;p92"/>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Example Race Tracks</a:t>
            </a:r>
            <a:endParaRPr b="1" sz="3000">
              <a:solidFill>
                <a:srgbClr val="00B2A9"/>
              </a:solidFill>
              <a:latin typeface="Roboto"/>
              <a:ea typeface="Roboto"/>
              <a:cs typeface="Roboto"/>
              <a:sym typeface="Roboto"/>
            </a:endParaRPr>
          </a:p>
        </p:txBody>
      </p:sp>
      <p:pic>
        <p:nvPicPr>
          <p:cNvPr id="1023" name="Google Shape;1023;p92"/>
          <p:cNvPicPr preferRelativeResize="0"/>
          <p:nvPr/>
        </p:nvPicPr>
        <p:blipFill rotWithShape="1">
          <a:blip r:embed="rId3">
            <a:alphaModFix/>
          </a:blip>
          <a:srcRect b="17193" l="0" r="5962" t="5112"/>
          <a:stretch/>
        </p:blipFill>
        <p:spPr>
          <a:xfrm>
            <a:off x="311700" y="1811700"/>
            <a:ext cx="4805675" cy="3024626"/>
          </a:xfrm>
          <a:prstGeom prst="rect">
            <a:avLst/>
          </a:prstGeom>
          <a:noFill/>
          <a:ln>
            <a:noFill/>
          </a:ln>
        </p:spPr>
      </p:pic>
      <p:sp>
        <p:nvSpPr>
          <p:cNvPr id="1024" name="Google Shape;1024;p92"/>
          <p:cNvSpPr txBox="1"/>
          <p:nvPr/>
        </p:nvSpPr>
        <p:spPr>
          <a:xfrm>
            <a:off x="313300" y="4779725"/>
            <a:ext cx="177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9E9E9E"/>
                </a:solidFill>
                <a:latin typeface="Roboto"/>
                <a:ea typeface="Roboto"/>
                <a:cs typeface="Roboto"/>
                <a:sym typeface="Roboto"/>
                <a:hlinkClick r:id="rId4">
                  <a:extLst>
                    <a:ext uri="{A12FA001-AC4F-418D-AE19-62706E023703}">
                      <ahyp:hlinkClr val="tx"/>
                    </a:ext>
                  </a:extLst>
                </a:hlinkClick>
              </a:rPr>
              <a:t>Image source</a:t>
            </a:r>
            <a:endParaRPr>
              <a:solidFill>
                <a:srgbClr val="9E9E9E"/>
              </a:solidFill>
              <a:latin typeface="Roboto"/>
              <a:ea typeface="Roboto"/>
              <a:cs typeface="Roboto"/>
              <a:sym typeface="Roboto"/>
            </a:endParaRPr>
          </a:p>
        </p:txBody>
      </p:sp>
      <p:pic>
        <p:nvPicPr>
          <p:cNvPr id="1025" name="Google Shape;1025;p92"/>
          <p:cNvPicPr preferRelativeResize="0"/>
          <p:nvPr/>
        </p:nvPicPr>
        <p:blipFill>
          <a:blip r:embed="rId5">
            <a:alphaModFix/>
          </a:blip>
          <a:stretch>
            <a:fillRect/>
          </a:stretch>
        </p:blipFill>
        <p:spPr>
          <a:xfrm>
            <a:off x="5425200" y="1454824"/>
            <a:ext cx="3407101" cy="3381499"/>
          </a:xfrm>
          <a:prstGeom prst="rect">
            <a:avLst/>
          </a:prstGeom>
          <a:noFill/>
          <a:ln>
            <a:noFill/>
          </a:ln>
        </p:spPr>
      </p:pic>
      <p:sp>
        <p:nvSpPr>
          <p:cNvPr id="1026" name="Google Shape;1026;p92"/>
          <p:cNvSpPr txBox="1"/>
          <p:nvPr/>
        </p:nvSpPr>
        <p:spPr>
          <a:xfrm>
            <a:off x="7059000" y="4779725"/>
            <a:ext cx="1773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u="sng">
                <a:solidFill>
                  <a:srgbClr val="9E9E9E"/>
                </a:solidFill>
                <a:latin typeface="Roboto"/>
                <a:ea typeface="Roboto"/>
                <a:cs typeface="Roboto"/>
                <a:sym typeface="Roboto"/>
                <a:hlinkClick r:id="rId6">
                  <a:extLst>
                    <a:ext uri="{A12FA001-AC4F-418D-AE19-62706E023703}">
                      <ahyp:hlinkClr val="tx"/>
                    </a:ext>
                  </a:extLst>
                </a:hlinkClick>
              </a:rPr>
              <a:t>Image source</a:t>
            </a:r>
            <a:endParaRPr>
              <a:solidFill>
                <a:srgbClr val="9E9E9E"/>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Introduction</a:t>
            </a:r>
            <a:endParaRPr b="1">
              <a:solidFill>
                <a:srgbClr val="1F3A93"/>
              </a:solidFill>
              <a:latin typeface="Roboto Condensed"/>
              <a:ea typeface="Roboto Condensed"/>
              <a:cs typeface="Roboto Condensed"/>
              <a:sym typeface="Roboto Condensed"/>
            </a:endParaRPr>
          </a:p>
        </p:txBody>
      </p:sp>
      <p:cxnSp>
        <p:nvCxnSpPr>
          <p:cNvPr id="148" name="Google Shape;148;p3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49" name="Google Shape;149;p30"/>
          <p:cNvSpPr txBox="1"/>
          <p:nvPr/>
        </p:nvSpPr>
        <p:spPr>
          <a:xfrm>
            <a:off x="3672951" y="1163500"/>
            <a:ext cx="5096100" cy="276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lang="en" sz="2200">
                <a:solidFill>
                  <a:srgbClr val="1F3A93"/>
                </a:solidFill>
                <a:latin typeface="Roboto"/>
                <a:ea typeface="Roboto"/>
                <a:cs typeface="Roboto"/>
                <a:sym typeface="Roboto"/>
              </a:rPr>
              <a:t>Students wil</a:t>
            </a:r>
            <a:r>
              <a:rPr lang="en" sz="2200">
                <a:solidFill>
                  <a:srgbClr val="1F3A93"/>
                </a:solidFill>
                <a:latin typeface="Roboto"/>
                <a:ea typeface="Roboto"/>
                <a:cs typeface="Roboto"/>
                <a:sym typeface="Roboto"/>
              </a:rPr>
              <a:t>l study the concepts of force and motion and get a glimpse of life in the fast lane with Formula 1 racing!</a:t>
            </a:r>
            <a:r>
              <a:rPr lang="en" sz="2200">
                <a:solidFill>
                  <a:srgbClr val="1F3A93"/>
                </a:solidFill>
                <a:latin typeface="Roboto"/>
                <a:ea typeface="Roboto"/>
                <a:cs typeface="Roboto"/>
                <a:sym typeface="Roboto"/>
              </a:rPr>
              <a:t> The Unleashed initiative will showcase student knowledge through building a balloon powered race car. </a:t>
            </a:r>
            <a:endParaRPr sz="2200">
              <a:solidFill>
                <a:srgbClr val="1F3A93"/>
              </a:solidFill>
              <a:latin typeface="Roboto"/>
              <a:ea typeface="Roboto"/>
              <a:cs typeface="Roboto"/>
              <a:sym typeface="Roboto"/>
            </a:endParaRPr>
          </a:p>
        </p:txBody>
      </p:sp>
      <p:sp>
        <p:nvSpPr>
          <p:cNvPr id="150" name="Google Shape;150;p30"/>
          <p:cNvSpPr/>
          <p:nvPr/>
        </p:nvSpPr>
        <p:spPr>
          <a:xfrm>
            <a:off x="5304599" y="3862925"/>
            <a:ext cx="2417100" cy="10296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Don’t forget, there’s a competition too!</a:t>
            </a:r>
            <a:endParaRPr i="1" sz="1600">
              <a:latin typeface="Roboto"/>
              <a:ea typeface="Roboto"/>
              <a:cs typeface="Roboto"/>
              <a:sym typeface="Roboto"/>
            </a:endParaRPr>
          </a:p>
        </p:txBody>
      </p:sp>
      <p:grpSp>
        <p:nvGrpSpPr>
          <p:cNvPr id="151" name="Google Shape;151;p30"/>
          <p:cNvGrpSpPr/>
          <p:nvPr/>
        </p:nvGrpSpPr>
        <p:grpSpPr>
          <a:xfrm flipH="1" rot="-1818">
            <a:off x="3925951" y="3990111"/>
            <a:ext cx="893737" cy="610535"/>
            <a:chOff x="3104742" y="3437775"/>
            <a:chExt cx="1575700" cy="1076781"/>
          </a:xfrm>
        </p:grpSpPr>
        <p:sp>
          <p:nvSpPr>
            <p:cNvPr id="152" name="Google Shape;152;p30"/>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3" name="Google Shape;153;p30"/>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4" name="Google Shape;154;p30"/>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5" name="Google Shape;155;p30"/>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6" name="Google Shape;156;p30"/>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7" name="Google Shape;157;p30"/>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8" name="Google Shape;158;p30"/>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9" name="Google Shape;159;p30"/>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0" name="Google Shape;160;p30"/>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1" name="Google Shape;161;p30"/>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162" name="Google Shape;162;p30"/>
          <p:cNvPicPr preferRelativeResize="0"/>
          <p:nvPr/>
        </p:nvPicPr>
        <p:blipFill rotWithShape="1">
          <a:blip r:embed="rId3">
            <a:alphaModFix/>
          </a:blip>
          <a:srcRect b="0" l="0" r="0" t="0"/>
          <a:stretch/>
        </p:blipFill>
        <p:spPr>
          <a:xfrm>
            <a:off x="482538" y="1267113"/>
            <a:ext cx="2958515" cy="295851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9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032" name="Google Shape;1032;p9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33" name="Google Shape;1033;p93"/>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Be Creative!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Use an </a:t>
            </a:r>
            <a:r>
              <a:rPr b="1" lang="en" sz="2400">
                <a:solidFill>
                  <a:srgbClr val="00B2A9"/>
                </a:solidFill>
                <a:latin typeface="Roboto"/>
                <a:ea typeface="Roboto"/>
                <a:cs typeface="Roboto"/>
                <a:sym typeface="Roboto"/>
              </a:rPr>
              <a:t>interesting</a:t>
            </a:r>
            <a:r>
              <a:rPr b="1" lang="en" sz="2400">
                <a:solidFill>
                  <a:srgbClr val="00B2A9"/>
                </a:solidFill>
                <a:latin typeface="Roboto"/>
                <a:ea typeface="Roboto"/>
                <a:cs typeface="Roboto"/>
                <a:sym typeface="Roboto"/>
              </a:rPr>
              <a:t> theme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Consider potential variables:</a:t>
            </a:r>
            <a:endParaRPr b="1" sz="2400">
              <a:solidFill>
                <a:srgbClr val="00B2A9"/>
              </a:solidFill>
              <a:latin typeface="Roboto"/>
              <a:ea typeface="Roboto"/>
              <a:cs typeface="Roboto"/>
              <a:sym typeface="Roboto"/>
            </a:endParaRPr>
          </a:p>
          <a:p>
            <a:pPr indent="-381000" lvl="1" marL="914400" rtl="0" algn="l">
              <a:lnSpc>
                <a:spcPct val="100000"/>
              </a:lnSpc>
              <a:spcBef>
                <a:spcPts val="0"/>
              </a:spcBef>
              <a:spcAft>
                <a:spcPts val="0"/>
              </a:spcAft>
              <a:buClr>
                <a:srgbClr val="00B2A9"/>
              </a:buClr>
              <a:buSzPts val="2400"/>
              <a:buFont typeface="Roboto"/>
              <a:buAutoNum type="alphaLcParenBoth"/>
            </a:pPr>
            <a:r>
              <a:rPr b="1" lang="en" sz="2400">
                <a:solidFill>
                  <a:srgbClr val="00B2A9"/>
                </a:solidFill>
                <a:latin typeface="Roboto"/>
                <a:ea typeface="Roboto"/>
                <a:cs typeface="Roboto"/>
                <a:sym typeface="Roboto"/>
              </a:rPr>
              <a:t>Uphill track</a:t>
            </a:r>
            <a:endParaRPr b="1" sz="2400">
              <a:solidFill>
                <a:srgbClr val="00B2A9"/>
              </a:solidFill>
              <a:latin typeface="Roboto"/>
              <a:ea typeface="Roboto"/>
              <a:cs typeface="Roboto"/>
              <a:sym typeface="Roboto"/>
            </a:endParaRPr>
          </a:p>
          <a:p>
            <a:pPr indent="-381000" lvl="1" marL="914400" rtl="0" algn="l">
              <a:lnSpc>
                <a:spcPct val="100000"/>
              </a:lnSpc>
              <a:spcBef>
                <a:spcPts val="0"/>
              </a:spcBef>
              <a:spcAft>
                <a:spcPts val="0"/>
              </a:spcAft>
              <a:buClr>
                <a:srgbClr val="00B2A9"/>
              </a:buClr>
              <a:buSzPts val="2400"/>
              <a:buFont typeface="Roboto"/>
              <a:buAutoNum type="alphaLcParenBoth"/>
            </a:pPr>
            <a:r>
              <a:rPr b="1" lang="en" sz="2400">
                <a:solidFill>
                  <a:srgbClr val="00B2A9"/>
                </a:solidFill>
                <a:latin typeface="Roboto"/>
                <a:ea typeface="Roboto"/>
                <a:cs typeface="Roboto"/>
                <a:sym typeface="Roboto"/>
              </a:rPr>
              <a:t>Bumpers for curved track</a:t>
            </a:r>
            <a:endParaRPr b="1" sz="2400">
              <a:solidFill>
                <a:srgbClr val="00B2A9"/>
              </a:solidFill>
              <a:latin typeface="Roboto"/>
              <a:ea typeface="Roboto"/>
              <a:cs typeface="Roboto"/>
              <a:sym typeface="Roboto"/>
            </a:endParaRPr>
          </a:p>
          <a:p>
            <a:pPr indent="-381000" lvl="1" marL="914400" rtl="0" algn="l">
              <a:lnSpc>
                <a:spcPct val="100000"/>
              </a:lnSpc>
              <a:spcBef>
                <a:spcPts val="0"/>
              </a:spcBef>
              <a:spcAft>
                <a:spcPts val="0"/>
              </a:spcAft>
              <a:buClr>
                <a:srgbClr val="00B2A9"/>
              </a:buClr>
              <a:buSzPts val="2400"/>
              <a:buFont typeface="Roboto"/>
              <a:buAutoNum type="alphaLcParenBoth"/>
            </a:pPr>
            <a:r>
              <a:rPr b="1" lang="en" sz="2400">
                <a:solidFill>
                  <a:srgbClr val="00B2A9"/>
                </a:solidFill>
                <a:latin typeface="Roboto"/>
                <a:ea typeface="Roboto"/>
                <a:cs typeface="Roboto"/>
                <a:sym typeface="Roboto"/>
              </a:rPr>
              <a:t>Length (short or long)</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Use facility allowed </a:t>
            </a:r>
            <a:r>
              <a:rPr b="1" lang="en" sz="2400">
                <a:solidFill>
                  <a:srgbClr val="00B2A9"/>
                </a:solidFill>
                <a:latin typeface="Roboto"/>
                <a:ea typeface="Roboto"/>
                <a:cs typeface="Roboto"/>
                <a:sym typeface="Roboto"/>
              </a:rPr>
              <a:t>materials</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9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039" name="Google Shape;1039;p9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1040" name="Google Shape;1040;p94"/>
          <p:cNvGraphicFramePr/>
          <p:nvPr/>
        </p:nvGraphicFramePr>
        <p:xfrm>
          <a:off x="803513" y="24111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Complete the </a:t>
                      </a:r>
                      <a:r>
                        <a:rPr lang="en" sz="1800">
                          <a:solidFill>
                            <a:srgbClr val="1F3A93"/>
                          </a:solidFill>
                          <a:latin typeface="Roboto"/>
                          <a:ea typeface="Roboto"/>
                          <a:cs typeface="Roboto"/>
                          <a:sym typeface="Roboto"/>
                        </a:rPr>
                        <a:t>creation</a:t>
                      </a:r>
                      <a:r>
                        <a:rPr lang="en" sz="1800">
                          <a:solidFill>
                            <a:srgbClr val="1F3A93"/>
                          </a:solidFill>
                          <a:latin typeface="Roboto"/>
                          <a:ea typeface="Roboto"/>
                          <a:cs typeface="Roboto"/>
                          <a:sym typeface="Roboto"/>
                        </a:rPr>
                        <a:t> of the race track!</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041" name="Google Shape;1041;p94"/>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Submission</a:t>
            </a:r>
            <a:endParaRPr b="1">
              <a:solidFill>
                <a:srgbClr val="1F3A93"/>
              </a:solidFill>
              <a:latin typeface="Roboto"/>
              <a:ea typeface="Roboto"/>
              <a:cs typeface="Roboto"/>
              <a:sym typeface="Roboto"/>
            </a:endParaRPr>
          </a:p>
        </p:txBody>
      </p:sp>
      <p:sp>
        <p:nvSpPr>
          <p:cNvPr id="1042" name="Google Shape;1042;p94"/>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046" name="Shape 1046"/>
        <p:cNvGrpSpPr/>
        <p:nvPr/>
      </p:nvGrpSpPr>
      <p:grpSpPr>
        <a:xfrm>
          <a:off x="0" y="0"/>
          <a:ext cx="0" cy="0"/>
          <a:chOff x="0" y="0"/>
          <a:chExt cx="0" cy="0"/>
        </a:xfrm>
      </p:grpSpPr>
      <p:pic>
        <p:nvPicPr>
          <p:cNvPr id="1047" name="Google Shape;1047;p95"/>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048" name="Google Shape;1048;p95"/>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6</a:t>
            </a:r>
            <a:endParaRPr b="1" sz="4800">
              <a:solidFill>
                <a:schemeClr val="lt1"/>
              </a:solidFill>
              <a:latin typeface="Roboto Condensed"/>
              <a:ea typeface="Roboto Condensed"/>
              <a:cs typeface="Roboto Condensed"/>
              <a:sym typeface="Roboto Condensed"/>
            </a:endParaRPr>
          </a:p>
        </p:txBody>
      </p:sp>
      <p:sp>
        <p:nvSpPr>
          <p:cNvPr id="1049" name="Google Shape;1049;p95"/>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Race Car Challenge</a:t>
            </a:r>
            <a:endParaRPr sz="2600">
              <a:solidFill>
                <a:schemeClr val="lt1"/>
              </a:solidFill>
              <a:latin typeface="Raleway Medium"/>
              <a:ea typeface="Raleway Medium"/>
              <a:cs typeface="Raleway Medium"/>
              <a:sym typeface="Raleway Medium"/>
            </a:endParaRPr>
          </a:p>
        </p:txBody>
      </p:sp>
      <p:cxnSp>
        <p:nvCxnSpPr>
          <p:cNvPr id="1050" name="Google Shape;1050;p9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51" name="Google Shape;1051;p95"/>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052" name="Google Shape;1052;p95"/>
          <p:cNvPicPr preferRelativeResize="0"/>
          <p:nvPr/>
        </p:nvPicPr>
        <p:blipFill rotWithShape="1">
          <a:blip r:embed="rId5">
            <a:alphaModFix/>
          </a:blip>
          <a:srcRect b="0" l="0" r="0" t="0"/>
          <a:stretch/>
        </p:blipFill>
        <p:spPr>
          <a:xfrm>
            <a:off x="5533202" y="903039"/>
            <a:ext cx="3337425" cy="33374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9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058" name="Google Shape;1058;p9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59" name="Google Shape;1059;p96"/>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Plan</a:t>
            </a:r>
            <a:r>
              <a:rPr b="1" lang="en" sz="2400">
                <a:solidFill>
                  <a:srgbClr val="00B2A9"/>
                </a:solidFill>
                <a:latin typeface="Roboto"/>
                <a:ea typeface="Roboto"/>
                <a:cs typeface="Roboto"/>
                <a:sym typeface="Roboto"/>
              </a:rPr>
              <a:t>:</a:t>
            </a:r>
            <a:endParaRPr b="1" sz="3000">
              <a:solidFill>
                <a:srgbClr val="00B2A9"/>
              </a:solidFill>
              <a:latin typeface="Roboto"/>
              <a:ea typeface="Roboto"/>
              <a:cs typeface="Roboto"/>
              <a:sym typeface="Roboto"/>
            </a:endParaRPr>
          </a:p>
        </p:txBody>
      </p:sp>
      <p:graphicFrame>
        <p:nvGraphicFramePr>
          <p:cNvPr id="1060" name="Google Shape;1060;p96"/>
          <p:cNvGraphicFramePr/>
          <p:nvPr/>
        </p:nvGraphicFramePr>
        <p:xfrm>
          <a:off x="1409625" y="22622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Design and build a balloon powered race car!</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9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066" name="Google Shape;1066;p9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67" name="Google Shape;1067;p97"/>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Apply the knowledge gained to build a balloon powered race car</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9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073" name="Google Shape;1073;p98"/>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Contest</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Build a Race Car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074" name="Google Shape;1074;p9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9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Let’s get started...</a:t>
            </a:r>
            <a:endParaRPr b="1">
              <a:solidFill>
                <a:srgbClr val="1F3A93"/>
              </a:solidFill>
              <a:latin typeface="Roboto Condensed"/>
              <a:ea typeface="Roboto Condensed"/>
              <a:cs typeface="Roboto Condensed"/>
              <a:sym typeface="Roboto Condensed"/>
            </a:endParaRPr>
          </a:p>
        </p:txBody>
      </p:sp>
      <p:cxnSp>
        <p:nvCxnSpPr>
          <p:cNvPr id="1080" name="Google Shape;1080;p9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81" name="Google Shape;1081;p99"/>
          <p:cNvSpPr txBox="1"/>
          <p:nvPr>
            <p:ph idx="1" type="body"/>
          </p:nvPr>
        </p:nvSpPr>
        <p:spPr>
          <a:xfrm>
            <a:off x="477400" y="1133850"/>
            <a:ext cx="4932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So far, you have learned about...</a:t>
            </a:r>
            <a:endParaRPr b="1" sz="2400">
              <a:solidFill>
                <a:srgbClr val="00B2A9"/>
              </a:solidFill>
              <a:latin typeface="Roboto"/>
              <a:ea typeface="Roboto"/>
              <a:cs typeface="Roboto"/>
              <a:sym typeface="Roboto"/>
            </a:endParaRPr>
          </a:p>
        </p:txBody>
      </p:sp>
      <p:sp>
        <p:nvSpPr>
          <p:cNvPr id="1082" name="Google Shape;1082;p99"/>
          <p:cNvSpPr/>
          <p:nvPr/>
        </p:nvSpPr>
        <p:spPr>
          <a:xfrm>
            <a:off x="2684308" y="2219723"/>
            <a:ext cx="2295000" cy="2379600"/>
          </a:xfrm>
          <a:prstGeom prst="ellipse">
            <a:avLst/>
          </a:prstGeom>
          <a:noFill/>
          <a:ln cap="flat" cmpd="sng" w="19050">
            <a:solidFill>
              <a:srgbClr val="93B3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3" name="Google Shape;1083;p99"/>
          <p:cNvGrpSpPr/>
          <p:nvPr/>
        </p:nvGrpSpPr>
        <p:grpSpPr>
          <a:xfrm rot="5400000">
            <a:off x="5104813" y="2345592"/>
            <a:ext cx="34202" cy="758143"/>
            <a:chOff x="4783775" y="1199950"/>
            <a:chExt cx="33650" cy="773300"/>
          </a:xfrm>
        </p:grpSpPr>
        <p:sp>
          <p:nvSpPr>
            <p:cNvPr id="1084" name="Google Shape;1084;p99"/>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99"/>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99"/>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99"/>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99"/>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99"/>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0" name="Google Shape;1090;p99"/>
          <p:cNvGrpSpPr/>
          <p:nvPr/>
        </p:nvGrpSpPr>
        <p:grpSpPr>
          <a:xfrm rot="5400000">
            <a:off x="5104813" y="3714507"/>
            <a:ext cx="34202" cy="758143"/>
            <a:chOff x="4783775" y="1199950"/>
            <a:chExt cx="33650" cy="773300"/>
          </a:xfrm>
        </p:grpSpPr>
        <p:sp>
          <p:nvSpPr>
            <p:cNvPr id="1091" name="Google Shape;1091;p99"/>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99"/>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99"/>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99"/>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99"/>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99"/>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7" name="Google Shape;1097;p99"/>
          <p:cNvGrpSpPr/>
          <p:nvPr/>
        </p:nvGrpSpPr>
        <p:grpSpPr>
          <a:xfrm rot="5400000">
            <a:off x="2524340" y="2345592"/>
            <a:ext cx="34202" cy="758143"/>
            <a:chOff x="4783775" y="1199950"/>
            <a:chExt cx="33650" cy="773300"/>
          </a:xfrm>
        </p:grpSpPr>
        <p:sp>
          <p:nvSpPr>
            <p:cNvPr id="1098" name="Google Shape;1098;p99"/>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99"/>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99"/>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99"/>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99"/>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99"/>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4" name="Google Shape;1104;p99"/>
          <p:cNvGrpSpPr/>
          <p:nvPr/>
        </p:nvGrpSpPr>
        <p:grpSpPr>
          <a:xfrm rot="5400000">
            <a:off x="2524340" y="3714507"/>
            <a:ext cx="34202" cy="758143"/>
            <a:chOff x="4783775" y="1199950"/>
            <a:chExt cx="33650" cy="773300"/>
          </a:xfrm>
        </p:grpSpPr>
        <p:sp>
          <p:nvSpPr>
            <p:cNvPr id="1105" name="Google Shape;1105;p99"/>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99"/>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99"/>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99"/>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99"/>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99"/>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1" name="Google Shape;1111;p99"/>
          <p:cNvSpPr/>
          <p:nvPr/>
        </p:nvSpPr>
        <p:spPr>
          <a:xfrm>
            <a:off x="4641304" y="2608939"/>
            <a:ext cx="224100" cy="2325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99"/>
          <p:cNvSpPr/>
          <p:nvPr/>
        </p:nvSpPr>
        <p:spPr>
          <a:xfrm>
            <a:off x="4641304" y="3977855"/>
            <a:ext cx="224100" cy="2325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99"/>
          <p:cNvSpPr/>
          <p:nvPr/>
        </p:nvSpPr>
        <p:spPr>
          <a:xfrm>
            <a:off x="2798018" y="2608939"/>
            <a:ext cx="224100" cy="2325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99"/>
          <p:cNvSpPr/>
          <p:nvPr/>
        </p:nvSpPr>
        <p:spPr>
          <a:xfrm>
            <a:off x="2798018" y="3977855"/>
            <a:ext cx="224100" cy="2325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99"/>
          <p:cNvSpPr/>
          <p:nvPr/>
        </p:nvSpPr>
        <p:spPr>
          <a:xfrm>
            <a:off x="5596488" y="2431764"/>
            <a:ext cx="1486800" cy="586800"/>
          </a:xfrm>
          <a:prstGeom prst="round2DiagRect">
            <a:avLst>
              <a:gd fmla="val 0" name="adj1"/>
              <a:gd fmla="val 3355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99"/>
          <p:cNvSpPr txBox="1"/>
          <p:nvPr/>
        </p:nvSpPr>
        <p:spPr>
          <a:xfrm>
            <a:off x="5637958" y="2474762"/>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2"/>
                </a:solidFill>
                <a:latin typeface="Roboto"/>
                <a:ea typeface="Roboto"/>
                <a:cs typeface="Roboto"/>
                <a:sym typeface="Roboto"/>
              </a:rPr>
              <a:t>Speed</a:t>
            </a:r>
            <a:endParaRPr b="1" sz="2000">
              <a:solidFill>
                <a:schemeClr val="lt2"/>
              </a:solidFill>
              <a:latin typeface="Roboto"/>
              <a:ea typeface="Roboto"/>
              <a:cs typeface="Roboto"/>
              <a:sym typeface="Roboto"/>
            </a:endParaRPr>
          </a:p>
        </p:txBody>
      </p:sp>
      <p:sp>
        <p:nvSpPr>
          <p:cNvPr id="1117" name="Google Shape;1117;p99"/>
          <p:cNvSpPr/>
          <p:nvPr/>
        </p:nvSpPr>
        <p:spPr>
          <a:xfrm>
            <a:off x="5596488" y="3797681"/>
            <a:ext cx="1486800" cy="586800"/>
          </a:xfrm>
          <a:prstGeom prst="round2DiagRect">
            <a:avLst>
              <a:gd fmla="val 0" name="adj1"/>
              <a:gd fmla="val 33550" name="adj2"/>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99"/>
          <p:cNvSpPr txBox="1"/>
          <p:nvPr/>
        </p:nvSpPr>
        <p:spPr>
          <a:xfrm>
            <a:off x="5637958" y="3840679"/>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2"/>
                </a:solidFill>
                <a:latin typeface="Roboto"/>
                <a:ea typeface="Roboto"/>
                <a:cs typeface="Roboto"/>
                <a:sym typeface="Roboto"/>
              </a:rPr>
              <a:t>Friction</a:t>
            </a:r>
            <a:endParaRPr b="1" sz="2000">
              <a:solidFill>
                <a:schemeClr val="lt2"/>
              </a:solidFill>
              <a:latin typeface="Roboto"/>
              <a:ea typeface="Roboto"/>
              <a:cs typeface="Roboto"/>
              <a:sym typeface="Roboto"/>
            </a:endParaRPr>
          </a:p>
        </p:txBody>
      </p:sp>
      <p:sp>
        <p:nvSpPr>
          <p:cNvPr id="1119" name="Google Shape;1119;p99"/>
          <p:cNvSpPr/>
          <p:nvPr/>
        </p:nvSpPr>
        <p:spPr>
          <a:xfrm>
            <a:off x="579950" y="2431764"/>
            <a:ext cx="1486800" cy="586800"/>
          </a:xfrm>
          <a:prstGeom prst="round2DiagRect">
            <a:avLst>
              <a:gd fmla="val 0" name="adj1"/>
              <a:gd fmla="val 33550" name="adj2"/>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99"/>
          <p:cNvSpPr txBox="1"/>
          <p:nvPr/>
        </p:nvSpPr>
        <p:spPr>
          <a:xfrm>
            <a:off x="621420" y="2474762"/>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2"/>
                </a:solidFill>
                <a:latin typeface="Roboto"/>
                <a:ea typeface="Roboto"/>
                <a:cs typeface="Roboto"/>
                <a:sym typeface="Roboto"/>
              </a:rPr>
              <a:t>Motion</a:t>
            </a:r>
            <a:endParaRPr b="1" sz="2000">
              <a:solidFill>
                <a:schemeClr val="lt2"/>
              </a:solidFill>
              <a:latin typeface="Roboto"/>
              <a:ea typeface="Roboto"/>
              <a:cs typeface="Roboto"/>
              <a:sym typeface="Roboto"/>
            </a:endParaRPr>
          </a:p>
        </p:txBody>
      </p:sp>
      <p:sp>
        <p:nvSpPr>
          <p:cNvPr id="1121" name="Google Shape;1121;p99"/>
          <p:cNvSpPr/>
          <p:nvPr/>
        </p:nvSpPr>
        <p:spPr>
          <a:xfrm>
            <a:off x="579950" y="3797681"/>
            <a:ext cx="1486800" cy="586800"/>
          </a:xfrm>
          <a:prstGeom prst="round2DiagRect">
            <a:avLst>
              <a:gd fmla="val 0" name="adj1"/>
              <a:gd fmla="val 3355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99"/>
          <p:cNvSpPr txBox="1"/>
          <p:nvPr/>
        </p:nvSpPr>
        <p:spPr>
          <a:xfrm>
            <a:off x="621420" y="3840679"/>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2"/>
                </a:solidFill>
                <a:latin typeface="Roboto"/>
                <a:ea typeface="Roboto"/>
                <a:cs typeface="Roboto"/>
                <a:sym typeface="Roboto"/>
              </a:rPr>
              <a:t>Forces</a:t>
            </a:r>
            <a:endParaRPr b="1" sz="2000">
              <a:solidFill>
                <a:schemeClr val="lt2"/>
              </a:solidFill>
              <a:latin typeface="Roboto"/>
              <a:ea typeface="Roboto"/>
              <a:cs typeface="Roboto"/>
              <a:sym typeface="Robo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0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Formula 1 - The Cars</a:t>
            </a:r>
            <a:endParaRPr b="1">
              <a:solidFill>
                <a:srgbClr val="1F3A93"/>
              </a:solidFill>
              <a:latin typeface="Roboto Condensed"/>
              <a:ea typeface="Roboto Condensed"/>
              <a:cs typeface="Roboto Condensed"/>
              <a:sym typeface="Roboto Condensed"/>
            </a:endParaRPr>
          </a:p>
        </p:txBody>
      </p:sp>
      <p:cxnSp>
        <p:nvCxnSpPr>
          <p:cNvPr id="1128" name="Google Shape;1128;p10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descr="Welcome to my complete beginners guide to F1, covering every topic from the race calendar, rules, tyres, engines, aerodynamics and more! The guide is split over multiple videos covering everything you would need to know, and this second video covers the cars of Formula 1!&#10;&#10;Episodes:&#10;&#10;1. The Basics - https://youtu.be/xTZr2IoXvXk&#10;2. The Cars (This Video)&#10;3. Safety First - https://youtu.be/KpYGIqjKYmA&#10;4. The Rules - https://youtu.be/GtrBBfXiY_E&#10;5. All The Lingo - https://youtu.be/mwAyCLYXNoY&#10;6. Testing - https://youtu.be/2nYM26HsM5s&#10;7. Pit Stops - https://youtu.be/N1edQWc3YFc&#10;8. The Wheel - https://youtu.be/nsup4xKpb20&#10;9. The Licence - https://youtu.be/FloTD7q7qWM&#10;&#10;Video Chapters:&#10;&#10;00:00 Intro&#10;00:10 Recap&#10;00:20 Formula 1 Engine&#10;02:58 F1 Engine Part Allowance&#10;03:46 F1 Fuel&#10;04:13 F1 Driver Aids&#10;04:37 F1 Aerodynamic&#10;05:15 Parts F1 Teams Can Buy&#10;05:43 F1 Car Weight&#10;06:34 Cost Cap &amp; Sliding Scale Development&#10;07:18 Outro&#10;&#10;#formula1 #f1 #f1news #formula1guide #beginnersguide #f12023" id="1129" name="Google Shape;1129;p100" title="Formula 1 Beginner's Guide - The Cars">
            <a:hlinkClick r:id="rId3"/>
          </p:cNvPr>
          <p:cNvPicPr preferRelativeResize="0"/>
          <p:nvPr/>
        </p:nvPicPr>
        <p:blipFill>
          <a:blip r:embed="rId4">
            <a:alphaModFix/>
          </a:blip>
          <a:stretch>
            <a:fillRect/>
          </a:stretch>
        </p:blipFill>
        <p:spPr>
          <a:xfrm>
            <a:off x="1459050" y="1231550"/>
            <a:ext cx="6225900" cy="3502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000"/>
                                        <p:tgtEl>
                                          <p:spTgt spid="1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0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Race Car Challenge</a:t>
            </a:r>
            <a:endParaRPr b="1">
              <a:solidFill>
                <a:srgbClr val="1F3A93"/>
              </a:solidFill>
              <a:latin typeface="Roboto Condensed"/>
              <a:ea typeface="Roboto Condensed"/>
              <a:cs typeface="Roboto Condensed"/>
              <a:sym typeface="Roboto Condensed"/>
            </a:endParaRPr>
          </a:p>
        </p:txBody>
      </p:sp>
      <p:cxnSp>
        <p:nvCxnSpPr>
          <p:cNvPr id="1135" name="Google Shape;1135;p10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36" name="Google Shape;1136;p101"/>
          <p:cNvSpPr txBox="1"/>
          <p:nvPr>
            <p:ph idx="1" type="body"/>
          </p:nvPr>
        </p:nvSpPr>
        <p:spPr>
          <a:xfrm>
            <a:off x="311700" y="1163500"/>
            <a:ext cx="4904400" cy="350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You’ve been tasked with </a:t>
            </a:r>
            <a:r>
              <a:rPr b="1" lang="en" sz="2200">
                <a:solidFill>
                  <a:srgbClr val="00B2A9"/>
                </a:solidFill>
                <a:latin typeface="Roboto"/>
                <a:ea typeface="Roboto"/>
                <a:cs typeface="Roboto"/>
                <a:sym typeface="Roboto"/>
              </a:rPr>
              <a:t>building</a:t>
            </a:r>
            <a:r>
              <a:rPr b="1" lang="en" sz="2200">
                <a:solidFill>
                  <a:srgbClr val="00B2A9"/>
                </a:solidFill>
                <a:latin typeface="Roboto"/>
                <a:ea typeface="Roboto"/>
                <a:cs typeface="Roboto"/>
                <a:sym typeface="Roboto"/>
              </a:rPr>
              <a:t> a new prototype race car for Formula 1. </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You will</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design a race car</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complete the build sheet</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run at least three trials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compete in the Qualifier! </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The top three race cars will move on to compete in the</a:t>
            </a:r>
            <a:r>
              <a:rPr b="1" lang="en" sz="2200">
                <a:solidFill>
                  <a:srgbClr val="91D5AC"/>
                </a:solidFill>
                <a:latin typeface="Roboto"/>
                <a:ea typeface="Roboto"/>
                <a:cs typeface="Roboto"/>
                <a:sym typeface="Roboto"/>
              </a:rPr>
              <a:t> </a:t>
            </a:r>
            <a:r>
              <a:rPr b="1" lang="en" sz="2200">
                <a:solidFill>
                  <a:srgbClr val="1F3A93"/>
                </a:solidFill>
                <a:latin typeface="Roboto"/>
                <a:ea typeface="Roboto"/>
                <a:cs typeface="Roboto"/>
                <a:sym typeface="Roboto"/>
              </a:rPr>
              <a:t>final Grand Prix!</a:t>
            </a:r>
            <a:r>
              <a:rPr b="1" lang="en" sz="2200">
                <a:solidFill>
                  <a:srgbClr val="91D5AC"/>
                </a:solidFill>
                <a:latin typeface="Roboto"/>
                <a:ea typeface="Roboto"/>
                <a:cs typeface="Roboto"/>
                <a:sym typeface="Roboto"/>
              </a:rPr>
              <a:t> </a:t>
            </a:r>
            <a:endParaRPr b="1" sz="2200">
              <a:solidFill>
                <a:srgbClr val="91D5AC"/>
              </a:solidFill>
              <a:latin typeface="Roboto"/>
              <a:ea typeface="Roboto"/>
              <a:cs typeface="Roboto"/>
              <a:sym typeface="Roboto"/>
            </a:endParaRPr>
          </a:p>
        </p:txBody>
      </p:sp>
      <p:pic>
        <p:nvPicPr>
          <p:cNvPr id="1137" name="Google Shape;1137;p101"/>
          <p:cNvPicPr preferRelativeResize="0"/>
          <p:nvPr/>
        </p:nvPicPr>
        <p:blipFill>
          <a:blip r:embed="rId3">
            <a:alphaModFix/>
          </a:blip>
          <a:stretch>
            <a:fillRect/>
          </a:stretch>
        </p:blipFill>
        <p:spPr>
          <a:xfrm>
            <a:off x="4730675" y="806113"/>
            <a:ext cx="4207125" cy="42071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0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1: </a:t>
            </a:r>
            <a:r>
              <a:rPr b="1" lang="en">
                <a:solidFill>
                  <a:srgbClr val="1F3A93"/>
                </a:solidFill>
                <a:latin typeface="Roboto Condensed"/>
                <a:ea typeface="Roboto Condensed"/>
                <a:cs typeface="Roboto Condensed"/>
                <a:sym typeface="Roboto Condensed"/>
              </a:rPr>
              <a:t>Design</a:t>
            </a:r>
            <a:r>
              <a:rPr b="1" lang="en">
                <a:solidFill>
                  <a:srgbClr val="1F3A93"/>
                </a:solidFill>
                <a:latin typeface="Roboto Condensed"/>
                <a:ea typeface="Roboto Condensed"/>
                <a:cs typeface="Roboto Condensed"/>
                <a:sym typeface="Roboto Condensed"/>
              </a:rPr>
              <a:t> a Race Car</a:t>
            </a:r>
            <a:endParaRPr b="1">
              <a:solidFill>
                <a:srgbClr val="1F3A93"/>
              </a:solidFill>
              <a:latin typeface="Roboto Condensed"/>
              <a:ea typeface="Roboto Condensed"/>
              <a:cs typeface="Roboto Condensed"/>
              <a:sym typeface="Roboto Condensed"/>
            </a:endParaRPr>
          </a:p>
        </p:txBody>
      </p:sp>
      <p:cxnSp>
        <p:nvCxnSpPr>
          <p:cNvPr id="1143" name="Google Shape;1143;p10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44" name="Google Shape;1144;p102"/>
          <p:cNvSpPr txBox="1"/>
          <p:nvPr>
            <p:ph idx="1" type="body"/>
          </p:nvPr>
        </p:nvSpPr>
        <p:spPr>
          <a:xfrm>
            <a:off x="643525" y="1254000"/>
            <a:ext cx="7215000" cy="118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You’ve been tasked with building a new prototype race car for Formula 1. </a:t>
            </a:r>
            <a:endParaRPr b="1" sz="2200">
              <a:solidFill>
                <a:srgbClr val="91D5AC"/>
              </a:solidFill>
              <a:latin typeface="Roboto"/>
              <a:ea typeface="Roboto"/>
              <a:cs typeface="Roboto"/>
              <a:sym typeface="Roboto"/>
            </a:endParaRPr>
          </a:p>
        </p:txBody>
      </p:sp>
      <p:pic>
        <p:nvPicPr>
          <p:cNvPr descr="There are many different ways you can build a model car for a science project, classroom lesson plan, or just for fun. Check out written instructions for different versions like a balloon car, rubber band car, and wind-powered car on the Science Buddies website: &#10;&#10;Balloon car science project: https://www.sciencebuddies.org/science-fair-projects/project-ideas/Phys_p099/physics/balloon-powered-car-challenge&#10;&#10;Balloon car lesson plan: https://www.sciencebuddies.org/teacher-resources/lesson-plans/balloon-car&#10;&#10;Rubber band car activity: https://www.sciencebuddies.org/stem-activities/rubber-band-car&#10;&#10;Wind-powered car activity: https://www.sciencebuddies.org/stem-activities/wind-powered-car&#10;&#10;Solar-powered car science project: https://www.sciencebuddies.org/science-fair-projects/project-ideas/Energy_p043/energy-power/how-to-build-solar-powered-car&#10;&#10;Solar-powered car lesson plan: https://www.sciencebuddies.org/teacher-resources/lesson-plans/solar-powered-cars-junior-solar-sprints&#10;&#10;Newton's 2nd Law lesson plan: https://www.sciencebuddies.org/teacher-resources/lesson-plans/newtons-second-law&#10;&#10;Science Buddies also hosts a library of instructions for over 1,000 other hands-on science projects, lesson plans, and fun activities for K-12 parents, students, and teachers! Visit us at http://www.sciencebuddies.org to learn more.&#10;&#10;******************************* &#10;Connect with Science Buddies: &#10;&#10;TWITTER: https://twitter.com/ScienceBuddies &#10;&#10;FACEBOOK: https://www.facebook.com/ScienceBuddies &#10;&#10;INSTAGRAM: https://www.instagram.com/scibuddy&#10;&#10;PINTEREST: https://www.pinterest.com/sciencebuddies" id="1145" name="Google Shape;1145;p102" title="How to Build a Toy Car - Science Project">
            <a:hlinkClick r:id="rId3"/>
          </p:cNvPr>
          <p:cNvPicPr preferRelativeResize="0"/>
          <p:nvPr/>
        </p:nvPicPr>
        <p:blipFill>
          <a:blip r:embed="rId4">
            <a:alphaModFix/>
          </a:blip>
          <a:stretch>
            <a:fillRect/>
          </a:stretch>
        </p:blipFill>
        <p:spPr>
          <a:xfrm>
            <a:off x="3529550" y="1874300"/>
            <a:ext cx="5157325" cy="2901000"/>
          </a:xfrm>
          <a:prstGeom prst="rect">
            <a:avLst/>
          </a:prstGeom>
          <a:noFill/>
          <a:ln>
            <a:noFill/>
          </a:ln>
        </p:spPr>
      </p:pic>
      <p:sp>
        <p:nvSpPr>
          <p:cNvPr id="1146" name="Google Shape;1146;p102"/>
          <p:cNvSpPr txBox="1"/>
          <p:nvPr>
            <p:ph idx="1" type="body"/>
          </p:nvPr>
        </p:nvSpPr>
        <p:spPr>
          <a:xfrm>
            <a:off x="409575" y="2258850"/>
            <a:ext cx="2810700" cy="2326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What is a balloon powered car? Check out this video -----&gt;</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Use the build sheet to start your </a:t>
            </a:r>
            <a:r>
              <a:rPr lang="en" sz="2200">
                <a:solidFill>
                  <a:srgbClr val="1F3A93"/>
                </a:solidFill>
                <a:latin typeface="Roboto"/>
                <a:ea typeface="Roboto"/>
                <a:cs typeface="Roboto"/>
                <a:sym typeface="Roboto"/>
              </a:rPr>
              <a:t>design</a:t>
            </a:r>
            <a:r>
              <a:rPr lang="en" sz="2200">
                <a:solidFill>
                  <a:srgbClr val="1F3A93"/>
                </a:solidFill>
                <a:latin typeface="Roboto"/>
                <a:ea typeface="Roboto"/>
                <a:cs typeface="Roboto"/>
                <a:sym typeface="Roboto"/>
              </a:rPr>
              <a:t>! </a:t>
            </a:r>
            <a:endParaRPr sz="2200">
              <a:solidFill>
                <a:srgbClr val="1F3A93"/>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1000"/>
                                        <p:tgtEl>
                                          <p:spTgt spid="1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Motion? </a:t>
            </a:r>
            <a:endParaRPr b="1">
              <a:solidFill>
                <a:srgbClr val="1F3A93"/>
              </a:solidFill>
              <a:latin typeface="Roboto Condensed"/>
              <a:ea typeface="Roboto Condensed"/>
              <a:cs typeface="Roboto Condensed"/>
              <a:sym typeface="Roboto Condensed"/>
            </a:endParaRPr>
          </a:p>
        </p:txBody>
      </p:sp>
      <p:cxnSp>
        <p:nvCxnSpPr>
          <p:cNvPr id="168" name="Google Shape;168;p3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69" name="Google Shape;169;p31"/>
          <p:cNvSpPr txBox="1"/>
          <p:nvPr/>
        </p:nvSpPr>
        <p:spPr>
          <a:xfrm>
            <a:off x="1038250" y="1554200"/>
            <a:ext cx="54519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MOTION</a:t>
            </a:r>
            <a:r>
              <a:rPr lang="en" sz="2200">
                <a:solidFill>
                  <a:srgbClr val="1F3A93"/>
                </a:solidFill>
              </a:rPr>
              <a:t> is the change of </a:t>
            </a:r>
            <a:r>
              <a:rPr lang="en" sz="2200">
                <a:solidFill>
                  <a:srgbClr val="1F3A93"/>
                </a:solidFill>
              </a:rPr>
              <a:t>position. Motion is everywhere you look - the earth revolving around the sun, closing a door, running or walking, air coming in and out of our lungs is all motion. </a:t>
            </a:r>
            <a:endParaRPr sz="2200"/>
          </a:p>
        </p:txBody>
      </p:sp>
      <p:grpSp>
        <p:nvGrpSpPr>
          <p:cNvPr id="170" name="Google Shape;170;p31"/>
          <p:cNvGrpSpPr/>
          <p:nvPr/>
        </p:nvGrpSpPr>
        <p:grpSpPr>
          <a:xfrm>
            <a:off x="-43" y="4701959"/>
            <a:ext cx="7076787" cy="441427"/>
            <a:chOff x="5013800" y="2994849"/>
            <a:chExt cx="3673200" cy="457200"/>
          </a:xfrm>
        </p:grpSpPr>
        <p:sp>
          <p:nvSpPr>
            <p:cNvPr id="171" name="Google Shape;171;p31"/>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1"/>
            <p:cNvSpPr txBox="1"/>
            <p:nvPr/>
          </p:nvSpPr>
          <p:spPr>
            <a:xfrm>
              <a:off x="5109950" y="3057558"/>
              <a:ext cx="3316800" cy="331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Any time your position changes, </a:t>
              </a:r>
              <a:r>
                <a:rPr lang="en" sz="1600">
                  <a:solidFill>
                    <a:srgbClr val="1F3A93"/>
                  </a:solidFill>
                  <a:highlight>
                    <a:srgbClr val="91D5AC"/>
                  </a:highlight>
                  <a:latin typeface="Roboto"/>
                  <a:ea typeface="Roboto"/>
                  <a:cs typeface="Roboto"/>
                  <a:sym typeface="Roboto"/>
                </a:rPr>
                <a:t>YOU</a:t>
              </a:r>
              <a:r>
                <a:rPr lang="en" sz="1600">
                  <a:solidFill>
                    <a:srgbClr val="1F3A93"/>
                  </a:solidFill>
                  <a:latin typeface="Roboto"/>
                  <a:ea typeface="Roboto"/>
                  <a:cs typeface="Roboto"/>
                  <a:sym typeface="Roboto"/>
                </a:rPr>
                <a:t> are in motion. </a:t>
              </a:r>
              <a:endParaRPr b="1" sz="1600">
                <a:solidFill>
                  <a:srgbClr val="1F3A93"/>
                </a:solidFill>
                <a:latin typeface="Roboto"/>
                <a:ea typeface="Roboto"/>
                <a:cs typeface="Roboto"/>
                <a:sym typeface="Roboto"/>
              </a:endParaRPr>
            </a:p>
          </p:txBody>
        </p:sp>
      </p:grpSp>
      <p:pic>
        <p:nvPicPr>
          <p:cNvPr id="173" name="Google Shape;173;p31"/>
          <p:cNvPicPr preferRelativeResize="0"/>
          <p:nvPr/>
        </p:nvPicPr>
        <p:blipFill rotWithShape="1">
          <a:blip r:embed="rId3">
            <a:alphaModFix/>
          </a:blip>
          <a:srcRect b="15776" l="6817" r="7109" t="14386"/>
          <a:stretch/>
        </p:blipFill>
        <p:spPr>
          <a:xfrm>
            <a:off x="6348800" y="3043225"/>
            <a:ext cx="1750299" cy="14200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10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1: Design a Race Car</a:t>
            </a:r>
            <a:endParaRPr b="1">
              <a:solidFill>
                <a:srgbClr val="1F3A93"/>
              </a:solidFill>
              <a:latin typeface="Roboto Condensed"/>
              <a:ea typeface="Roboto Condensed"/>
              <a:cs typeface="Roboto Condensed"/>
              <a:sym typeface="Roboto Condensed"/>
            </a:endParaRPr>
          </a:p>
        </p:txBody>
      </p:sp>
      <p:cxnSp>
        <p:nvCxnSpPr>
          <p:cNvPr id="1152" name="Google Shape;1152;p10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53" name="Google Shape;1153;p103"/>
          <p:cNvSpPr txBox="1"/>
          <p:nvPr>
            <p:ph idx="1" type="body"/>
          </p:nvPr>
        </p:nvSpPr>
        <p:spPr>
          <a:xfrm>
            <a:off x="409575" y="1163500"/>
            <a:ext cx="7967100" cy="118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First build the body of your race car: choose between a water bottle, a tissue box, a </a:t>
            </a:r>
            <a:r>
              <a:rPr b="1" lang="en" sz="2200">
                <a:solidFill>
                  <a:srgbClr val="00B2A9"/>
                </a:solidFill>
                <a:latin typeface="Roboto"/>
                <a:ea typeface="Roboto"/>
                <a:cs typeface="Roboto"/>
                <a:sym typeface="Roboto"/>
              </a:rPr>
              <a:t>piece</a:t>
            </a:r>
            <a:r>
              <a:rPr b="1" lang="en" sz="2200">
                <a:solidFill>
                  <a:srgbClr val="00B2A9"/>
                </a:solidFill>
                <a:latin typeface="Roboto"/>
                <a:ea typeface="Roboto"/>
                <a:cs typeface="Roboto"/>
                <a:sym typeface="Roboto"/>
              </a:rPr>
              <a:t> of cardboard, paper food trays, and more! </a:t>
            </a:r>
            <a:endParaRPr b="1" sz="2200">
              <a:solidFill>
                <a:srgbClr val="00B2A9"/>
              </a:solidFill>
              <a:latin typeface="Roboto"/>
              <a:ea typeface="Roboto"/>
              <a:cs typeface="Roboto"/>
              <a:sym typeface="Roboto"/>
            </a:endParaRPr>
          </a:p>
        </p:txBody>
      </p:sp>
      <p:sp>
        <p:nvSpPr>
          <p:cNvPr id="1154" name="Google Shape;1154;p103"/>
          <p:cNvSpPr txBox="1"/>
          <p:nvPr/>
        </p:nvSpPr>
        <p:spPr>
          <a:xfrm>
            <a:off x="0" y="4774200"/>
            <a:ext cx="3001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E9E9E"/>
                </a:solidFill>
                <a:latin typeface="Roboto"/>
                <a:ea typeface="Roboto"/>
                <a:cs typeface="Roboto"/>
                <a:sym typeface="Roboto"/>
              </a:rPr>
              <a:t>Source: </a:t>
            </a:r>
            <a:r>
              <a:rPr lang="en" sz="1200" u="sng">
                <a:solidFill>
                  <a:srgbClr val="9E9E9E"/>
                </a:solidFill>
                <a:latin typeface="Roboto"/>
                <a:ea typeface="Roboto"/>
                <a:cs typeface="Roboto"/>
                <a:sym typeface="Roboto"/>
                <a:hlinkClick r:id="rId3">
                  <a:extLst>
                    <a:ext uri="{A12FA001-AC4F-418D-AE19-62706E023703}">
                      <ahyp:hlinkClr val="tx"/>
                    </a:ext>
                  </a:extLst>
                </a:hlinkClick>
              </a:rPr>
              <a:t>Science Buddies</a:t>
            </a:r>
            <a:endParaRPr sz="1200">
              <a:solidFill>
                <a:srgbClr val="9E9E9E"/>
              </a:solidFill>
              <a:latin typeface="Roboto"/>
              <a:ea typeface="Roboto"/>
              <a:cs typeface="Roboto"/>
              <a:sym typeface="Roboto"/>
            </a:endParaRPr>
          </a:p>
        </p:txBody>
      </p:sp>
      <p:pic>
        <p:nvPicPr>
          <p:cNvPr id="1155" name="Google Shape;1155;p103"/>
          <p:cNvPicPr preferRelativeResize="0"/>
          <p:nvPr/>
        </p:nvPicPr>
        <p:blipFill>
          <a:blip r:embed="rId4">
            <a:alphaModFix/>
          </a:blip>
          <a:stretch>
            <a:fillRect/>
          </a:stretch>
        </p:blipFill>
        <p:spPr>
          <a:xfrm>
            <a:off x="1922225" y="2159801"/>
            <a:ext cx="6910074" cy="27927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0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1: Design a Race Car</a:t>
            </a:r>
            <a:endParaRPr b="1">
              <a:solidFill>
                <a:srgbClr val="1F3A93"/>
              </a:solidFill>
              <a:latin typeface="Roboto Condensed"/>
              <a:ea typeface="Roboto Condensed"/>
              <a:cs typeface="Roboto Condensed"/>
              <a:sym typeface="Roboto Condensed"/>
            </a:endParaRPr>
          </a:p>
        </p:txBody>
      </p:sp>
      <p:cxnSp>
        <p:nvCxnSpPr>
          <p:cNvPr id="1161" name="Google Shape;1161;p10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62" name="Google Shape;1162;p104"/>
          <p:cNvSpPr txBox="1"/>
          <p:nvPr>
            <p:ph idx="1" type="body"/>
          </p:nvPr>
        </p:nvSpPr>
        <p:spPr>
          <a:xfrm>
            <a:off x="643525" y="1254000"/>
            <a:ext cx="7215000" cy="118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Next, select the wheels</a:t>
            </a:r>
            <a:r>
              <a:rPr b="1" lang="en" sz="2200">
                <a:solidFill>
                  <a:srgbClr val="00B2A9"/>
                </a:solidFill>
                <a:latin typeface="Roboto"/>
                <a:ea typeface="Roboto"/>
                <a:cs typeface="Roboto"/>
                <a:sym typeface="Roboto"/>
              </a:rPr>
              <a:t>: choose between bottle caps, CDs, cardboard, and more. </a:t>
            </a:r>
            <a:endParaRPr b="1" sz="2200">
              <a:solidFill>
                <a:srgbClr val="00B2A9"/>
              </a:solidFill>
              <a:latin typeface="Roboto"/>
              <a:ea typeface="Roboto"/>
              <a:cs typeface="Roboto"/>
              <a:sym typeface="Roboto"/>
            </a:endParaRPr>
          </a:p>
        </p:txBody>
      </p:sp>
      <p:sp>
        <p:nvSpPr>
          <p:cNvPr id="1163" name="Google Shape;1163;p104"/>
          <p:cNvSpPr txBox="1"/>
          <p:nvPr/>
        </p:nvSpPr>
        <p:spPr>
          <a:xfrm>
            <a:off x="0" y="4774200"/>
            <a:ext cx="3001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E9E9E"/>
                </a:solidFill>
                <a:latin typeface="Roboto"/>
                <a:ea typeface="Roboto"/>
                <a:cs typeface="Roboto"/>
                <a:sym typeface="Roboto"/>
              </a:rPr>
              <a:t>Source: </a:t>
            </a:r>
            <a:r>
              <a:rPr lang="en" sz="1200" u="sng">
                <a:solidFill>
                  <a:srgbClr val="9E9E9E"/>
                </a:solidFill>
                <a:latin typeface="Roboto"/>
                <a:ea typeface="Roboto"/>
                <a:cs typeface="Roboto"/>
                <a:sym typeface="Roboto"/>
                <a:hlinkClick r:id="rId3">
                  <a:extLst>
                    <a:ext uri="{A12FA001-AC4F-418D-AE19-62706E023703}">
                      <ahyp:hlinkClr val="tx"/>
                    </a:ext>
                  </a:extLst>
                </a:hlinkClick>
              </a:rPr>
              <a:t>Science Buddies</a:t>
            </a:r>
            <a:endParaRPr sz="1200">
              <a:solidFill>
                <a:srgbClr val="9E9E9E"/>
              </a:solidFill>
              <a:latin typeface="Roboto"/>
              <a:ea typeface="Roboto"/>
              <a:cs typeface="Roboto"/>
              <a:sym typeface="Roboto"/>
            </a:endParaRPr>
          </a:p>
        </p:txBody>
      </p:sp>
      <p:pic>
        <p:nvPicPr>
          <p:cNvPr id="1164" name="Google Shape;1164;p104"/>
          <p:cNvPicPr preferRelativeResize="0"/>
          <p:nvPr/>
        </p:nvPicPr>
        <p:blipFill>
          <a:blip r:embed="rId4">
            <a:alphaModFix/>
          </a:blip>
          <a:stretch>
            <a:fillRect/>
          </a:stretch>
        </p:blipFill>
        <p:spPr>
          <a:xfrm>
            <a:off x="1922225" y="2159801"/>
            <a:ext cx="6910074" cy="27927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0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1: Design a Race Car</a:t>
            </a:r>
            <a:endParaRPr b="1">
              <a:solidFill>
                <a:srgbClr val="1F3A93"/>
              </a:solidFill>
              <a:latin typeface="Roboto Condensed"/>
              <a:ea typeface="Roboto Condensed"/>
              <a:cs typeface="Roboto Condensed"/>
              <a:sym typeface="Roboto Condensed"/>
            </a:endParaRPr>
          </a:p>
        </p:txBody>
      </p:sp>
      <p:cxnSp>
        <p:nvCxnSpPr>
          <p:cNvPr id="1170" name="Google Shape;1170;p10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71" name="Google Shape;1171;p105"/>
          <p:cNvSpPr txBox="1"/>
          <p:nvPr>
            <p:ph idx="1" type="body"/>
          </p:nvPr>
        </p:nvSpPr>
        <p:spPr>
          <a:xfrm>
            <a:off x="643525" y="1254000"/>
            <a:ext cx="7215000" cy="118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Next, build the </a:t>
            </a:r>
            <a:r>
              <a:rPr b="1" lang="en" sz="2200">
                <a:solidFill>
                  <a:srgbClr val="00B2A9"/>
                </a:solidFill>
                <a:latin typeface="Roboto"/>
                <a:ea typeface="Roboto"/>
                <a:cs typeface="Roboto"/>
                <a:sym typeface="Roboto"/>
              </a:rPr>
              <a:t>axles</a:t>
            </a:r>
            <a:r>
              <a:rPr b="1" lang="en" sz="2200">
                <a:solidFill>
                  <a:srgbClr val="00B2A9"/>
                </a:solidFill>
                <a:latin typeface="Roboto"/>
                <a:ea typeface="Roboto"/>
                <a:cs typeface="Roboto"/>
                <a:sym typeface="Roboto"/>
              </a:rPr>
              <a:t>: choose between straws, pencils, chopsticks, and more. </a:t>
            </a:r>
            <a:endParaRPr b="1" sz="2200">
              <a:solidFill>
                <a:srgbClr val="00B2A9"/>
              </a:solidFill>
              <a:latin typeface="Roboto"/>
              <a:ea typeface="Roboto"/>
              <a:cs typeface="Roboto"/>
              <a:sym typeface="Roboto"/>
            </a:endParaRPr>
          </a:p>
        </p:txBody>
      </p:sp>
      <p:sp>
        <p:nvSpPr>
          <p:cNvPr id="1172" name="Google Shape;1172;p105"/>
          <p:cNvSpPr txBox="1"/>
          <p:nvPr/>
        </p:nvSpPr>
        <p:spPr>
          <a:xfrm>
            <a:off x="0" y="4774200"/>
            <a:ext cx="3001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E9E9E"/>
                </a:solidFill>
                <a:latin typeface="Roboto"/>
                <a:ea typeface="Roboto"/>
                <a:cs typeface="Roboto"/>
                <a:sym typeface="Roboto"/>
              </a:rPr>
              <a:t>Source: </a:t>
            </a:r>
            <a:r>
              <a:rPr lang="en" sz="1200" u="sng">
                <a:solidFill>
                  <a:srgbClr val="9E9E9E"/>
                </a:solidFill>
                <a:latin typeface="Roboto"/>
                <a:ea typeface="Roboto"/>
                <a:cs typeface="Roboto"/>
                <a:sym typeface="Roboto"/>
                <a:hlinkClick r:id="rId3">
                  <a:extLst>
                    <a:ext uri="{A12FA001-AC4F-418D-AE19-62706E023703}">
                      <ahyp:hlinkClr val="tx"/>
                    </a:ext>
                  </a:extLst>
                </a:hlinkClick>
              </a:rPr>
              <a:t>Science Buddies</a:t>
            </a:r>
            <a:endParaRPr sz="1200">
              <a:solidFill>
                <a:srgbClr val="9E9E9E"/>
              </a:solidFill>
              <a:latin typeface="Roboto"/>
              <a:ea typeface="Roboto"/>
              <a:cs typeface="Roboto"/>
              <a:sym typeface="Roboto"/>
            </a:endParaRPr>
          </a:p>
        </p:txBody>
      </p:sp>
      <p:pic>
        <p:nvPicPr>
          <p:cNvPr id="1173" name="Google Shape;1173;p105"/>
          <p:cNvPicPr preferRelativeResize="0"/>
          <p:nvPr/>
        </p:nvPicPr>
        <p:blipFill>
          <a:blip r:embed="rId4">
            <a:alphaModFix/>
          </a:blip>
          <a:stretch>
            <a:fillRect/>
          </a:stretch>
        </p:blipFill>
        <p:spPr>
          <a:xfrm>
            <a:off x="1922225" y="2159801"/>
            <a:ext cx="6910074" cy="27927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0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1: Design a Race Car</a:t>
            </a:r>
            <a:endParaRPr b="1">
              <a:solidFill>
                <a:srgbClr val="1F3A93"/>
              </a:solidFill>
              <a:latin typeface="Roboto Condensed"/>
              <a:ea typeface="Roboto Condensed"/>
              <a:cs typeface="Roboto Condensed"/>
              <a:sym typeface="Roboto Condensed"/>
            </a:endParaRPr>
          </a:p>
        </p:txBody>
      </p:sp>
      <p:cxnSp>
        <p:nvCxnSpPr>
          <p:cNvPr id="1179" name="Google Shape;1179;p10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80" name="Google Shape;1180;p106"/>
          <p:cNvSpPr txBox="1"/>
          <p:nvPr>
            <p:ph idx="1" type="body"/>
          </p:nvPr>
        </p:nvSpPr>
        <p:spPr>
          <a:xfrm>
            <a:off x="643525" y="1254000"/>
            <a:ext cx="7215000" cy="1204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Finally, attach the balloon to the top of your race car!</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Be creative…can you add a fun theme, or unique design? </a:t>
            </a:r>
            <a:endParaRPr b="1" sz="2200">
              <a:solidFill>
                <a:srgbClr val="00B2A9"/>
              </a:solidFill>
              <a:latin typeface="Roboto"/>
              <a:ea typeface="Roboto"/>
              <a:cs typeface="Roboto"/>
              <a:sym typeface="Roboto"/>
            </a:endParaRPr>
          </a:p>
        </p:txBody>
      </p:sp>
      <p:sp>
        <p:nvSpPr>
          <p:cNvPr id="1181" name="Google Shape;1181;p106"/>
          <p:cNvSpPr txBox="1"/>
          <p:nvPr/>
        </p:nvSpPr>
        <p:spPr>
          <a:xfrm>
            <a:off x="0" y="4774200"/>
            <a:ext cx="3001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E9E9E"/>
                </a:solidFill>
                <a:latin typeface="Roboto"/>
                <a:ea typeface="Roboto"/>
                <a:cs typeface="Roboto"/>
                <a:sym typeface="Roboto"/>
              </a:rPr>
              <a:t>Source: </a:t>
            </a:r>
            <a:r>
              <a:rPr lang="en" sz="1200" u="sng">
                <a:solidFill>
                  <a:srgbClr val="9E9E9E"/>
                </a:solidFill>
                <a:latin typeface="Roboto"/>
                <a:ea typeface="Roboto"/>
                <a:cs typeface="Roboto"/>
                <a:sym typeface="Roboto"/>
                <a:hlinkClick r:id="rId3">
                  <a:extLst>
                    <a:ext uri="{A12FA001-AC4F-418D-AE19-62706E023703}">
                      <ahyp:hlinkClr val="tx"/>
                    </a:ext>
                  </a:extLst>
                </a:hlinkClick>
              </a:rPr>
              <a:t>Science Buddies</a:t>
            </a:r>
            <a:endParaRPr sz="1200">
              <a:solidFill>
                <a:srgbClr val="9E9E9E"/>
              </a:solidFill>
              <a:latin typeface="Roboto"/>
              <a:ea typeface="Roboto"/>
              <a:cs typeface="Roboto"/>
              <a:sym typeface="Roboto"/>
            </a:endParaRPr>
          </a:p>
        </p:txBody>
      </p:sp>
      <p:pic>
        <p:nvPicPr>
          <p:cNvPr id="1182" name="Google Shape;1182;p106"/>
          <p:cNvPicPr preferRelativeResize="0"/>
          <p:nvPr/>
        </p:nvPicPr>
        <p:blipFill>
          <a:blip r:embed="rId4">
            <a:alphaModFix/>
          </a:blip>
          <a:stretch>
            <a:fillRect/>
          </a:stretch>
        </p:blipFill>
        <p:spPr>
          <a:xfrm>
            <a:off x="2488800" y="2388775"/>
            <a:ext cx="6343502" cy="256377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0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1: Design a Race Car</a:t>
            </a:r>
            <a:endParaRPr b="1">
              <a:solidFill>
                <a:srgbClr val="1F3A93"/>
              </a:solidFill>
              <a:latin typeface="Roboto Condensed"/>
              <a:ea typeface="Roboto Condensed"/>
              <a:cs typeface="Roboto Condensed"/>
              <a:sym typeface="Roboto Condensed"/>
            </a:endParaRPr>
          </a:p>
        </p:txBody>
      </p:sp>
      <p:cxnSp>
        <p:nvCxnSpPr>
          <p:cNvPr id="1188" name="Google Shape;1188;p10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89" name="Google Shape;1189;p107"/>
          <p:cNvSpPr txBox="1"/>
          <p:nvPr>
            <p:ph idx="1" type="body"/>
          </p:nvPr>
        </p:nvSpPr>
        <p:spPr>
          <a:xfrm>
            <a:off x="409575" y="2198500"/>
            <a:ext cx="2810700" cy="1723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Check out this video for more ways to build a balloon powered car  -----&gt;</a:t>
            </a:r>
            <a:endParaRPr sz="2200">
              <a:solidFill>
                <a:srgbClr val="1F3A93"/>
              </a:solidFill>
              <a:latin typeface="Roboto"/>
              <a:ea typeface="Roboto"/>
              <a:cs typeface="Roboto"/>
              <a:sym typeface="Roboto"/>
            </a:endParaRPr>
          </a:p>
        </p:txBody>
      </p:sp>
      <p:pic>
        <p:nvPicPr>
          <p:cNvPr descr="Make a mini car move using the amazing power of balloons and Newton's 3rd law!&#10;&#10;🚀NEW VIDEOS EVERY THURSDAY! 🚀&#10;&#10;Subscribe to Science Max for more videos! https://bit.ly/3JtDpG8 &#10;&#10;Have you ever done a science experiment and wondered “What would this be like if it were HUGE?” Welcome to Science Max, the exciting new series that turbocharges all the science experiments you’ve done at home." id="1190" name="Google Shape;1190;p107" title="Science Max | How to Make a Balloon Powered Car | Science Experiments">
            <a:hlinkClick r:id="rId3"/>
          </p:cNvPr>
          <p:cNvPicPr preferRelativeResize="0"/>
          <p:nvPr/>
        </p:nvPicPr>
        <p:blipFill>
          <a:blip r:embed="rId4">
            <a:alphaModFix/>
          </a:blip>
          <a:stretch>
            <a:fillRect/>
          </a:stretch>
        </p:blipFill>
        <p:spPr>
          <a:xfrm>
            <a:off x="3442175" y="1705700"/>
            <a:ext cx="5244700" cy="2950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1000"/>
                                        <p:tgtEl>
                                          <p:spTgt spid="1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0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2: </a:t>
            </a:r>
            <a:r>
              <a:rPr b="1" lang="en">
                <a:solidFill>
                  <a:srgbClr val="1F3A93"/>
                </a:solidFill>
                <a:latin typeface="Roboto Condensed"/>
                <a:ea typeface="Roboto Condensed"/>
                <a:cs typeface="Roboto Condensed"/>
                <a:sym typeface="Roboto Condensed"/>
              </a:rPr>
              <a:t>Complete the Build Sheet</a:t>
            </a:r>
            <a:endParaRPr b="1">
              <a:solidFill>
                <a:srgbClr val="1F3A93"/>
              </a:solidFill>
              <a:latin typeface="Roboto Condensed"/>
              <a:ea typeface="Roboto Condensed"/>
              <a:cs typeface="Roboto Condensed"/>
              <a:sym typeface="Roboto Condensed"/>
            </a:endParaRPr>
          </a:p>
        </p:txBody>
      </p:sp>
      <p:cxnSp>
        <p:nvCxnSpPr>
          <p:cNvPr id="1196" name="Google Shape;1196;p10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97" name="Google Shape;1197;p108"/>
          <p:cNvSpPr txBox="1"/>
          <p:nvPr>
            <p:ph idx="1" type="body"/>
          </p:nvPr>
        </p:nvSpPr>
        <p:spPr>
          <a:xfrm>
            <a:off x="228000" y="2025400"/>
            <a:ext cx="5073000" cy="297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Complete the build sheet provided by drawing a design of your race car, naming the car, adding a brand to the car, and more!</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All good race teams have a sponsor! Which brand will be the sponsor of your race car? </a:t>
            </a:r>
            <a:endParaRPr sz="2200">
              <a:solidFill>
                <a:srgbClr val="1F3A93"/>
              </a:solidFill>
              <a:latin typeface="Roboto"/>
              <a:ea typeface="Roboto"/>
              <a:cs typeface="Roboto"/>
              <a:sym typeface="Roboto"/>
            </a:endParaRPr>
          </a:p>
        </p:txBody>
      </p:sp>
      <p:pic>
        <p:nvPicPr>
          <p:cNvPr id="1198" name="Google Shape;1198;p108"/>
          <p:cNvPicPr preferRelativeResize="0"/>
          <p:nvPr/>
        </p:nvPicPr>
        <p:blipFill>
          <a:blip r:embed="rId3">
            <a:alphaModFix/>
          </a:blip>
          <a:stretch>
            <a:fillRect/>
          </a:stretch>
        </p:blipFill>
        <p:spPr>
          <a:xfrm>
            <a:off x="4875250" y="2243484"/>
            <a:ext cx="4439699" cy="2499817"/>
          </a:xfrm>
          <a:prstGeom prst="rect">
            <a:avLst/>
          </a:prstGeom>
          <a:noFill/>
          <a:ln>
            <a:noFill/>
          </a:ln>
        </p:spPr>
      </p:pic>
      <p:sp>
        <p:nvSpPr>
          <p:cNvPr id="1199" name="Google Shape;1199;p108"/>
          <p:cNvSpPr txBox="1"/>
          <p:nvPr/>
        </p:nvSpPr>
        <p:spPr>
          <a:xfrm>
            <a:off x="7303800" y="4743300"/>
            <a:ext cx="18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E9E9E"/>
                </a:solidFill>
              </a:rPr>
              <a:t>Source: </a:t>
            </a:r>
            <a:r>
              <a:rPr lang="en" u="sng">
                <a:solidFill>
                  <a:srgbClr val="9E9E9E"/>
                </a:solidFill>
                <a:hlinkClick r:id="rId4">
                  <a:extLst>
                    <a:ext uri="{A12FA001-AC4F-418D-AE19-62706E023703}">
                      <ahyp:hlinkClr val="tx"/>
                    </a:ext>
                  </a:extLst>
                </a:hlinkClick>
              </a:rPr>
              <a:t>Sky Sports</a:t>
            </a:r>
            <a:endParaRPr>
              <a:solidFill>
                <a:srgbClr val="9E9E9E"/>
              </a:solidFill>
            </a:endParaRPr>
          </a:p>
        </p:txBody>
      </p:sp>
      <p:sp>
        <p:nvSpPr>
          <p:cNvPr id="1200" name="Google Shape;1200;p108"/>
          <p:cNvSpPr txBox="1"/>
          <p:nvPr/>
        </p:nvSpPr>
        <p:spPr>
          <a:xfrm>
            <a:off x="228000" y="1163500"/>
            <a:ext cx="8688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200">
                <a:solidFill>
                  <a:srgbClr val="00B2A9"/>
                </a:solidFill>
                <a:latin typeface="Roboto"/>
                <a:ea typeface="Roboto"/>
                <a:cs typeface="Roboto"/>
                <a:sym typeface="Roboto"/>
              </a:rPr>
              <a:t>All good racers have an amazing pit crew! In this contest, you are your own pit crew! </a:t>
            </a:r>
            <a:endParaRPr sz="1800">
              <a:solidFill>
                <a:schemeClr val="dk2"/>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0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3: </a:t>
            </a:r>
            <a:r>
              <a:rPr b="1" lang="en">
                <a:solidFill>
                  <a:srgbClr val="1F3A93"/>
                </a:solidFill>
                <a:latin typeface="Roboto Condensed"/>
                <a:ea typeface="Roboto Condensed"/>
                <a:cs typeface="Roboto Condensed"/>
                <a:sym typeface="Roboto Condensed"/>
              </a:rPr>
              <a:t>Run at least THREE Trials </a:t>
            </a:r>
            <a:endParaRPr b="1">
              <a:solidFill>
                <a:srgbClr val="1F3A93"/>
              </a:solidFill>
              <a:latin typeface="Roboto Condensed"/>
              <a:ea typeface="Roboto Condensed"/>
              <a:cs typeface="Roboto Condensed"/>
              <a:sym typeface="Roboto Condensed"/>
            </a:endParaRPr>
          </a:p>
        </p:txBody>
      </p:sp>
      <p:cxnSp>
        <p:nvCxnSpPr>
          <p:cNvPr id="1206" name="Google Shape;1206;p10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07" name="Google Shape;1207;p109"/>
          <p:cNvSpPr txBox="1"/>
          <p:nvPr>
            <p:ph idx="1" type="body"/>
          </p:nvPr>
        </p:nvSpPr>
        <p:spPr>
          <a:xfrm>
            <a:off x="322275" y="1299250"/>
            <a:ext cx="8451900" cy="3527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Push your car to the limits. </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Test your race car on the track at least three times before the Qualifier. </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Do you need to make adjustments to the </a:t>
            </a:r>
            <a:r>
              <a:rPr lang="en" sz="2200">
                <a:solidFill>
                  <a:srgbClr val="1F3A93"/>
                </a:solidFill>
                <a:latin typeface="Roboto"/>
                <a:ea typeface="Roboto"/>
                <a:cs typeface="Roboto"/>
                <a:sym typeface="Roboto"/>
              </a:rPr>
              <a:t>design</a:t>
            </a:r>
            <a:r>
              <a:rPr lang="en" sz="2200">
                <a:solidFill>
                  <a:srgbClr val="1F3A93"/>
                </a:solidFill>
                <a:latin typeface="Roboto"/>
                <a:ea typeface="Roboto"/>
                <a:cs typeface="Roboto"/>
                <a:sym typeface="Roboto"/>
              </a:rPr>
              <a:t>? Is it fast enough? It is too heavy or too light? </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Now is your moment to make changes before the big race! </a:t>
            </a:r>
            <a:endParaRPr sz="2200">
              <a:solidFill>
                <a:srgbClr val="1F3A93"/>
              </a:solidFill>
              <a:latin typeface="Roboto"/>
              <a:ea typeface="Roboto"/>
              <a:cs typeface="Roboto"/>
              <a:sym typeface="Roboto"/>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1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4: </a:t>
            </a:r>
            <a:r>
              <a:rPr b="1" lang="en">
                <a:solidFill>
                  <a:srgbClr val="1F3A93"/>
                </a:solidFill>
                <a:latin typeface="Roboto Condensed"/>
                <a:ea typeface="Roboto Condensed"/>
                <a:cs typeface="Roboto Condensed"/>
                <a:sym typeface="Roboto Condensed"/>
              </a:rPr>
              <a:t>It’s Time to Qualify!</a:t>
            </a:r>
            <a:endParaRPr b="1">
              <a:solidFill>
                <a:srgbClr val="1F3A93"/>
              </a:solidFill>
              <a:latin typeface="Roboto Condensed"/>
              <a:ea typeface="Roboto Condensed"/>
              <a:cs typeface="Roboto Condensed"/>
              <a:sym typeface="Roboto Condensed"/>
            </a:endParaRPr>
          </a:p>
        </p:txBody>
      </p:sp>
      <p:cxnSp>
        <p:nvCxnSpPr>
          <p:cNvPr id="1213" name="Google Shape;1213;p11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14" name="Google Shape;1214;p110"/>
          <p:cNvSpPr txBox="1"/>
          <p:nvPr>
            <p:ph idx="1" type="body"/>
          </p:nvPr>
        </p:nvSpPr>
        <p:spPr>
          <a:xfrm>
            <a:off x="311700" y="1163500"/>
            <a:ext cx="4904400" cy="350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All racers to the starting line!</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All race cars should compete in the qualifier in order to </a:t>
            </a:r>
            <a:r>
              <a:rPr lang="en" sz="2200">
                <a:solidFill>
                  <a:srgbClr val="1F3A93"/>
                </a:solidFill>
                <a:latin typeface="Roboto"/>
                <a:ea typeface="Roboto"/>
                <a:cs typeface="Roboto"/>
                <a:sym typeface="Roboto"/>
              </a:rPr>
              <a:t>determine</a:t>
            </a:r>
            <a:r>
              <a:rPr lang="en" sz="2200">
                <a:solidFill>
                  <a:srgbClr val="1F3A93"/>
                </a:solidFill>
                <a:latin typeface="Roboto"/>
                <a:ea typeface="Roboto"/>
                <a:cs typeface="Roboto"/>
                <a:sym typeface="Roboto"/>
              </a:rPr>
              <a:t> the top three cars! </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2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200">
                <a:solidFill>
                  <a:srgbClr val="1F3A93"/>
                </a:solidFill>
                <a:latin typeface="Roboto"/>
                <a:ea typeface="Roboto"/>
                <a:cs typeface="Roboto"/>
                <a:sym typeface="Roboto"/>
              </a:rPr>
              <a:t>The top three will compete in the final Grand Prix in order to </a:t>
            </a:r>
            <a:r>
              <a:rPr lang="en" sz="2200">
                <a:solidFill>
                  <a:srgbClr val="1F3A93"/>
                </a:solidFill>
                <a:latin typeface="Roboto"/>
                <a:ea typeface="Roboto"/>
                <a:cs typeface="Roboto"/>
                <a:sym typeface="Roboto"/>
              </a:rPr>
              <a:t>determine</a:t>
            </a:r>
            <a:r>
              <a:rPr lang="en" sz="2200">
                <a:solidFill>
                  <a:srgbClr val="1F3A93"/>
                </a:solidFill>
                <a:latin typeface="Roboto"/>
                <a:ea typeface="Roboto"/>
                <a:cs typeface="Roboto"/>
                <a:sym typeface="Roboto"/>
              </a:rPr>
              <a:t> the podium finishers.</a:t>
            </a:r>
            <a:r>
              <a:rPr lang="en" sz="2200">
                <a:solidFill>
                  <a:srgbClr val="1F3A93"/>
                </a:solidFill>
                <a:latin typeface="Roboto"/>
                <a:ea typeface="Roboto"/>
                <a:cs typeface="Roboto"/>
                <a:sym typeface="Roboto"/>
              </a:rPr>
              <a:t> </a:t>
            </a:r>
            <a:endParaRPr sz="2200">
              <a:solidFill>
                <a:srgbClr val="1F3A93"/>
              </a:solidFill>
              <a:latin typeface="Roboto"/>
              <a:ea typeface="Roboto"/>
              <a:cs typeface="Roboto"/>
              <a:sym typeface="Roboto"/>
            </a:endParaRPr>
          </a:p>
        </p:txBody>
      </p:sp>
      <p:pic>
        <p:nvPicPr>
          <p:cNvPr id="1215" name="Google Shape;1215;p110"/>
          <p:cNvPicPr preferRelativeResize="0"/>
          <p:nvPr/>
        </p:nvPicPr>
        <p:blipFill>
          <a:blip r:embed="rId3">
            <a:alphaModFix/>
          </a:blip>
          <a:stretch>
            <a:fillRect/>
          </a:stretch>
        </p:blipFill>
        <p:spPr>
          <a:xfrm>
            <a:off x="4936875" y="814325"/>
            <a:ext cx="4207125" cy="42071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1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Step 5: Grand Prix</a:t>
            </a:r>
            <a:endParaRPr b="1">
              <a:solidFill>
                <a:srgbClr val="1F3A93"/>
              </a:solidFill>
              <a:latin typeface="Roboto Condensed"/>
              <a:ea typeface="Roboto Condensed"/>
              <a:cs typeface="Roboto Condensed"/>
              <a:sym typeface="Roboto Condensed"/>
            </a:endParaRPr>
          </a:p>
        </p:txBody>
      </p:sp>
      <p:cxnSp>
        <p:nvCxnSpPr>
          <p:cNvPr id="1221" name="Google Shape;1221;p11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22" name="Google Shape;1222;p111"/>
          <p:cNvSpPr txBox="1"/>
          <p:nvPr>
            <p:ph idx="1" type="body"/>
          </p:nvPr>
        </p:nvSpPr>
        <p:spPr>
          <a:xfrm>
            <a:off x="476325" y="1943470"/>
            <a:ext cx="3977700" cy="22581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600">
                <a:solidFill>
                  <a:srgbClr val="91D5AC"/>
                </a:solidFill>
                <a:latin typeface="Roboto"/>
                <a:ea typeface="Roboto"/>
                <a:cs typeface="Roboto"/>
                <a:sym typeface="Roboto"/>
              </a:rPr>
              <a:t>The top three race cars will move on the compete in the </a:t>
            </a:r>
            <a:r>
              <a:rPr b="1" lang="en" sz="2600">
                <a:solidFill>
                  <a:srgbClr val="1F3A93"/>
                </a:solidFill>
                <a:latin typeface="Roboto"/>
                <a:ea typeface="Roboto"/>
                <a:cs typeface="Roboto"/>
                <a:sym typeface="Roboto"/>
              </a:rPr>
              <a:t>final Grand Prix </a:t>
            </a:r>
            <a:r>
              <a:rPr b="1" lang="en" sz="2600">
                <a:solidFill>
                  <a:srgbClr val="91D5AC"/>
                </a:solidFill>
                <a:latin typeface="Roboto"/>
                <a:ea typeface="Roboto"/>
                <a:cs typeface="Roboto"/>
                <a:sym typeface="Roboto"/>
              </a:rPr>
              <a:t>to determine the overall class winner! </a:t>
            </a:r>
            <a:endParaRPr b="1" sz="2600">
              <a:solidFill>
                <a:srgbClr val="91D5AC"/>
              </a:solidFill>
              <a:latin typeface="Roboto"/>
              <a:ea typeface="Roboto"/>
              <a:cs typeface="Roboto"/>
              <a:sym typeface="Roboto"/>
            </a:endParaRPr>
          </a:p>
        </p:txBody>
      </p:sp>
      <p:pic>
        <p:nvPicPr>
          <p:cNvPr id="1223" name="Google Shape;1223;p111"/>
          <p:cNvPicPr preferRelativeResize="0"/>
          <p:nvPr/>
        </p:nvPicPr>
        <p:blipFill>
          <a:blip r:embed="rId3">
            <a:alphaModFix/>
          </a:blip>
          <a:stretch>
            <a:fillRect/>
          </a:stretch>
        </p:blipFill>
        <p:spPr>
          <a:xfrm flipH="1">
            <a:off x="4527125" y="1083650"/>
            <a:ext cx="3977725" cy="39777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1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229" name="Google Shape;1229;p11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1230" name="Google Shape;1230;p112"/>
          <p:cNvGraphicFramePr/>
          <p:nvPr/>
        </p:nvGraphicFramePr>
        <p:xfrm>
          <a:off x="803513" y="2411150"/>
          <a:ext cx="3000000" cy="3000000"/>
        </p:xfrm>
        <a:graphic>
          <a:graphicData uri="http://schemas.openxmlformats.org/drawingml/2006/table">
            <a:tbl>
              <a:tblPr>
                <a:noFill/>
                <a:tableStyleId>{91519C0D-D16C-47A0-AC39-4F727EB4B208}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Submit your race car to the BreakFree contest!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231" name="Google Shape;1231;p112"/>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sp>
        <p:nvSpPr>
          <p:cNvPr id="1232" name="Google Shape;1232;p112"/>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Relative </a:t>
            </a:r>
            <a:r>
              <a:rPr b="1" lang="en">
                <a:solidFill>
                  <a:srgbClr val="1F3A93"/>
                </a:solidFill>
                <a:latin typeface="Roboto Condensed"/>
                <a:ea typeface="Roboto Condensed"/>
                <a:cs typeface="Roboto Condensed"/>
                <a:sym typeface="Roboto Condensed"/>
              </a:rPr>
              <a:t>Motion </a:t>
            </a:r>
            <a:endParaRPr b="1">
              <a:solidFill>
                <a:srgbClr val="1F3A93"/>
              </a:solidFill>
              <a:latin typeface="Roboto Condensed"/>
              <a:ea typeface="Roboto Condensed"/>
              <a:cs typeface="Roboto Condensed"/>
              <a:sym typeface="Roboto Condensed"/>
            </a:endParaRPr>
          </a:p>
        </p:txBody>
      </p:sp>
      <p:cxnSp>
        <p:nvCxnSpPr>
          <p:cNvPr id="179" name="Google Shape;179;p3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80" name="Google Shape;180;p32"/>
          <p:cNvSpPr txBox="1"/>
          <p:nvPr/>
        </p:nvSpPr>
        <p:spPr>
          <a:xfrm>
            <a:off x="526525" y="1227775"/>
            <a:ext cx="66021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If you see a truck driving at 50 miles an hour, to you, the truck appears to be </a:t>
            </a:r>
            <a:r>
              <a:rPr lang="en" sz="2200">
                <a:solidFill>
                  <a:srgbClr val="1F3A93"/>
                </a:solidFill>
              </a:rPr>
              <a:t>moving</a:t>
            </a:r>
            <a:r>
              <a:rPr lang="en" sz="2200">
                <a:solidFill>
                  <a:srgbClr val="1F3A93"/>
                </a:solidFill>
              </a:rPr>
              <a:t>. However, if you were in a car also driving 50 miles an hour next to the truck, the same truck wouldn’t seem to move at all.</a:t>
            </a:r>
            <a:r>
              <a:rPr lang="en" sz="2200">
                <a:solidFill>
                  <a:srgbClr val="1F3A93"/>
                </a:solidFill>
              </a:rPr>
              <a:t> </a:t>
            </a:r>
            <a:endParaRPr sz="2200"/>
          </a:p>
        </p:txBody>
      </p:sp>
      <p:grpSp>
        <p:nvGrpSpPr>
          <p:cNvPr id="181" name="Google Shape;181;p32"/>
          <p:cNvGrpSpPr/>
          <p:nvPr/>
        </p:nvGrpSpPr>
        <p:grpSpPr>
          <a:xfrm>
            <a:off x="169" y="4701960"/>
            <a:ext cx="7384526" cy="441427"/>
            <a:chOff x="5013800" y="2994849"/>
            <a:chExt cx="3773970" cy="457200"/>
          </a:xfrm>
        </p:grpSpPr>
        <p:sp>
          <p:nvSpPr>
            <p:cNvPr id="182" name="Google Shape;182;p32"/>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2"/>
            <p:cNvSpPr txBox="1"/>
            <p:nvPr/>
          </p:nvSpPr>
          <p:spPr>
            <a:xfrm>
              <a:off x="5114570" y="3057554"/>
              <a:ext cx="3673200" cy="331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D</a:t>
              </a:r>
              <a:r>
                <a:rPr b="1" lang="en">
                  <a:solidFill>
                    <a:srgbClr val="1F3A93"/>
                  </a:solidFill>
                  <a:latin typeface="Roboto"/>
                  <a:ea typeface="Roboto"/>
                  <a:cs typeface="Roboto"/>
                  <a:sym typeface="Roboto"/>
                </a:rPr>
                <a:t>ID YOU KNOW: </a:t>
              </a:r>
              <a:r>
                <a:rPr lang="en">
                  <a:solidFill>
                    <a:srgbClr val="1F3A93"/>
                  </a:solidFill>
                  <a:highlight>
                    <a:srgbClr val="91D5AC"/>
                  </a:highlight>
                  <a:latin typeface="Roboto"/>
                  <a:ea typeface="Roboto"/>
                  <a:cs typeface="Roboto"/>
                  <a:sym typeface="Roboto"/>
                </a:rPr>
                <a:t>Motion is relative</a:t>
              </a:r>
              <a:r>
                <a:rPr lang="en">
                  <a:solidFill>
                    <a:srgbClr val="1F3A93"/>
                  </a:solidFill>
                  <a:latin typeface="Roboto"/>
                  <a:ea typeface="Roboto"/>
                  <a:cs typeface="Roboto"/>
                  <a:sym typeface="Roboto"/>
                </a:rPr>
                <a:t>. It is always described in relation to a </a:t>
              </a:r>
              <a:r>
                <a:rPr lang="en">
                  <a:solidFill>
                    <a:srgbClr val="1F3A93"/>
                  </a:solidFill>
                  <a:highlight>
                    <a:srgbClr val="91D5AC"/>
                  </a:highlight>
                  <a:latin typeface="Roboto"/>
                  <a:ea typeface="Roboto"/>
                  <a:cs typeface="Roboto"/>
                  <a:sym typeface="Roboto"/>
                </a:rPr>
                <a:t>reference point</a:t>
              </a:r>
              <a:r>
                <a:rPr lang="en">
                  <a:solidFill>
                    <a:srgbClr val="1F3A93"/>
                  </a:solidFill>
                  <a:latin typeface="Roboto"/>
                  <a:ea typeface="Roboto"/>
                  <a:cs typeface="Roboto"/>
                  <a:sym typeface="Roboto"/>
                </a:rPr>
                <a:t>. </a:t>
              </a:r>
              <a:endParaRPr b="1">
                <a:solidFill>
                  <a:srgbClr val="1F3A93"/>
                </a:solidFill>
                <a:latin typeface="Roboto"/>
                <a:ea typeface="Roboto"/>
                <a:cs typeface="Roboto"/>
                <a:sym typeface="Roboto"/>
              </a:endParaRPr>
            </a:p>
          </p:txBody>
        </p:sp>
      </p:grpSp>
      <p:pic>
        <p:nvPicPr>
          <p:cNvPr id="184" name="Google Shape;184;p32"/>
          <p:cNvPicPr preferRelativeResize="0"/>
          <p:nvPr/>
        </p:nvPicPr>
        <p:blipFill rotWithShape="1">
          <a:blip r:embed="rId3">
            <a:alphaModFix/>
          </a:blip>
          <a:srcRect b="16712" l="0" r="0" t="16249"/>
          <a:stretch/>
        </p:blipFill>
        <p:spPr>
          <a:xfrm>
            <a:off x="4258650" y="3173400"/>
            <a:ext cx="3061399" cy="10261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236" name="Shape 1236"/>
        <p:cNvGrpSpPr/>
        <p:nvPr/>
      </p:nvGrpSpPr>
      <p:grpSpPr>
        <a:xfrm>
          <a:off x="0" y="0"/>
          <a:ext cx="0" cy="0"/>
          <a:chOff x="0" y="0"/>
          <a:chExt cx="0" cy="0"/>
        </a:xfrm>
      </p:grpSpPr>
      <p:sp>
        <p:nvSpPr>
          <p:cNvPr id="1237" name="Google Shape;1237;p113"/>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13"/>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UNLEASHED</a:t>
            </a:r>
            <a:endParaRPr b="1" sz="4800">
              <a:solidFill>
                <a:schemeClr val="lt1"/>
              </a:solidFill>
              <a:latin typeface="Roboto Condensed"/>
              <a:ea typeface="Roboto Condensed"/>
              <a:cs typeface="Roboto Condensed"/>
              <a:sym typeface="Roboto Condensed"/>
            </a:endParaRPr>
          </a:p>
        </p:txBody>
      </p:sp>
      <p:cxnSp>
        <p:nvCxnSpPr>
          <p:cNvPr id="1239" name="Google Shape;1239;p11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240" name="Google Shape;1240;p113"/>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241" name="Google Shape;1241;p113"/>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1242" name="Google Shape;1242;p113"/>
          <p:cNvPicPr preferRelativeResize="0"/>
          <p:nvPr/>
        </p:nvPicPr>
        <p:blipFill rotWithShape="1">
          <a:blip r:embed="rId5">
            <a:alphaModFix/>
          </a:blip>
          <a:srcRect b="19107" l="0" r="0" t="21460"/>
          <a:stretch/>
        </p:blipFill>
        <p:spPr>
          <a:xfrm>
            <a:off x="4665962" y="1740100"/>
            <a:ext cx="4061724" cy="2414049"/>
          </a:xfrm>
          <a:prstGeom prst="rect">
            <a:avLst/>
          </a:prstGeom>
          <a:noFill/>
          <a:ln>
            <a:noFill/>
          </a:ln>
        </p:spPr>
      </p:pic>
      <p:pic>
        <p:nvPicPr>
          <p:cNvPr id="1243" name="Google Shape;1243;p113"/>
          <p:cNvPicPr preferRelativeResize="0"/>
          <p:nvPr/>
        </p:nvPicPr>
        <p:blipFill rotWithShape="1">
          <a:blip r:embed="rId6">
            <a:alphaModFix/>
          </a:blip>
          <a:srcRect b="29835" l="0" r="0" t="29242"/>
          <a:stretch/>
        </p:blipFill>
        <p:spPr>
          <a:xfrm>
            <a:off x="4981375" y="3014952"/>
            <a:ext cx="4431000" cy="18131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