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Lst>
  <p:sldSz cy="5143500" cx="9144000"/>
  <p:notesSz cx="6858000" cy="9144000"/>
  <p:embeddedFontLst>
    <p:embeddedFont>
      <p:font typeface="Roboto"/>
      <p:regular r:id="rId65"/>
      <p:bold r:id="rId66"/>
      <p:italic r:id="rId67"/>
      <p:boldItalic r:id="rId68"/>
    </p:embeddedFont>
    <p:embeddedFont>
      <p:font typeface="Google Sans"/>
      <p:regular r:id="rId69"/>
      <p:bold r:id="rId70"/>
      <p:italic r:id="rId71"/>
      <p:boldItalic r:id="rId72"/>
    </p:embeddedFont>
    <p:embeddedFont>
      <p:font typeface="Roboto Condensed"/>
      <p:regular r:id="rId73"/>
      <p:bold r:id="rId74"/>
      <p:italic r:id="rId75"/>
      <p:boldItalic r:id="rId76"/>
    </p:embeddedFont>
    <p:embeddedFont>
      <p:font typeface="Raleway Medium"/>
      <p:regular r:id="rId77"/>
      <p:bold r:id="rId78"/>
      <p:italic r:id="rId79"/>
      <p:boldItalic r:id="rId8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142989F-B109-4409-803A-A3D7063D5CE9}">
  <a:tblStyle styleId="{8142989F-B109-4409-803A-A3D7063D5CE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font" Target="fonts/RalewayMedium-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RobotoCondensed-regular.fntdata"/><Relationship Id="rId72" Type="http://schemas.openxmlformats.org/officeDocument/2006/relationships/font" Target="fonts/GoogleSans-boldItalic.fntdata"/><Relationship Id="rId31" Type="http://schemas.openxmlformats.org/officeDocument/2006/relationships/slide" Target="slides/slide25.xml"/><Relationship Id="rId75" Type="http://schemas.openxmlformats.org/officeDocument/2006/relationships/font" Target="fonts/RobotoCondensed-italic.fntdata"/><Relationship Id="rId30" Type="http://schemas.openxmlformats.org/officeDocument/2006/relationships/slide" Target="slides/slide24.xml"/><Relationship Id="rId74" Type="http://schemas.openxmlformats.org/officeDocument/2006/relationships/font" Target="fonts/RobotoCondensed-bold.fntdata"/><Relationship Id="rId33" Type="http://schemas.openxmlformats.org/officeDocument/2006/relationships/slide" Target="slides/slide27.xml"/><Relationship Id="rId77" Type="http://schemas.openxmlformats.org/officeDocument/2006/relationships/font" Target="fonts/RalewayMedium-regular.fntdata"/><Relationship Id="rId32" Type="http://schemas.openxmlformats.org/officeDocument/2006/relationships/slide" Target="slides/slide26.xml"/><Relationship Id="rId76" Type="http://schemas.openxmlformats.org/officeDocument/2006/relationships/font" Target="fonts/RobotoCondensed-boldItalic.fntdata"/><Relationship Id="rId35" Type="http://schemas.openxmlformats.org/officeDocument/2006/relationships/slide" Target="slides/slide29.xml"/><Relationship Id="rId79" Type="http://schemas.openxmlformats.org/officeDocument/2006/relationships/font" Target="fonts/RalewayMedium-italic.fntdata"/><Relationship Id="rId34" Type="http://schemas.openxmlformats.org/officeDocument/2006/relationships/slide" Target="slides/slide28.xml"/><Relationship Id="rId78" Type="http://schemas.openxmlformats.org/officeDocument/2006/relationships/font" Target="fonts/RalewayMedium-bold.fntdata"/><Relationship Id="rId71" Type="http://schemas.openxmlformats.org/officeDocument/2006/relationships/font" Target="fonts/GoogleSans-italic.fntdata"/><Relationship Id="rId70" Type="http://schemas.openxmlformats.org/officeDocument/2006/relationships/font" Target="fonts/GoogleSans-bold.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font" Target="fonts/Roboto-bold.fntdata"/><Relationship Id="rId21" Type="http://schemas.openxmlformats.org/officeDocument/2006/relationships/slide" Target="slides/slide15.xml"/><Relationship Id="rId65" Type="http://schemas.openxmlformats.org/officeDocument/2006/relationships/font" Target="fonts/Roboto-regular.fntdata"/><Relationship Id="rId24" Type="http://schemas.openxmlformats.org/officeDocument/2006/relationships/slide" Target="slides/slide18.xml"/><Relationship Id="rId68" Type="http://schemas.openxmlformats.org/officeDocument/2006/relationships/font" Target="fonts/Roboto-boldItalic.fntdata"/><Relationship Id="rId23" Type="http://schemas.openxmlformats.org/officeDocument/2006/relationships/slide" Target="slides/slide17.xml"/><Relationship Id="rId67" Type="http://schemas.openxmlformats.org/officeDocument/2006/relationships/font" Target="fonts/Roboto-italic.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GoogleSans-regular.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8lo68LwqUIpnrJifKUQyLtSErpsQVWbg1017wHtB4Yo/edit?usp=sharing"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8lo68LwqUIpnrJifKUQyLtSErpsQVWbg1017wHtB4Yo/edit?usp=sharing" TargetMode="External"/><Relationship Id="rId3" Type="http://schemas.openxmlformats.org/officeDocument/2006/relationships/hyperlink" Target="https://drive.google.com/file/d/1aq72zb87RPtjOa5yCj2MxxL3HlMmn43u/view?usp=sharing"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8lo68LwqUIpnrJifKUQyLtSErpsQVWbg1017wHtB4Yo/edit?usp=sharing"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8lo68LwqUIpnrJifKUQyLtSErpsQVWbg1017wHtB4Yo/edit?usp=sharing" TargetMode="External"/><Relationship Id="rId3" Type="http://schemas.openxmlformats.org/officeDocument/2006/relationships/hyperlink" Target="https://drive.google.com/file/d/1aq72zb87RPtjOa5yCj2MxxL3HlMmn43u/view?usp=sharing"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8lo68LwqUIpnrJifKUQyLtSErpsQVWbg1017wHtB4Yo/edit?usp=sharing" TargetMode="Externa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8lo68LwqUIpnrJifKUQyLtSErpsQVWbg1017wHtB4Yo/edit?usp=sharing" TargetMode="External"/><Relationship Id="rId3" Type="http://schemas.openxmlformats.org/officeDocument/2006/relationships/hyperlink" Target="https://drive.google.com/file/d/1aq72zb87RPtjOa5yCj2MxxL3HlMmn43u/view?usp=sharing" TargetMode="Externa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8lo68LwqUIpnrJifKUQyLtSErpsQVWbg1017wHtB4Yo/edit?usp=sharing" TargetMode="Externa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8lo68LwqUIpnrJifKUQyLtSErpsQVWbg1017wHtB4Yo/edit?usp=sharing"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aq72zb87RPtjOa5yCj2MxxL3HlMmn43u/view?usp=sharing" TargetMode="Externa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8lo68LwqUIpnrJifKUQyLtSErpsQVWbg1017wHtB4Yo/edit?usp=sharing" TargetMode="Externa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8lo68LwqUIpnrJifKUQyLtSErpsQVWbg1017wHtB4Yo/edit?usp=sharing" TargetMode="Externa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aq72zb87RPtjOa5yCj2MxxL3HlMmn43u/view?usp=sharing" TargetMode="Externa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LgwyzIrSQY_rN1m1oPCr_IXG6KBVmLPzZq2IZMn-QOM/edit?usp=sharin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98466ce74f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98466ce74f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72d7c326f4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72d7c326f4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Teacher notes: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Explain the content on the slide to students.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c8d94ab631416ba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c8d94ab631416ba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Teacher notes: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Explain the content on the slide to students.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09d809a606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09d809a606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Teacher notes: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Explain the content on the slide to students.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09d809a606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09d809a606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Teacher notes: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Explain the content on the slide to students.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09d809a606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09d809a606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Teacher notes: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Explain the content on the slide to students.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09d809a606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309d809a606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Teacher notes: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Explain the content on the slide to students.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e26bbbdcf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e26bbbdcf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Teacher notes: </a:t>
            </a:r>
            <a:endParaRPr>
              <a:solidFill>
                <a:schemeClr val="dk1"/>
              </a:solidFill>
            </a:endParaRPr>
          </a:p>
          <a:p>
            <a:pPr indent="-298450" lvl="0" marL="457200" rtl="0" algn="l">
              <a:spcBef>
                <a:spcPts val="0"/>
              </a:spcBef>
              <a:spcAft>
                <a:spcPts val="0"/>
              </a:spcAft>
              <a:buSzPts val="1100"/>
              <a:buAutoNum type="arabicPeriod"/>
            </a:pPr>
            <a:r>
              <a:rPr lang="en">
                <a:solidFill>
                  <a:schemeClr val="dk1"/>
                </a:solidFill>
              </a:rPr>
              <a:t>Explain the content on the slide to students.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09d809a606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09d809a606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Teacher notes: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Explain the activity on the slide to students. Distribute the handout (</a:t>
            </a:r>
            <a:r>
              <a:rPr lang="en" u="sng">
                <a:solidFill>
                  <a:schemeClr val="hlink"/>
                </a:solidFill>
                <a:hlinkClick r:id="rId2"/>
              </a:rPr>
              <a:t>linked here</a:t>
            </a:r>
            <a:r>
              <a:rPr lang="en">
                <a:solidFill>
                  <a:schemeClr val="dk1"/>
                </a:solidFill>
              </a:rPr>
              <a:t>) to students to complete the activity.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e0b62722c9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e0b62722c9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Teacher notes: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discuss as a class and/or have students keep a learning journal throughout this initiative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Explain the exit ticket on the slide to students. Distribute the handout (</a:t>
            </a:r>
            <a:r>
              <a:rPr lang="en" u="sng">
                <a:solidFill>
                  <a:schemeClr val="hlink"/>
                </a:solidFill>
                <a:hlinkClick r:id="rId2"/>
              </a:rPr>
              <a:t>linked here</a:t>
            </a:r>
            <a:r>
              <a:rPr lang="en">
                <a:solidFill>
                  <a:schemeClr val="dk1"/>
                </a:solidFill>
              </a:rPr>
              <a:t>) to students to complete the exit ticket.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Remind students to complete </a:t>
            </a:r>
            <a:r>
              <a:rPr lang="en" u="sng">
                <a:solidFill>
                  <a:schemeClr val="hlink"/>
                </a:solidFill>
                <a:hlinkClick r:id="rId3"/>
              </a:rPr>
              <a:t>Daily Learning Log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074a3e9414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074a3e9414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074a3e9414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3074a3e9414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Teacher notes: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Please note, this is a suggested calendar. Feel free to adapt to fit your schedule. </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c6b09a6542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2c6b09a6542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Teacher notes: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discuss as a class and/or have students keep a learning journal throughout this initiative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801a0442b2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801a0442b2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Teacher notes:</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Review the objectives for the day, so students know what is expected of their learning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c6b09a6542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c6b09a6542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Teacher notes: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Review the agenda for the day</a:t>
            </a: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c6b09a6542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c6b09a6542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Teacher notes: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Explain the content on the slide to students.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30a9bb3deba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30a9bb3deba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Teacher notes: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Explain the content on the slide to students.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0a9bb3deba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30a9bb3deba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Teacher notes: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Explain the content on the slide to students.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30a9bb3deba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30a9bb3deba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Teacher notes: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Explain the content on the slide to students.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09d809a606_0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309d809a606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Teacher notes: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Show the video to students. Distribute the lesson handout (</a:t>
            </a:r>
            <a:r>
              <a:rPr lang="en" u="sng">
                <a:solidFill>
                  <a:schemeClr val="hlink"/>
                </a:solidFill>
                <a:hlinkClick r:id="rId2"/>
              </a:rPr>
              <a:t>linked here</a:t>
            </a:r>
            <a:r>
              <a:rPr lang="en">
                <a:solidFill>
                  <a:schemeClr val="dk1"/>
                </a:solidFill>
              </a:rPr>
              <a:t>) to </a:t>
            </a:r>
            <a:r>
              <a:rPr lang="en">
                <a:solidFill>
                  <a:schemeClr val="dk1"/>
                </a:solidFill>
              </a:rPr>
              <a:t>students</a:t>
            </a:r>
            <a:r>
              <a:rPr lang="en">
                <a:solidFill>
                  <a:schemeClr val="dk1"/>
                </a:solidFill>
              </a:rPr>
              <a:t> to answer the questions from the video and lesson.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Answers to the handout questions:</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Non-renewable energy sources mentioned include coal, oil, natural gas, and nuclear energy. (00:00:24)</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Oil is formed by a mixture of hydrocarbons and is used to produce fuels like gasoline. (00:00:44)</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Coal is formed by the fossilization of dead plant remains and produces heat when burned. (00:01:05)</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Advantages include energy production; disadvantages include handling radioactive waste and environmental risks. (00:01:49)</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Transitioning to renewable energy is crucial to reduce environmental harm and achieve world energy objectives. (00:02:11)</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c6b09a6542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2c6b09a6542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Teacher notes: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discuss as a class and/or have students keep a learning journal throughout this initiative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Explain the exit ticket on the slide to students. Distribute the handout (</a:t>
            </a:r>
            <a:r>
              <a:rPr lang="en" u="sng">
                <a:solidFill>
                  <a:schemeClr val="hlink"/>
                </a:solidFill>
                <a:hlinkClick r:id="rId2"/>
              </a:rPr>
              <a:t>linked here</a:t>
            </a:r>
            <a:r>
              <a:rPr lang="en">
                <a:solidFill>
                  <a:schemeClr val="dk1"/>
                </a:solidFill>
              </a:rPr>
              <a:t>) to students to complete the exit ticket.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Remind students to complete </a:t>
            </a:r>
            <a:r>
              <a:rPr lang="en" u="sng">
                <a:solidFill>
                  <a:schemeClr val="hlink"/>
                </a:solidFill>
                <a:hlinkClick r:id="rId3"/>
              </a:rPr>
              <a:t>Daily Learning Log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074a3e9414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3074a3e9414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074a3e941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074a3e941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c6b09a654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c6b09a654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Teacher notes: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discuss as a class and/or have students keep a learning journal throughout this initiative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c6b09a6542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2c6b09a6542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Teacher notes:</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Review the objectives for the day, so students know what is expected of their learning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c6b09a6542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2c6b09a6542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Teacher notes: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Review the agenda for the day</a:t>
            </a: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0a9bb3deba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30a9bb3deba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Teacher notes: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Explain the content on the slide to students. </a:t>
            </a:r>
            <a:endParaRPr>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0a9bb3deba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30a9bb3deba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Teacher notes: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Explain the content on the slide to students. </a:t>
            </a:r>
            <a:endParaRPr>
              <a:solidFill>
                <a:schemeClr val="dk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30a9bb3deba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30a9bb3deba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Teacher notes: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Explain the content on the slide to students. </a:t>
            </a:r>
            <a:endParaRPr>
              <a:solidFill>
                <a:schemeClr val="dk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30a9bb3deba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30a9bb3deba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Teacher notes: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Explain the content on the slide to students. </a:t>
            </a:r>
            <a:endParaRPr>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30a9bb3deba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30a9bb3deba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Teacher notes: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Explain the content on the slide to students. </a:t>
            </a:r>
            <a:endParaRPr>
              <a:solidFill>
                <a:schemeClr val="dk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30a9bb3deba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30a9bb3deba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Teacher notes: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Explain the content on the slide to students. </a:t>
            </a:r>
            <a:endParaRPr>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c6b09a6542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2c6b09a6542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Teacher notes: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Pass out </a:t>
            </a:r>
            <a:r>
              <a:rPr lang="en">
                <a:solidFill>
                  <a:schemeClr val="dk1"/>
                </a:solidFill>
              </a:rPr>
              <a:t>allowed</a:t>
            </a:r>
            <a:r>
              <a:rPr lang="en">
                <a:solidFill>
                  <a:schemeClr val="dk1"/>
                </a:solidFill>
              </a:rPr>
              <a:t> materials to </a:t>
            </a:r>
            <a:r>
              <a:rPr lang="en">
                <a:solidFill>
                  <a:schemeClr val="dk1"/>
                </a:solidFill>
              </a:rPr>
              <a:t>students</a:t>
            </a:r>
            <a:r>
              <a:rPr lang="en">
                <a:solidFill>
                  <a:schemeClr val="dk1"/>
                </a:solidFill>
              </a:rPr>
              <a:t> and help them build with a windmill or a water wheel.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Materials: </a:t>
            </a:r>
            <a:endParaRPr>
              <a:solidFill>
                <a:schemeClr val="dk1"/>
              </a:solidFill>
            </a:endParaRPr>
          </a:p>
          <a:p>
            <a:pPr indent="0" lvl="0" marL="0" rtl="0" algn="l">
              <a:spcBef>
                <a:spcPts val="0"/>
              </a:spcBef>
              <a:spcAft>
                <a:spcPts val="0"/>
              </a:spcAft>
              <a:buNone/>
            </a:pPr>
            <a:r>
              <a:rPr lang="en">
                <a:solidFill>
                  <a:schemeClr val="dk1"/>
                </a:solidFill>
              </a:rPr>
              <a:t>Paper Plates </a:t>
            </a:r>
            <a:endParaRPr>
              <a:solidFill>
                <a:schemeClr val="dk1"/>
              </a:solidFill>
            </a:endParaRPr>
          </a:p>
          <a:p>
            <a:pPr indent="0" lvl="0" marL="0" rtl="0" algn="l">
              <a:spcBef>
                <a:spcPts val="0"/>
              </a:spcBef>
              <a:spcAft>
                <a:spcPts val="0"/>
              </a:spcAft>
              <a:buNone/>
            </a:pPr>
            <a:r>
              <a:rPr lang="en">
                <a:solidFill>
                  <a:schemeClr val="dk1"/>
                </a:solidFill>
              </a:rPr>
              <a:t>Paper Cups (various sizes)</a:t>
            </a:r>
            <a:endParaRPr>
              <a:solidFill>
                <a:schemeClr val="dk1"/>
              </a:solidFill>
            </a:endParaRPr>
          </a:p>
          <a:p>
            <a:pPr indent="0" lvl="0" marL="0" rtl="0" algn="l">
              <a:spcBef>
                <a:spcPts val="0"/>
              </a:spcBef>
              <a:spcAft>
                <a:spcPts val="0"/>
              </a:spcAft>
              <a:buNone/>
            </a:pPr>
            <a:r>
              <a:rPr lang="en">
                <a:solidFill>
                  <a:schemeClr val="dk1"/>
                </a:solidFill>
              </a:rPr>
              <a:t>Hot glue guns and glue sticks  (alternative: Tape)</a:t>
            </a:r>
            <a:endParaRPr>
              <a:solidFill>
                <a:schemeClr val="dk1"/>
              </a:solidFill>
            </a:endParaRPr>
          </a:p>
          <a:p>
            <a:pPr indent="0" lvl="0" marL="0" rtl="0" algn="l">
              <a:spcBef>
                <a:spcPts val="0"/>
              </a:spcBef>
              <a:spcAft>
                <a:spcPts val="0"/>
              </a:spcAft>
              <a:buNone/>
            </a:pPr>
            <a:r>
              <a:rPr lang="en">
                <a:solidFill>
                  <a:schemeClr val="dk1"/>
                </a:solidFill>
              </a:rPr>
              <a:t>Straws of Kebab sticks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09d809a60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309d809a60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Teacher notes: </a:t>
            </a:r>
            <a:endParaRPr>
              <a:solidFill>
                <a:schemeClr val="dk1"/>
              </a:solidFill>
            </a:endParaRPr>
          </a:p>
          <a:p>
            <a:pPr indent="-298450" lvl="0" marL="457200" rtl="0" algn="l">
              <a:spcBef>
                <a:spcPts val="0"/>
              </a:spcBef>
              <a:spcAft>
                <a:spcPts val="0"/>
              </a:spcAft>
              <a:buSzPts val="1100"/>
              <a:buAutoNum type="arabicPeriod"/>
            </a:pPr>
            <a:r>
              <a:rPr lang="en">
                <a:solidFill>
                  <a:schemeClr val="dk1"/>
                </a:solidFill>
              </a:rPr>
              <a:t>discuss as a class and/or have students keep a learning journal throughout this initiative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Explain the do now on the slide to students. Distribute the handout (</a:t>
            </a:r>
            <a:r>
              <a:rPr lang="en" u="sng">
                <a:solidFill>
                  <a:schemeClr val="hlink"/>
                </a:solidFill>
                <a:hlinkClick r:id="rId2"/>
              </a:rPr>
              <a:t>linked here</a:t>
            </a:r>
            <a:r>
              <a:rPr lang="en">
                <a:solidFill>
                  <a:schemeClr val="dk1"/>
                </a:solidFill>
              </a:rPr>
              <a:t>) to students to complete the THINK section of the do now.  </a:t>
            </a:r>
            <a:endParaRPr>
              <a:solidFill>
                <a:schemeClr val="dk1"/>
              </a:solidFill>
            </a:endParaRPr>
          </a:p>
          <a:p>
            <a:pPr indent="-298450" lvl="0" marL="457200" rtl="0" algn="l">
              <a:spcBef>
                <a:spcPts val="0"/>
              </a:spcBef>
              <a:spcAft>
                <a:spcPts val="0"/>
              </a:spcAft>
              <a:buSzPts val="1100"/>
              <a:buAutoNum type="arabicPeriod"/>
            </a:pPr>
            <a:r>
              <a:rPr lang="en"/>
              <a:t>assign a number to students 1, 2, 3, and 4. </a:t>
            </a:r>
            <a:endParaRPr/>
          </a:p>
          <a:p>
            <a:pPr indent="-298450" lvl="0" marL="457200" rtl="0" algn="l">
              <a:spcBef>
                <a:spcPts val="0"/>
              </a:spcBef>
              <a:spcAft>
                <a:spcPts val="0"/>
              </a:spcAft>
              <a:buSzPts val="1100"/>
              <a:buAutoNum type="arabicPeriod"/>
            </a:pPr>
            <a:r>
              <a:rPr lang="en"/>
              <a:t>Students will rotate through the groups sharing what they learned about motion in the following order:</a:t>
            </a:r>
            <a:endParaRPr/>
          </a:p>
          <a:p>
            <a:pPr indent="0" lvl="0" marL="0" rtl="0" algn="l">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AutoNum type="arabicParenBoth"/>
            </a:pPr>
            <a:r>
              <a:rPr lang="en">
                <a:solidFill>
                  <a:schemeClr val="dk1"/>
                </a:solidFill>
              </a:rPr>
              <a:t>Count Away (each group has a 1, 2, 3, and 4 represented)</a:t>
            </a:r>
            <a:endParaRPr>
              <a:solidFill>
                <a:schemeClr val="dk1"/>
              </a:solidFill>
            </a:endParaRPr>
          </a:p>
          <a:p>
            <a:pPr indent="-298450" lvl="0" marL="457200" rtl="0" algn="l">
              <a:spcBef>
                <a:spcPts val="0"/>
              </a:spcBef>
              <a:spcAft>
                <a:spcPts val="0"/>
              </a:spcAft>
              <a:buClr>
                <a:schemeClr val="dk1"/>
              </a:buClr>
              <a:buSzPts val="1100"/>
              <a:buAutoNum type="arabicParenBoth"/>
            </a:pPr>
            <a:r>
              <a:rPr lang="en">
                <a:solidFill>
                  <a:schemeClr val="dk1"/>
                </a:solidFill>
              </a:rPr>
              <a:t>Odds versus Evens: odds &amp; evens together (one group has two 1s and two 3s, another group has two 2s and two 4s, etc)</a:t>
            </a:r>
            <a:endParaRPr>
              <a:solidFill>
                <a:schemeClr val="dk1"/>
              </a:solidFill>
            </a:endParaRPr>
          </a:p>
          <a:p>
            <a:pPr indent="-298450" lvl="0" marL="457200" rtl="0" algn="l">
              <a:spcBef>
                <a:spcPts val="0"/>
              </a:spcBef>
              <a:spcAft>
                <a:spcPts val="0"/>
              </a:spcAft>
              <a:buClr>
                <a:schemeClr val="dk1"/>
              </a:buClr>
              <a:buSzPts val="1100"/>
              <a:buAutoNum type="arabicParenBoth"/>
            </a:pPr>
            <a:r>
              <a:rPr lang="en">
                <a:solidFill>
                  <a:schemeClr val="dk1"/>
                </a:solidFill>
              </a:rPr>
              <a:t>Numbers Unite: All same numbers together (all 1s, all 2s, all 3s, all 4s)</a:t>
            </a:r>
            <a:endParaRPr>
              <a:solidFill>
                <a:schemeClr val="dk1"/>
              </a:solidFill>
            </a:endParaRPr>
          </a:p>
          <a:p>
            <a:pPr indent="0" lvl="0" marL="0" rtl="0" algn="l">
              <a:spcBef>
                <a:spcPts val="0"/>
              </a:spcBef>
              <a:spcAft>
                <a:spcPts val="0"/>
              </a:spcAft>
              <a:buNone/>
            </a:pPr>
            <a:r>
              <a:t/>
            </a:r>
            <a:endParaRPr>
              <a:solidFill>
                <a:schemeClr val="dk1"/>
              </a:solidFill>
            </a:endParaRPr>
          </a:p>
          <a:p>
            <a:pPr indent="-298450" lvl="0" marL="457200" rtl="0" algn="l">
              <a:spcBef>
                <a:spcPts val="0"/>
              </a:spcBef>
              <a:spcAft>
                <a:spcPts val="0"/>
              </a:spcAft>
              <a:buSzPts val="1100"/>
              <a:buAutoNum type="arabicPeriod"/>
            </a:pPr>
            <a:r>
              <a:rPr lang="en">
                <a:solidFill>
                  <a:schemeClr val="dk1"/>
                </a:solidFill>
              </a:rPr>
              <a:t>Students can spend any length of time in each group. The teacher should rotate through the groups to ensure students are on topic. If you do not have enough students for four groups, you can split students into any number of groups that works best. The goal is to have students discussing what they found several times with different students.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30a9bb3deba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30a9bb3deba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Teacher notes: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discuss as a class and/or have students keep a learning journal throughout this initiative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Explain the exit ticket on the slide to students. Distribute the handout (</a:t>
            </a:r>
            <a:r>
              <a:rPr lang="en" u="sng">
                <a:solidFill>
                  <a:schemeClr val="hlink"/>
                </a:solidFill>
                <a:hlinkClick r:id="rId2"/>
              </a:rPr>
              <a:t>linked here</a:t>
            </a:r>
            <a:r>
              <a:rPr lang="en">
                <a:solidFill>
                  <a:schemeClr val="dk1"/>
                </a:solidFill>
              </a:rPr>
              <a:t>) to students to complete the exit ticket.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Remind students to complete </a:t>
            </a:r>
            <a:r>
              <a:rPr lang="en" u="sng">
                <a:solidFill>
                  <a:schemeClr val="hlink"/>
                </a:solidFill>
                <a:hlinkClick r:id="rId3"/>
              </a:rPr>
              <a:t>Daily Learning Log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3074a3e9414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3074a3e9414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2c6b09a6542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2c6b09a6542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Teacher notes: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Explain the do now on the slide to students. Distribute the handout (</a:t>
            </a:r>
            <a:r>
              <a:rPr lang="en" u="sng">
                <a:solidFill>
                  <a:schemeClr val="hlink"/>
                </a:solidFill>
                <a:hlinkClick r:id="rId2"/>
              </a:rPr>
              <a:t>linked here</a:t>
            </a:r>
            <a:r>
              <a:rPr lang="en">
                <a:solidFill>
                  <a:schemeClr val="dk1"/>
                </a:solidFill>
              </a:rPr>
              <a:t>) to students to complete the do now.</a:t>
            </a:r>
            <a:endParaRPr>
              <a:solidFill>
                <a:schemeClr val="dk1"/>
              </a:solidFill>
            </a:endParaRPr>
          </a:p>
          <a:p>
            <a:pPr indent="-298450" lvl="0" marL="457200" rtl="0" algn="l">
              <a:spcBef>
                <a:spcPts val="0"/>
              </a:spcBef>
              <a:spcAft>
                <a:spcPts val="0"/>
              </a:spcAft>
              <a:buClr>
                <a:schemeClr val="dk1"/>
              </a:buClr>
              <a:buSzPts val="1100"/>
              <a:buFont typeface="Roboto"/>
              <a:buAutoNum type="arabicPeriod"/>
            </a:pPr>
            <a:r>
              <a:rPr lang="en">
                <a:solidFill>
                  <a:schemeClr val="dk1"/>
                </a:solidFill>
                <a:latin typeface="Roboto"/>
                <a:ea typeface="Roboto"/>
                <a:cs typeface="Roboto"/>
                <a:sym typeface="Roboto"/>
              </a:rPr>
              <a:t>Answer: </a:t>
            </a:r>
            <a:r>
              <a:rPr lang="en">
                <a:solidFill>
                  <a:schemeClr val="dk1"/>
                </a:solidFill>
                <a:latin typeface="Roboto"/>
                <a:ea typeface="Roboto"/>
                <a:cs typeface="Roboto"/>
                <a:sym typeface="Roboto"/>
              </a:rPr>
              <a:t>Food waste or biofuel</a:t>
            </a:r>
            <a:endParaRPr>
              <a:solidFill>
                <a:schemeClr val="dk1"/>
              </a:solidFill>
              <a:latin typeface="Roboto"/>
              <a:ea typeface="Roboto"/>
              <a:cs typeface="Roboto"/>
              <a:sym typeface="Roboto"/>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2c6b09a6542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2c6b09a6542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Teacher notes:</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Review the objectives for the day, so students know what is expected of their learning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2c6b09a6542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2c6b09a6542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Teacher notes: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Review the agenda for the day</a:t>
            </a:r>
            <a:endParaRPr>
              <a:solidFill>
                <a:schemeClr val="dk1"/>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30a9bb3deba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30a9bb3deba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Teacher notes: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Explain the content on the slide to students. </a:t>
            </a:r>
            <a:endParaRPr>
              <a:solidFill>
                <a:schemeClr val="dk1"/>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30a9bb3deba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30a9bb3deba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Teacher notes: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Explain the content on the slide to students. </a:t>
            </a:r>
            <a:endParaRPr>
              <a:solidFill>
                <a:schemeClr val="dk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30a9bb3deba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30a9bb3deba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Teacher notes: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Explain the content on the slide to students. </a:t>
            </a:r>
            <a:endParaRPr>
              <a:solidFill>
                <a:schemeClr val="dk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30a9bb3deba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30a9bb3deba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Teacher notes: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Explain the content on the slide to students. </a:t>
            </a:r>
            <a:endParaRPr>
              <a:solidFill>
                <a:schemeClr val="dk1"/>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2e5c189588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2e5c189588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Teacher notes: </a:t>
            </a:r>
            <a:endParaRPr/>
          </a:p>
          <a:p>
            <a:pPr indent="-298450" lvl="0" marL="457200" rtl="0" algn="l">
              <a:spcBef>
                <a:spcPts val="0"/>
              </a:spcBef>
              <a:spcAft>
                <a:spcPts val="0"/>
              </a:spcAft>
              <a:buSzPts val="1100"/>
              <a:buAutoNum type="arabicPeriod"/>
            </a:pPr>
            <a:r>
              <a:rPr lang="en"/>
              <a:t>students will design and build a new energy </a:t>
            </a:r>
            <a:r>
              <a:rPr lang="en"/>
              <a:t>resource</a:t>
            </a:r>
            <a:r>
              <a:rPr lang="en"/>
              <a:t> on the lesson handout. </a:t>
            </a:r>
            <a:r>
              <a:rPr lang="en">
                <a:solidFill>
                  <a:schemeClr val="dk1"/>
                </a:solidFill>
              </a:rPr>
              <a:t>Distribute the handout (</a:t>
            </a:r>
            <a:r>
              <a:rPr lang="en" u="sng">
                <a:solidFill>
                  <a:schemeClr val="hlink"/>
                </a:solidFill>
                <a:hlinkClick r:id="rId2"/>
              </a:rPr>
              <a:t>linked here</a:t>
            </a:r>
            <a:r>
              <a:rPr lang="en">
                <a:solidFill>
                  <a:schemeClr val="dk1"/>
                </a:solidFill>
              </a:rPr>
              <a:t>) to students to complete the activity.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e0b62722c9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e0b62722c9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Teacher notes: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Review the agenda for the day</a:t>
            </a:r>
            <a:endParaRPr>
              <a:solidFill>
                <a:schemeClr val="dk1"/>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2c6b09a6542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2c6b09a6542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Teacher notes: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discuss as a class and/or have students keep a learning journal throughout this initiative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Remind students to complete </a:t>
            </a:r>
            <a:r>
              <a:rPr lang="en" u="sng">
                <a:solidFill>
                  <a:schemeClr val="hlink"/>
                </a:solidFill>
                <a:hlinkClick r:id="rId2"/>
              </a:rPr>
              <a:t>Daily Learning Log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3074a3e9414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3074a3e9414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Unleashed Lesson 1:</a:t>
            </a:r>
            <a:endParaRPr>
              <a:solidFill>
                <a:schemeClr val="dk1"/>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2c6b09a6542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2c6b09a6542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Teacher notes:</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Review the objectives for the day, so students know what is expected of their learning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2c6b09a6542_0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2c6b09a6542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Teacher notes: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Review the agenda for the day</a:t>
            </a:r>
            <a:endParaRPr>
              <a:solidFill>
                <a:schemeClr val="dk1"/>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2c6b09a6542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0" name="Google Shape;590;g2c6b09a6542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Teacher notes: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discuss as a class and/or have students keep a learning journal throughout this initiative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Explain the do now on the slide to students. Distribute the handout (</a:t>
            </a:r>
            <a:r>
              <a:rPr lang="en" u="sng">
                <a:solidFill>
                  <a:schemeClr val="hlink"/>
                </a:solidFill>
                <a:hlinkClick r:id="rId2"/>
              </a:rPr>
              <a:t>linked here</a:t>
            </a:r>
            <a:r>
              <a:rPr lang="en">
                <a:solidFill>
                  <a:schemeClr val="dk1"/>
                </a:solidFill>
              </a:rPr>
              <a:t>) to students to complete the do now. </a:t>
            </a:r>
            <a:endParaRPr>
              <a:solidFill>
                <a:schemeClr val="dk1"/>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30a9bb3deba_0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30a9bb3deba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Teacher notes: </a:t>
            </a:r>
            <a:endParaRPr/>
          </a:p>
          <a:p>
            <a:pPr indent="-298450" lvl="0" marL="457200" rtl="0" algn="l">
              <a:spcBef>
                <a:spcPts val="0"/>
              </a:spcBef>
              <a:spcAft>
                <a:spcPts val="0"/>
              </a:spcAft>
              <a:buSzPts val="1100"/>
              <a:buAutoNum type="arabicPeriod"/>
            </a:pPr>
            <a:r>
              <a:rPr lang="en"/>
              <a:t>students will design a build a new energy resource </a:t>
            </a:r>
            <a:r>
              <a:rPr lang="en"/>
              <a:t>individually or in groups of up to three.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30a9bb3deba_0_4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30a9bb3deba_0_4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Teacher notes: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Explain the feedback process on the slide to students. Distribute the handout (</a:t>
            </a:r>
            <a:r>
              <a:rPr lang="en" u="sng">
                <a:solidFill>
                  <a:schemeClr val="hlink"/>
                </a:solidFill>
                <a:hlinkClick r:id="rId2"/>
              </a:rPr>
              <a:t>linked here</a:t>
            </a:r>
            <a:r>
              <a:rPr lang="en">
                <a:solidFill>
                  <a:schemeClr val="dk1"/>
                </a:solidFill>
              </a:rPr>
              <a:t>) to students to complete the peer feedback. </a:t>
            </a:r>
            <a:endParaRPr>
              <a:solidFill>
                <a:schemeClr val="dk1"/>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30a9bb3deba_0_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3" name="Google Shape;633;g30a9bb3deba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Teacher notes: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Submit ALL student’s designs to the BreakFree contest (videos and images are welcome).</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Remind students to complete </a:t>
            </a:r>
            <a:r>
              <a:rPr lang="en" u="sng">
                <a:solidFill>
                  <a:schemeClr val="hlink"/>
                </a:solidFill>
                <a:hlinkClick r:id="rId2"/>
              </a:rPr>
              <a:t>Daily Learning Log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3074a3e9414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3074a3e9414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e0b62722c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e0b62722c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Teacher notes:</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Review the objectives for the day, so students know what is expected of their learning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e1964114a3_0_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g2e1964114a3_0_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Explain to students that by the end of this unit, they will be asked to design an example of a clean, renewable energy initiative. Anytime something sparks their imagination, they should make a note of it. Explain BreakFree’s monthly contest and pass out the </a:t>
            </a:r>
            <a:r>
              <a:rPr lang="en" u="sng">
                <a:solidFill>
                  <a:schemeClr val="hlink"/>
                </a:solidFill>
                <a:hlinkClick r:id="rId2"/>
              </a:rPr>
              <a:t>Note to Students</a:t>
            </a:r>
            <a:r>
              <a:rPr lang="en">
                <a:solidFill>
                  <a:schemeClr val="dk1"/>
                </a:solidFill>
              </a:rPr>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e1964114a3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e1964114a3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Teacher notes: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In this lesson, students will learn about both renewable and nonrenewable resources. Explain the content on the slide to students.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c8d94ab631416ba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c8d94ab631416ba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Teacher notes: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Explain the content on the slide to </a:t>
            </a:r>
            <a:r>
              <a:rPr lang="en">
                <a:solidFill>
                  <a:schemeClr val="dk1"/>
                </a:solidFill>
              </a:rPr>
              <a:t>students</a:t>
            </a: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2.png"/><Relationship Id="rId4" Type="http://schemas.openxmlformats.org/officeDocument/2006/relationships/image" Target="../media/image5.png"/><Relationship Id="rId5"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www.youtube.com/watch?v=MpEJnnpye-k" TargetMode="External"/><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2.png"/><Relationship Id="rId4" Type="http://schemas.openxmlformats.org/officeDocument/2006/relationships/image" Target="../media/image5.png"/><Relationship Id="rId5"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2.png"/><Relationship Id="rId4" Type="http://schemas.openxmlformats.org/officeDocument/2006/relationships/image" Target="../media/image5.png"/><Relationship Id="rId5"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2.png"/><Relationship Id="rId4" Type="http://schemas.openxmlformats.org/officeDocument/2006/relationships/image" Target="../media/image5.png"/><Relationship Id="rId5" Type="http://schemas.openxmlformats.org/officeDocument/2006/relationships/image" Target="../media/image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hyperlink" Target="http://www.youtube.com/watch?v=bx_AgByfmEM" TargetMode="External"/><Relationship Id="rId4" Type="http://schemas.openxmlformats.org/officeDocument/2006/relationships/image" Target="../media/image14.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22.png"/><Relationship Id="rId4" Type="http://schemas.openxmlformats.org/officeDocument/2006/relationships/image" Target="../media/image5.png"/><Relationship Id="rId5" Type="http://schemas.openxmlformats.org/officeDocument/2006/relationships/image" Target="../media/image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1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19.png"/><Relationship Id="rId6" Type="http://schemas.openxmlformats.org/officeDocument/2006/relationships/image" Target="../media/image12.png"/><Relationship Id="rId7" Type="http://schemas.openxmlformats.org/officeDocument/2006/relationships/image" Target="../media/image17.png"/><Relationship Id="rId8" Type="http://schemas.openxmlformats.org/officeDocument/2006/relationships/image" Target="../media/image1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2A9"/>
        </a:solidFill>
      </p:bgPr>
    </p:bg>
    <p:spTree>
      <p:nvGrpSpPr>
        <p:cNvPr id="53" name="Shape 53"/>
        <p:cNvGrpSpPr/>
        <p:nvPr/>
      </p:nvGrpSpPr>
      <p:grpSpPr>
        <a:xfrm>
          <a:off x="0" y="0"/>
          <a:ext cx="0" cy="0"/>
          <a:chOff x="0" y="0"/>
          <a:chExt cx="0" cy="0"/>
        </a:xfrm>
      </p:grpSpPr>
      <p:sp>
        <p:nvSpPr>
          <p:cNvPr id="54" name="Google Shape;54;p13"/>
          <p:cNvSpPr/>
          <p:nvPr/>
        </p:nvSpPr>
        <p:spPr>
          <a:xfrm>
            <a:off x="0" y="0"/>
            <a:ext cx="9152400" cy="5143500"/>
          </a:xfrm>
          <a:prstGeom prst="rect">
            <a:avLst/>
          </a:prstGeom>
          <a:solidFill>
            <a:srgbClr val="00B2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ph type="ctrTitle"/>
          </p:nvPr>
        </p:nvSpPr>
        <p:spPr>
          <a:xfrm>
            <a:off x="690725" y="2331375"/>
            <a:ext cx="4146000" cy="1231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800">
                <a:solidFill>
                  <a:schemeClr val="lt1"/>
                </a:solidFill>
                <a:latin typeface="Roboto Condensed"/>
                <a:ea typeface="Roboto Condensed"/>
                <a:cs typeface="Roboto Condensed"/>
                <a:sym typeface="Roboto Condensed"/>
              </a:rPr>
              <a:t>Unwasted</a:t>
            </a:r>
            <a:endParaRPr b="1" sz="4800">
              <a:solidFill>
                <a:schemeClr val="lt1"/>
              </a:solidFill>
              <a:latin typeface="Roboto Condensed"/>
              <a:ea typeface="Roboto Condensed"/>
              <a:cs typeface="Roboto Condensed"/>
              <a:sym typeface="Roboto Condensed"/>
            </a:endParaRPr>
          </a:p>
        </p:txBody>
      </p:sp>
      <p:cxnSp>
        <p:nvCxnSpPr>
          <p:cNvPr id="56" name="Google Shape;56;p13"/>
          <p:cNvCxnSpPr/>
          <p:nvPr/>
        </p:nvCxnSpPr>
        <p:spPr>
          <a:xfrm>
            <a:off x="690719" y="2126536"/>
            <a:ext cx="4431000" cy="0"/>
          </a:xfrm>
          <a:prstGeom prst="straightConnector1">
            <a:avLst/>
          </a:prstGeom>
          <a:noFill/>
          <a:ln cap="flat" cmpd="sng" w="28575">
            <a:solidFill>
              <a:schemeClr val="lt1"/>
            </a:solidFill>
            <a:prstDash val="solid"/>
            <a:round/>
            <a:headEnd len="med" w="med" type="none"/>
            <a:tailEnd len="med" w="med" type="none"/>
          </a:ln>
        </p:spPr>
      </p:cxnSp>
      <p:pic>
        <p:nvPicPr>
          <p:cNvPr id="57" name="Google Shape;57;p13"/>
          <p:cNvPicPr preferRelativeResize="0"/>
          <p:nvPr/>
        </p:nvPicPr>
        <p:blipFill>
          <a:blip r:embed="rId3">
            <a:alphaModFix/>
          </a:blip>
          <a:stretch>
            <a:fillRect/>
          </a:stretch>
        </p:blipFill>
        <p:spPr>
          <a:xfrm>
            <a:off x="690719" y="1064375"/>
            <a:ext cx="1947275" cy="581013"/>
          </a:xfrm>
          <a:prstGeom prst="rect">
            <a:avLst/>
          </a:prstGeom>
          <a:noFill/>
          <a:ln>
            <a:noFill/>
          </a:ln>
        </p:spPr>
      </p:pic>
      <p:pic>
        <p:nvPicPr>
          <p:cNvPr id="58" name="Google Shape;58;p13"/>
          <p:cNvPicPr preferRelativeResize="0"/>
          <p:nvPr/>
        </p:nvPicPr>
        <p:blipFill rotWithShape="1">
          <a:blip r:embed="rId4">
            <a:alphaModFix/>
          </a:blip>
          <a:srcRect b="30219" l="-822" r="18618" t="3379"/>
          <a:stretch/>
        </p:blipFill>
        <p:spPr>
          <a:xfrm>
            <a:off x="4872050" y="1685925"/>
            <a:ext cx="4280349" cy="3457574"/>
          </a:xfrm>
          <a:prstGeom prst="rect">
            <a:avLst/>
          </a:prstGeom>
          <a:noFill/>
          <a:ln>
            <a:noFill/>
          </a:ln>
        </p:spPr>
      </p:pic>
      <p:pic>
        <p:nvPicPr>
          <p:cNvPr id="59" name="Google Shape;59;p13"/>
          <p:cNvPicPr preferRelativeResize="0"/>
          <p:nvPr/>
        </p:nvPicPr>
        <p:blipFill rotWithShape="1">
          <a:blip r:embed="rId5">
            <a:alphaModFix/>
          </a:blip>
          <a:srcRect b="0" l="4144" r="4154" t="0"/>
          <a:stretch/>
        </p:blipFill>
        <p:spPr>
          <a:xfrm>
            <a:off x="5483100" y="1564635"/>
            <a:ext cx="2913150" cy="31767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2"/>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1F3A93"/>
                </a:solidFill>
                <a:latin typeface="Roboto Condensed"/>
                <a:ea typeface="Roboto Condensed"/>
                <a:cs typeface="Roboto Condensed"/>
                <a:sym typeface="Roboto Condensed"/>
              </a:rPr>
              <a:t>What are Renewable Energy Resources?</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170" name="Google Shape;170;p22"/>
          <p:cNvCxnSpPr/>
          <p:nvPr/>
        </p:nvCxnSpPr>
        <p:spPr>
          <a:xfrm>
            <a:off x="47363" y="893350"/>
            <a:ext cx="8277300" cy="0"/>
          </a:xfrm>
          <a:prstGeom prst="straightConnector1">
            <a:avLst/>
          </a:prstGeom>
          <a:noFill/>
          <a:ln cap="flat" cmpd="sng" w="28575">
            <a:solidFill>
              <a:srgbClr val="1F3A93"/>
            </a:solidFill>
            <a:prstDash val="solid"/>
            <a:round/>
            <a:headEnd len="med" w="med" type="none"/>
            <a:tailEnd len="med" w="med" type="none"/>
          </a:ln>
        </p:spPr>
      </p:cxnSp>
      <p:sp>
        <p:nvSpPr>
          <p:cNvPr id="171" name="Google Shape;171;p22"/>
          <p:cNvSpPr txBox="1"/>
          <p:nvPr/>
        </p:nvSpPr>
        <p:spPr>
          <a:xfrm>
            <a:off x="163350" y="1158799"/>
            <a:ext cx="88173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200">
                <a:solidFill>
                  <a:srgbClr val="1F3A93"/>
                </a:solidFill>
                <a:latin typeface="Roboto"/>
                <a:ea typeface="Roboto"/>
                <a:cs typeface="Roboto"/>
                <a:sym typeface="Roboto"/>
              </a:rPr>
              <a:t>Renewable energy resources are like gifts that keep on giving. They come from natural sources that are constantly being replenished, so we don't have to worry about them running out. Think of them as nature's batteries that recharge themselves! Here are a few examples:</a:t>
            </a:r>
            <a:endParaRPr sz="2200">
              <a:latin typeface="Roboto"/>
              <a:ea typeface="Roboto"/>
              <a:cs typeface="Roboto"/>
              <a:sym typeface="Roboto"/>
            </a:endParaRPr>
          </a:p>
        </p:txBody>
      </p:sp>
      <p:sp>
        <p:nvSpPr>
          <p:cNvPr id="172" name="Google Shape;172;p22"/>
          <p:cNvSpPr txBox="1"/>
          <p:nvPr/>
        </p:nvSpPr>
        <p:spPr>
          <a:xfrm>
            <a:off x="0" y="4450800"/>
            <a:ext cx="9144000" cy="692700"/>
          </a:xfrm>
          <a:prstGeom prst="rect">
            <a:avLst/>
          </a:prstGeom>
          <a:solidFill>
            <a:srgbClr val="91D5A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1F3A93"/>
                </a:solidFill>
                <a:latin typeface="Roboto"/>
                <a:ea typeface="Roboto"/>
                <a:cs typeface="Roboto"/>
                <a:sym typeface="Roboto"/>
              </a:rPr>
              <a:t>DID YOU KNOW:</a:t>
            </a:r>
            <a:r>
              <a:rPr lang="en" sz="1600">
                <a:solidFill>
                  <a:srgbClr val="1F3A93"/>
                </a:solidFill>
                <a:latin typeface="Roboto"/>
                <a:ea typeface="Roboto"/>
                <a:cs typeface="Roboto"/>
                <a:sym typeface="Roboto"/>
              </a:rPr>
              <a:t> Some scientists define renewable resources as any resource that naturally replenishes within an average human lifespan, roughly 70 years.</a:t>
            </a:r>
            <a:endParaRPr sz="1600">
              <a:solidFill>
                <a:srgbClr val="1F3A93"/>
              </a:solidFill>
              <a:latin typeface="Roboto"/>
              <a:ea typeface="Roboto"/>
              <a:cs typeface="Roboto"/>
              <a:sym typeface="Roboto"/>
            </a:endParaRPr>
          </a:p>
        </p:txBody>
      </p:sp>
      <p:sp>
        <p:nvSpPr>
          <p:cNvPr id="173" name="Google Shape;173;p22"/>
          <p:cNvSpPr/>
          <p:nvPr/>
        </p:nvSpPr>
        <p:spPr>
          <a:xfrm>
            <a:off x="1417900" y="3211475"/>
            <a:ext cx="1279200" cy="278400"/>
          </a:xfrm>
          <a:prstGeom prst="roundRect">
            <a:avLst>
              <a:gd fmla="val 50000" name="adj"/>
            </a:avLst>
          </a:prstGeom>
          <a:solidFill>
            <a:srgbClr val="91D5AC"/>
          </a:solidFill>
          <a:ln cap="flat" cmpd="sng" w="28575">
            <a:solidFill>
              <a:srgbClr val="91D5A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1F3A93"/>
                </a:solidFill>
                <a:latin typeface="Google Sans"/>
                <a:ea typeface="Google Sans"/>
                <a:cs typeface="Google Sans"/>
                <a:sym typeface="Google Sans"/>
              </a:rPr>
              <a:t>WIND</a:t>
            </a:r>
            <a:endParaRPr b="1">
              <a:solidFill>
                <a:srgbClr val="1F3A93"/>
              </a:solidFill>
              <a:latin typeface="Google Sans"/>
              <a:ea typeface="Google Sans"/>
              <a:cs typeface="Google Sans"/>
              <a:sym typeface="Google Sans"/>
            </a:endParaRPr>
          </a:p>
        </p:txBody>
      </p:sp>
      <p:sp>
        <p:nvSpPr>
          <p:cNvPr id="174" name="Google Shape;174;p22"/>
          <p:cNvSpPr/>
          <p:nvPr/>
        </p:nvSpPr>
        <p:spPr>
          <a:xfrm>
            <a:off x="2939325" y="3211475"/>
            <a:ext cx="1279200" cy="278400"/>
          </a:xfrm>
          <a:prstGeom prst="roundRect">
            <a:avLst>
              <a:gd fmla="val 50000" name="adj"/>
            </a:avLst>
          </a:prstGeom>
          <a:solidFill>
            <a:srgbClr val="91D5AC"/>
          </a:solidFill>
          <a:ln cap="flat" cmpd="sng" w="28575">
            <a:solidFill>
              <a:srgbClr val="91D5A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1F3A93"/>
                </a:solidFill>
                <a:latin typeface="Google Sans"/>
                <a:ea typeface="Google Sans"/>
                <a:cs typeface="Google Sans"/>
                <a:sym typeface="Google Sans"/>
              </a:rPr>
              <a:t>SOLAR</a:t>
            </a:r>
            <a:endParaRPr b="1">
              <a:solidFill>
                <a:srgbClr val="1F3A93"/>
              </a:solidFill>
              <a:latin typeface="Google Sans"/>
              <a:ea typeface="Google Sans"/>
              <a:cs typeface="Google Sans"/>
              <a:sym typeface="Google Sans"/>
            </a:endParaRPr>
          </a:p>
        </p:txBody>
      </p:sp>
      <p:sp>
        <p:nvSpPr>
          <p:cNvPr id="175" name="Google Shape;175;p22"/>
          <p:cNvSpPr/>
          <p:nvPr/>
        </p:nvSpPr>
        <p:spPr>
          <a:xfrm>
            <a:off x="4460750" y="3211475"/>
            <a:ext cx="1279200" cy="278400"/>
          </a:xfrm>
          <a:prstGeom prst="roundRect">
            <a:avLst>
              <a:gd fmla="val 50000" name="adj"/>
            </a:avLst>
          </a:prstGeom>
          <a:solidFill>
            <a:srgbClr val="91D5AC"/>
          </a:solidFill>
          <a:ln cap="flat" cmpd="sng" w="28575">
            <a:solidFill>
              <a:srgbClr val="91D5A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1F3A93"/>
                </a:solidFill>
                <a:latin typeface="Google Sans"/>
                <a:ea typeface="Google Sans"/>
                <a:cs typeface="Google Sans"/>
                <a:sym typeface="Google Sans"/>
              </a:rPr>
              <a:t>WATER</a:t>
            </a:r>
            <a:endParaRPr b="1">
              <a:solidFill>
                <a:srgbClr val="1F3A93"/>
              </a:solidFill>
              <a:latin typeface="Google Sans"/>
              <a:ea typeface="Google Sans"/>
              <a:cs typeface="Google Sans"/>
              <a:sym typeface="Google Sans"/>
            </a:endParaRPr>
          </a:p>
        </p:txBody>
      </p:sp>
      <p:sp>
        <p:nvSpPr>
          <p:cNvPr id="176" name="Google Shape;176;p22"/>
          <p:cNvSpPr/>
          <p:nvPr/>
        </p:nvSpPr>
        <p:spPr>
          <a:xfrm>
            <a:off x="5982192" y="3211475"/>
            <a:ext cx="1743900" cy="278400"/>
          </a:xfrm>
          <a:prstGeom prst="roundRect">
            <a:avLst>
              <a:gd fmla="val 50000" name="adj"/>
            </a:avLst>
          </a:prstGeom>
          <a:solidFill>
            <a:srgbClr val="91D5AC"/>
          </a:solidFill>
          <a:ln cap="flat" cmpd="sng" w="28575">
            <a:solidFill>
              <a:srgbClr val="91D5A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1F3A93"/>
                </a:solidFill>
                <a:latin typeface="Google Sans"/>
                <a:ea typeface="Google Sans"/>
                <a:cs typeface="Google Sans"/>
                <a:sym typeface="Google Sans"/>
              </a:rPr>
              <a:t>GEOTHERMAL</a:t>
            </a:r>
            <a:endParaRPr b="1">
              <a:solidFill>
                <a:srgbClr val="1F3A93"/>
              </a:solidFill>
              <a:latin typeface="Google Sans"/>
              <a:ea typeface="Google Sans"/>
              <a:cs typeface="Google Sans"/>
              <a:sym typeface="Google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3"/>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NON R</a:t>
            </a:r>
            <a:r>
              <a:rPr b="1" lang="en">
                <a:solidFill>
                  <a:srgbClr val="1F3A93"/>
                </a:solidFill>
                <a:latin typeface="Roboto Condensed"/>
                <a:ea typeface="Roboto Condensed"/>
                <a:cs typeface="Roboto Condensed"/>
                <a:sym typeface="Roboto Condensed"/>
              </a:rPr>
              <a:t>enewable</a:t>
            </a:r>
            <a:r>
              <a:rPr b="1" lang="en">
                <a:solidFill>
                  <a:srgbClr val="1F3A93"/>
                </a:solidFill>
                <a:latin typeface="Roboto Condensed"/>
                <a:ea typeface="Roboto Condensed"/>
                <a:cs typeface="Roboto Condensed"/>
                <a:sym typeface="Roboto Condensed"/>
              </a:rPr>
              <a:t> Energy Resources</a:t>
            </a:r>
            <a:endParaRPr b="1">
              <a:solidFill>
                <a:srgbClr val="1F3A93"/>
              </a:solidFill>
              <a:latin typeface="Roboto Condensed"/>
              <a:ea typeface="Roboto Condensed"/>
              <a:cs typeface="Roboto Condensed"/>
              <a:sym typeface="Roboto Condensed"/>
            </a:endParaRPr>
          </a:p>
        </p:txBody>
      </p:sp>
      <p:cxnSp>
        <p:nvCxnSpPr>
          <p:cNvPr id="182" name="Google Shape;182;p23"/>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183" name="Google Shape;183;p23"/>
          <p:cNvSpPr txBox="1"/>
          <p:nvPr/>
        </p:nvSpPr>
        <p:spPr>
          <a:xfrm>
            <a:off x="3505775" y="1163500"/>
            <a:ext cx="5403300" cy="310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rgbClr val="1F3A93"/>
                </a:solidFill>
                <a:latin typeface="Roboto"/>
                <a:ea typeface="Roboto"/>
                <a:cs typeface="Roboto"/>
                <a:sym typeface="Roboto"/>
              </a:rPr>
              <a:t>Fossil fuels are like ancient treasures buried deep underground. They formed millions of years ago from the remains of plants and animals. Imagine a world covered in swamps and oceans teeming with life. When those plants and animals died, they sank to the bottom and got covered by layers of mud and sand. Over time, the intense heat and pressure from all those layers turned them into the fossil fuels we use today (coal, oil, natural gas). </a:t>
            </a:r>
            <a:endParaRPr sz="1900">
              <a:solidFill>
                <a:srgbClr val="1F3A93"/>
              </a:solidFill>
              <a:latin typeface="Roboto"/>
              <a:ea typeface="Roboto"/>
              <a:cs typeface="Roboto"/>
              <a:sym typeface="Roboto"/>
            </a:endParaRPr>
          </a:p>
        </p:txBody>
      </p:sp>
      <p:sp>
        <p:nvSpPr>
          <p:cNvPr id="184" name="Google Shape;184;p23"/>
          <p:cNvSpPr/>
          <p:nvPr/>
        </p:nvSpPr>
        <p:spPr>
          <a:xfrm>
            <a:off x="179250" y="1244825"/>
            <a:ext cx="3040500" cy="278400"/>
          </a:xfrm>
          <a:prstGeom prst="roundRect">
            <a:avLst>
              <a:gd fmla="val 50000" name="adj"/>
            </a:avLst>
          </a:prstGeom>
          <a:solidFill>
            <a:srgbClr val="FDB82C"/>
          </a:solidFill>
          <a:ln cap="flat" cmpd="sng" w="28575">
            <a:solidFill>
              <a:srgbClr val="FDB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Google Sans"/>
                <a:ea typeface="Google Sans"/>
                <a:cs typeface="Google Sans"/>
                <a:sym typeface="Google Sans"/>
              </a:rPr>
              <a:t>Fossil Fuels</a:t>
            </a:r>
            <a:endParaRPr b="1">
              <a:solidFill>
                <a:srgbClr val="1F3A93"/>
              </a:solidFill>
              <a:latin typeface="Google Sans"/>
              <a:ea typeface="Google Sans"/>
              <a:cs typeface="Google Sans"/>
              <a:sym typeface="Google Sans"/>
            </a:endParaRPr>
          </a:p>
        </p:txBody>
      </p:sp>
      <p:sp>
        <p:nvSpPr>
          <p:cNvPr id="185" name="Google Shape;185;p23"/>
          <p:cNvSpPr/>
          <p:nvPr/>
        </p:nvSpPr>
        <p:spPr>
          <a:xfrm>
            <a:off x="179250" y="1742675"/>
            <a:ext cx="3040500" cy="278400"/>
          </a:xfrm>
          <a:prstGeom prst="roundRect">
            <a:avLst>
              <a:gd fmla="val 50000" name="adj"/>
            </a:avLst>
          </a:prstGeom>
          <a:solidFill>
            <a:srgbClr val="FEDB95"/>
          </a:solidFill>
          <a:ln cap="flat" cmpd="sng" w="28575">
            <a:solidFill>
              <a:srgbClr val="FEDB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1F3A93"/>
                </a:solidFill>
                <a:latin typeface="Google Sans"/>
                <a:ea typeface="Google Sans"/>
                <a:cs typeface="Google Sans"/>
                <a:sym typeface="Google Sans"/>
              </a:rPr>
              <a:t>Nuclear Energy</a:t>
            </a:r>
            <a:endParaRPr>
              <a:solidFill>
                <a:srgbClr val="1F3A93"/>
              </a:solidFill>
              <a:latin typeface="Google Sans"/>
              <a:ea typeface="Google Sans"/>
              <a:cs typeface="Google Sans"/>
              <a:sym typeface="Google Sans"/>
            </a:endParaRPr>
          </a:p>
        </p:txBody>
      </p:sp>
      <p:sp>
        <p:nvSpPr>
          <p:cNvPr id="186" name="Google Shape;186;p23"/>
          <p:cNvSpPr/>
          <p:nvPr/>
        </p:nvSpPr>
        <p:spPr>
          <a:xfrm>
            <a:off x="179250" y="2240525"/>
            <a:ext cx="3040500" cy="278400"/>
          </a:xfrm>
          <a:prstGeom prst="roundRect">
            <a:avLst>
              <a:gd fmla="val 50000" name="adj"/>
            </a:avLst>
          </a:prstGeom>
          <a:solidFill>
            <a:srgbClr val="C7EAD5"/>
          </a:solidFill>
          <a:ln cap="flat" cmpd="sng" w="28575">
            <a:solidFill>
              <a:srgbClr val="C7EA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1F3A93"/>
                </a:solidFill>
                <a:latin typeface="Google Sans"/>
                <a:ea typeface="Google Sans"/>
                <a:cs typeface="Google Sans"/>
                <a:sym typeface="Google Sans"/>
              </a:rPr>
              <a:t>Wind</a:t>
            </a:r>
            <a:endParaRPr>
              <a:solidFill>
                <a:srgbClr val="1F3A93"/>
              </a:solidFill>
              <a:latin typeface="Google Sans"/>
              <a:ea typeface="Google Sans"/>
              <a:cs typeface="Google Sans"/>
              <a:sym typeface="Google Sans"/>
            </a:endParaRPr>
          </a:p>
        </p:txBody>
      </p:sp>
      <p:sp>
        <p:nvSpPr>
          <p:cNvPr id="187" name="Google Shape;187;p23"/>
          <p:cNvSpPr/>
          <p:nvPr/>
        </p:nvSpPr>
        <p:spPr>
          <a:xfrm>
            <a:off x="179250" y="2738375"/>
            <a:ext cx="3040500" cy="278400"/>
          </a:xfrm>
          <a:prstGeom prst="roundRect">
            <a:avLst>
              <a:gd fmla="val 50000" name="adj"/>
            </a:avLst>
          </a:prstGeom>
          <a:solidFill>
            <a:srgbClr val="C7EAD5"/>
          </a:solidFill>
          <a:ln cap="flat" cmpd="sng" w="28575">
            <a:solidFill>
              <a:srgbClr val="C7EA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1F3A93"/>
                </a:solidFill>
                <a:latin typeface="Google Sans"/>
                <a:ea typeface="Google Sans"/>
                <a:cs typeface="Google Sans"/>
                <a:sym typeface="Google Sans"/>
              </a:rPr>
              <a:t>Solar</a:t>
            </a:r>
            <a:endParaRPr>
              <a:solidFill>
                <a:srgbClr val="1F3A93"/>
              </a:solidFill>
              <a:latin typeface="Google Sans"/>
              <a:ea typeface="Google Sans"/>
              <a:cs typeface="Google Sans"/>
              <a:sym typeface="Google Sans"/>
            </a:endParaRPr>
          </a:p>
        </p:txBody>
      </p:sp>
      <p:sp>
        <p:nvSpPr>
          <p:cNvPr id="188" name="Google Shape;188;p23"/>
          <p:cNvSpPr/>
          <p:nvPr/>
        </p:nvSpPr>
        <p:spPr>
          <a:xfrm>
            <a:off x="179250" y="3236225"/>
            <a:ext cx="3040500" cy="278400"/>
          </a:xfrm>
          <a:prstGeom prst="roundRect">
            <a:avLst>
              <a:gd fmla="val 50000" name="adj"/>
            </a:avLst>
          </a:prstGeom>
          <a:solidFill>
            <a:srgbClr val="C7EAD5"/>
          </a:solidFill>
          <a:ln cap="flat" cmpd="sng" w="28575">
            <a:solidFill>
              <a:srgbClr val="C7EA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1F3A93"/>
                </a:solidFill>
                <a:latin typeface="Google Sans"/>
                <a:ea typeface="Google Sans"/>
                <a:cs typeface="Google Sans"/>
                <a:sym typeface="Google Sans"/>
              </a:rPr>
              <a:t>Water</a:t>
            </a:r>
            <a:endParaRPr>
              <a:solidFill>
                <a:srgbClr val="1F3A93"/>
              </a:solidFill>
              <a:latin typeface="Google Sans"/>
              <a:ea typeface="Google Sans"/>
              <a:cs typeface="Google Sans"/>
              <a:sym typeface="Google Sans"/>
            </a:endParaRPr>
          </a:p>
        </p:txBody>
      </p:sp>
      <p:sp>
        <p:nvSpPr>
          <p:cNvPr id="189" name="Google Shape;189;p23"/>
          <p:cNvSpPr txBox="1"/>
          <p:nvPr/>
        </p:nvSpPr>
        <p:spPr>
          <a:xfrm>
            <a:off x="0" y="4370500"/>
            <a:ext cx="9144000" cy="773100"/>
          </a:xfrm>
          <a:prstGeom prst="rect">
            <a:avLst/>
          </a:prstGeom>
          <a:solidFill>
            <a:srgbClr val="FDB82C"/>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1F3A93"/>
                </a:solidFill>
                <a:latin typeface="Roboto"/>
                <a:ea typeface="Roboto"/>
                <a:cs typeface="Roboto"/>
                <a:sym typeface="Roboto"/>
              </a:rPr>
              <a:t>DID YOU KNOW:</a:t>
            </a:r>
            <a:r>
              <a:rPr lang="en">
                <a:solidFill>
                  <a:srgbClr val="1F3A93"/>
                </a:solidFill>
                <a:latin typeface="Roboto"/>
                <a:ea typeface="Roboto"/>
                <a:cs typeface="Roboto"/>
                <a:sym typeface="Roboto"/>
              </a:rPr>
              <a:t> i</a:t>
            </a:r>
            <a:r>
              <a:rPr lang="en">
                <a:solidFill>
                  <a:srgbClr val="1F3A93"/>
                </a:solidFill>
                <a:latin typeface="Roboto"/>
                <a:ea typeface="Roboto"/>
                <a:cs typeface="Roboto"/>
                <a:sym typeface="Roboto"/>
              </a:rPr>
              <a:t>t takes millions of years for fossil fuels to form.  That's longer than the entire history of humans!  So, even though we have quite a bit now, we're using them up much faster than they can be replaced. That's why they're called nonrenewable. </a:t>
            </a:r>
            <a:endParaRPr>
              <a:solidFill>
                <a:srgbClr val="1F3A9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4"/>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NON Renewable Energy Resources</a:t>
            </a:r>
            <a:endParaRPr b="1">
              <a:solidFill>
                <a:srgbClr val="1F3A93"/>
              </a:solidFill>
              <a:latin typeface="Roboto Condensed"/>
              <a:ea typeface="Roboto Condensed"/>
              <a:cs typeface="Roboto Condensed"/>
              <a:sym typeface="Roboto Condensed"/>
            </a:endParaRPr>
          </a:p>
        </p:txBody>
      </p:sp>
      <p:cxnSp>
        <p:nvCxnSpPr>
          <p:cNvPr id="195" name="Google Shape;195;p24"/>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196" name="Google Shape;196;p24"/>
          <p:cNvSpPr txBox="1"/>
          <p:nvPr/>
        </p:nvSpPr>
        <p:spPr>
          <a:xfrm>
            <a:off x="3390625" y="1163500"/>
            <a:ext cx="5753400" cy="398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1F3A93"/>
                </a:solidFill>
                <a:latin typeface="Roboto"/>
                <a:ea typeface="Roboto"/>
                <a:cs typeface="Roboto"/>
                <a:sym typeface="Roboto"/>
              </a:rPr>
              <a:t>Nuclear energy comes from the core of atoms, specifically uranium atoms. Imagine these atoms as tiny containers packed with a HUGE amount of energy.  Nuclear power plants use a process called nuclear fission to release this energy. It's kind of like splitting those tiny containers open and harnessing the power that bursts out. While uranium is found in nature, it's not something that forms quickly.  It takes a very long time for it to be created, so we consider it a nonrenewable resource.</a:t>
            </a:r>
            <a:endParaRPr sz="1300">
              <a:solidFill>
                <a:srgbClr val="1F3A93"/>
              </a:solidFill>
              <a:latin typeface="Roboto"/>
              <a:ea typeface="Roboto"/>
              <a:cs typeface="Roboto"/>
              <a:sym typeface="Roboto"/>
            </a:endParaRPr>
          </a:p>
          <a:p>
            <a:pPr indent="0" lvl="0" marL="0" rtl="0" algn="l">
              <a:spcBef>
                <a:spcPts val="0"/>
              </a:spcBef>
              <a:spcAft>
                <a:spcPts val="0"/>
              </a:spcAft>
              <a:buNone/>
            </a:pPr>
            <a:r>
              <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300">
                <a:solidFill>
                  <a:srgbClr val="1F3A93"/>
                </a:solidFill>
                <a:latin typeface="Roboto"/>
                <a:ea typeface="Roboto"/>
                <a:cs typeface="Roboto"/>
                <a:sym typeface="Roboto"/>
              </a:rPr>
              <a:t>PROS: </a:t>
            </a:r>
            <a:endParaRPr b="1" sz="1300">
              <a:solidFill>
                <a:srgbClr val="1F3A93"/>
              </a:solidFill>
              <a:latin typeface="Roboto"/>
              <a:ea typeface="Roboto"/>
              <a:cs typeface="Roboto"/>
              <a:sym typeface="Roboto"/>
            </a:endParaRPr>
          </a:p>
          <a:p>
            <a:pPr indent="-311150" lvl="0" marL="457200" rtl="0" algn="l">
              <a:spcBef>
                <a:spcPts val="0"/>
              </a:spcBef>
              <a:spcAft>
                <a:spcPts val="0"/>
              </a:spcAft>
              <a:buClr>
                <a:srgbClr val="1F3A93"/>
              </a:buClr>
              <a:buSzPts val="1300"/>
              <a:buFont typeface="Roboto"/>
              <a:buChar char="●"/>
            </a:pPr>
            <a:r>
              <a:rPr lang="en" sz="1300">
                <a:solidFill>
                  <a:srgbClr val="1F3A93"/>
                </a:solidFill>
                <a:latin typeface="Roboto"/>
                <a:ea typeface="Roboto"/>
                <a:cs typeface="Roboto"/>
                <a:sym typeface="Roboto"/>
              </a:rPr>
              <a:t>Tons of power: A small amount of uranium produces a LOT of energy.</a:t>
            </a:r>
            <a:endParaRPr sz="1300">
              <a:solidFill>
                <a:srgbClr val="1F3A93"/>
              </a:solidFill>
              <a:latin typeface="Roboto"/>
              <a:ea typeface="Roboto"/>
              <a:cs typeface="Roboto"/>
              <a:sym typeface="Roboto"/>
            </a:endParaRPr>
          </a:p>
          <a:p>
            <a:pPr indent="-311150" lvl="0" marL="457200" rtl="0" algn="l">
              <a:spcBef>
                <a:spcPts val="0"/>
              </a:spcBef>
              <a:spcAft>
                <a:spcPts val="0"/>
              </a:spcAft>
              <a:buClr>
                <a:srgbClr val="1F3A93"/>
              </a:buClr>
              <a:buSzPts val="1300"/>
              <a:buFont typeface="Roboto"/>
              <a:buChar char="●"/>
            </a:pPr>
            <a:r>
              <a:rPr lang="en" sz="1300">
                <a:solidFill>
                  <a:srgbClr val="1F3A93"/>
                </a:solidFill>
                <a:latin typeface="Roboto"/>
                <a:ea typeface="Roboto"/>
                <a:cs typeface="Roboto"/>
                <a:sym typeface="Roboto"/>
              </a:rPr>
              <a:t>Cleaner air: It doesn't release the same kind of air pollution as fossil fuels.</a:t>
            </a:r>
            <a:endParaRPr sz="1300">
              <a:solidFill>
                <a:srgbClr val="1F3A93"/>
              </a:solidFill>
              <a:latin typeface="Roboto"/>
              <a:ea typeface="Roboto"/>
              <a:cs typeface="Roboto"/>
              <a:sym typeface="Roboto"/>
            </a:endParaRPr>
          </a:p>
          <a:p>
            <a:pPr indent="0" lvl="0" marL="0" rtl="0" algn="l">
              <a:spcBef>
                <a:spcPts val="0"/>
              </a:spcBef>
              <a:spcAft>
                <a:spcPts val="0"/>
              </a:spcAft>
              <a:buNone/>
            </a:pPr>
            <a:r>
              <a:t/>
            </a:r>
            <a:endParaRPr sz="13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300">
                <a:solidFill>
                  <a:srgbClr val="1F3A93"/>
                </a:solidFill>
                <a:latin typeface="Roboto"/>
                <a:ea typeface="Roboto"/>
                <a:cs typeface="Roboto"/>
                <a:sym typeface="Roboto"/>
              </a:rPr>
              <a:t>CONS:</a:t>
            </a:r>
            <a:endParaRPr b="1" sz="1300">
              <a:solidFill>
                <a:srgbClr val="1F3A93"/>
              </a:solidFill>
              <a:latin typeface="Roboto"/>
              <a:ea typeface="Roboto"/>
              <a:cs typeface="Roboto"/>
              <a:sym typeface="Roboto"/>
            </a:endParaRPr>
          </a:p>
          <a:p>
            <a:pPr indent="-311150" lvl="0" marL="457200" rtl="0" algn="l">
              <a:spcBef>
                <a:spcPts val="0"/>
              </a:spcBef>
              <a:spcAft>
                <a:spcPts val="0"/>
              </a:spcAft>
              <a:buClr>
                <a:srgbClr val="1F3A93"/>
              </a:buClr>
              <a:buSzPts val="1300"/>
              <a:buFont typeface="Roboto"/>
              <a:buChar char="●"/>
            </a:pPr>
            <a:r>
              <a:rPr lang="en" sz="1300">
                <a:solidFill>
                  <a:srgbClr val="1F3A93"/>
                </a:solidFill>
                <a:latin typeface="Roboto"/>
                <a:ea typeface="Roboto"/>
                <a:cs typeface="Roboto"/>
                <a:sym typeface="Roboto"/>
              </a:rPr>
              <a:t>Radioactive waste: Nuclear power creates waste that stays dangerous for a long, long time, and we have to figure out safe ways to store it.</a:t>
            </a:r>
            <a:endParaRPr sz="1300">
              <a:solidFill>
                <a:srgbClr val="1F3A93"/>
              </a:solidFill>
              <a:latin typeface="Roboto"/>
              <a:ea typeface="Roboto"/>
              <a:cs typeface="Roboto"/>
              <a:sym typeface="Roboto"/>
            </a:endParaRPr>
          </a:p>
          <a:p>
            <a:pPr indent="-311150" lvl="0" marL="457200" rtl="0" algn="l">
              <a:spcBef>
                <a:spcPts val="0"/>
              </a:spcBef>
              <a:spcAft>
                <a:spcPts val="0"/>
              </a:spcAft>
              <a:buClr>
                <a:srgbClr val="1F3A93"/>
              </a:buClr>
              <a:buSzPts val="1300"/>
              <a:buFont typeface="Roboto"/>
              <a:buChar char="●"/>
            </a:pPr>
            <a:r>
              <a:rPr lang="en" sz="1300">
                <a:solidFill>
                  <a:srgbClr val="1F3A93"/>
                </a:solidFill>
                <a:latin typeface="Roboto"/>
                <a:ea typeface="Roboto"/>
                <a:cs typeface="Roboto"/>
                <a:sym typeface="Roboto"/>
              </a:rPr>
              <a:t>Accidents: While rare, accidents at nuclear power plants can be very serious.</a:t>
            </a:r>
            <a:endParaRPr sz="1300">
              <a:solidFill>
                <a:srgbClr val="1F3A93"/>
              </a:solidFill>
              <a:latin typeface="Roboto"/>
              <a:ea typeface="Roboto"/>
              <a:cs typeface="Roboto"/>
              <a:sym typeface="Roboto"/>
            </a:endParaRPr>
          </a:p>
        </p:txBody>
      </p:sp>
      <p:sp>
        <p:nvSpPr>
          <p:cNvPr id="197" name="Google Shape;197;p24"/>
          <p:cNvSpPr/>
          <p:nvPr/>
        </p:nvSpPr>
        <p:spPr>
          <a:xfrm>
            <a:off x="179250" y="1244825"/>
            <a:ext cx="3040500" cy="278400"/>
          </a:xfrm>
          <a:prstGeom prst="roundRect">
            <a:avLst>
              <a:gd fmla="val 50000" name="adj"/>
            </a:avLst>
          </a:prstGeom>
          <a:solidFill>
            <a:srgbClr val="FEDB95"/>
          </a:solidFill>
          <a:ln cap="flat" cmpd="sng" w="28575">
            <a:solidFill>
              <a:srgbClr val="FEDB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1F3A93"/>
                </a:solidFill>
                <a:latin typeface="Google Sans"/>
                <a:ea typeface="Google Sans"/>
                <a:cs typeface="Google Sans"/>
                <a:sym typeface="Google Sans"/>
              </a:rPr>
              <a:t>Fossil Fuels</a:t>
            </a:r>
            <a:endParaRPr>
              <a:solidFill>
                <a:srgbClr val="1F3A93"/>
              </a:solidFill>
              <a:latin typeface="Google Sans"/>
              <a:ea typeface="Google Sans"/>
              <a:cs typeface="Google Sans"/>
              <a:sym typeface="Google Sans"/>
            </a:endParaRPr>
          </a:p>
        </p:txBody>
      </p:sp>
      <p:sp>
        <p:nvSpPr>
          <p:cNvPr id="198" name="Google Shape;198;p24"/>
          <p:cNvSpPr/>
          <p:nvPr/>
        </p:nvSpPr>
        <p:spPr>
          <a:xfrm>
            <a:off x="179250" y="1742675"/>
            <a:ext cx="3040500" cy="278400"/>
          </a:xfrm>
          <a:prstGeom prst="roundRect">
            <a:avLst>
              <a:gd fmla="val 50000" name="adj"/>
            </a:avLst>
          </a:prstGeom>
          <a:solidFill>
            <a:srgbClr val="FDB82C"/>
          </a:solidFill>
          <a:ln cap="flat" cmpd="sng" w="28575">
            <a:solidFill>
              <a:srgbClr val="FDB82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Google Sans"/>
                <a:ea typeface="Google Sans"/>
                <a:cs typeface="Google Sans"/>
                <a:sym typeface="Google Sans"/>
              </a:rPr>
              <a:t>Nuclear Energy</a:t>
            </a:r>
            <a:endParaRPr b="1">
              <a:solidFill>
                <a:srgbClr val="1F3A93"/>
              </a:solidFill>
              <a:latin typeface="Google Sans"/>
              <a:ea typeface="Google Sans"/>
              <a:cs typeface="Google Sans"/>
              <a:sym typeface="Google Sans"/>
            </a:endParaRPr>
          </a:p>
        </p:txBody>
      </p:sp>
      <p:sp>
        <p:nvSpPr>
          <p:cNvPr id="199" name="Google Shape;199;p24"/>
          <p:cNvSpPr/>
          <p:nvPr/>
        </p:nvSpPr>
        <p:spPr>
          <a:xfrm>
            <a:off x="179250" y="2240525"/>
            <a:ext cx="3040500" cy="278400"/>
          </a:xfrm>
          <a:prstGeom prst="roundRect">
            <a:avLst>
              <a:gd fmla="val 50000" name="adj"/>
            </a:avLst>
          </a:prstGeom>
          <a:solidFill>
            <a:srgbClr val="C7EAD5"/>
          </a:solidFill>
          <a:ln cap="flat" cmpd="sng" w="28575">
            <a:solidFill>
              <a:srgbClr val="C7EA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1F3A93"/>
                </a:solidFill>
                <a:latin typeface="Google Sans"/>
                <a:ea typeface="Google Sans"/>
                <a:cs typeface="Google Sans"/>
                <a:sym typeface="Google Sans"/>
              </a:rPr>
              <a:t>Wind</a:t>
            </a:r>
            <a:endParaRPr>
              <a:solidFill>
                <a:srgbClr val="1F3A93"/>
              </a:solidFill>
              <a:latin typeface="Google Sans"/>
              <a:ea typeface="Google Sans"/>
              <a:cs typeface="Google Sans"/>
              <a:sym typeface="Google Sans"/>
            </a:endParaRPr>
          </a:p>
        </p:txBody>
      </p:sp>
      <p:sp>
        <p:nvSpPr>
          <p:cNvPr id="200" name="Google Shape;200;p24"/>
          <p:cNvSpPr/>
          <p:nvPr/>
        </p:nvSpPr>
        <p:spPr>
          <a:xfrm>
            <a:off x="179250" y="2738375"/>
            <a:ext cx="3040500" cy="278400"/>
          </a:xfrm>
          <a:prstGeom prst="roundRect">
            <a:avLst>
              <a:gd fmla="val 50000" name="adj"/>
            </a:avLst>
          </a:prstGeom>
          <a:solidFill>
            <a:srgbClr val="C7EAD5"/>
          </a:solidFill>
          <a:ln cap="flat" cmpd="sng" w="28575">
            <a:solidFill>
              <a:srgbClr val="C7EA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1F3A93"/>
                </a:solidFill>
                <a:latin typeface="Google Sans"/>
                <a:ea typeface="Google Sans"/>
                <a:cs typeface="Google Sans"/>
                <a:sym typeface="Google Sans"/>
              </a:rPr>
              <a:t>Solar</a:t>
            </a:r>
            <a:endParaRPr>
              <a:solidFill>
                <a:srgbClr val="1F3A93"/>
              </a:solidFill>
              <a:latin typeface="Google Sans"/>
              <a:ea typeface="Google Sans"/>
              <a:cs typeface="Google Sans"/>
              <a:sym typeface="Google Sans"/>
            </a:endParaRPr>
          </a:p>
        </p:txBody>
      </p:sp>
      <p:sp>
        <p:nvSpPr>
          <p:cNvPr id="201" name="Google Shape;201;p24"/>
          <p:cNvSpPr/>
          <p:nvPr/>
        </p:nvSpPr>
        <p:spPr>
          <a:xfrm>
            <a:off x="179250" y="3236225"/>
            <a:ext cx="3040500" cy="278400"/>
          </a:xfrm>
          <a:prstGeom prst="roundRect">
            <a:avLst>
              <a:gd fmla="val 50000" name="adj"/>
            </a:avLst>
          </a:prstGeom>
          <a:solidFill>
            <a:srgbClr val="C7EAD5"/>
          </a:solidFill>
          <a:ln cap="flat" cmpd="sng" w="28575">
            <a:solidFill>
              <a:srgbClr val="C7EA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1F3A93"/>
                </a:solidFill>
                <a:latin typeface="Google Sans"/>
                <a:ea typeface="Google Sans"/>
                <a:cs typeface="Google Sans"/>
                <a:sym typeface="Google Sans"/>
              </a:rPr>
              <a:t>Water</a:t>
            </a:r>
            <a:endParaRPr>
              <a:solidFill>
                <a:srgbClr val="1F3A93"/>
              </a:solidFill>
              <a:latin typeface="Google Sans"/>
              <a:ea typeface="Google Sans"/>
              <a:cs typeface="Google Sans"/>
              <a:sym typeface="Google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5"/>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R</a:t>
            </a:r>
            <a:r>
              <a:rPr b="1" lang="en">
                <a:solidFill>
                  <a:srgbClr val="1F3A93"/>
                </a:solidFill>
                <a:latin typeface="Roboto Condensed"/>
                <a:ea typeface="Roboto Condensed"/>
                <a:cs typeface="Roboto Condensed"/>
                <a:sym typeface="Roboto Condensed"/>
              </a:rPr>
              <a:t>enewable Energy Resources</a:t>
            </a:r>
            <a:endParaRPr b="1">
              <a:solidFill>
                <a:srgbClr val="1F3A93"/>
              </a:solidFill>
              <a:latin typeface="Roboto Condensed"/>
              <a:ea typeface="Roboto Condensed"/>
              <a:cs typeface="Roboto Condensed"/>
              <a:sym typeface="Roboto Condensed"/>
            </a:endParaRPr>
          </a:p>
        </p:txBody>
      </p:sp>
      <p:cxnSp>
        <p:nvCxnSpPr>
          <p:cNvPr id="207" name="Google Shape;207;p25"/>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208" name="Google Shape;208;p25"/>
          <p:cNvSpPr txBox="1"/>
          <p:nvPr/>
        </p:nvSpPr>
        <p:spPr>
          <a:xfrm>
            <a:off x="0" y="4558500"/>
            <a:ext cx="9144000" cy="585000"/>
          </a:xfrm>
          <a:prstGeom prst="rect">
            <a:avLst/>
          </a:prstGeom>
          <a:solidFill>
            <a:srgbClr val="91D5A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1F3A93"/>
                </a:solidFill>
                <a:latin typeface="Roboto"/>
                <a:ea typeface="Roboto"/>
                <a:cs typeface="Roboto"/>
                <a:sym typeface="Roboto"/>
              </a:rPr>
              <a:t>Did You Know? </a:t>
            </a:r>
            <a:r>
              <a:rPr lang="en" sz="1300">
                <a:solidFill>
                  <a:srgbClr val="1F3A93"/>
                </a:solidFill>
                <a:latin typeface="Roboto"/>
                <a:ea typeface="Roboto"/>
                <a:cs typeface="Roboto"/>
                <a:sym typeface="Roboto"/>
              </a:rPr>
              <a:t>A wind turbine blade </a:t>
            </a:r>
            <a:r>
              <a:rPr lang="en" sz="1300">
                <a:solidFill>
                  <a:srgbClr val="1F3A93"/>
                </a:solidFill>
                <a:latin typeface="Roboto"/>
                <a:ea typeface="Roboto"/>
                <a:cs typeface="Roboto"/>
                <a:sym typeface="Roboto"/>
              </a:rPr>
              <a:t>can rival the Statue of Liberty in height, stretching over 90 meters long – equivalent to the length of more than NINE school buses!</a:t>
            </a:r>
            <a:endParaRPr sz="1300">
              <a:solidFill>
                <a:srgbClr val="1F3A93"/>
              </a:solidFill>
              <a:latin typeface="Roboto"/>
              <a:ea typeface="Roboto"/>
              <a:cs typeface="Roboto"/>
              <a:sym typeface="Roboto"/>
            </a:endParaRPr>
          </a:p>
        </p:txBody>
      </p:sp>
      <p:sp>
        <p:nvSpPr>
          <p:cNvPr id="209" name="Google Shape;209;p25"/>
          <p:cNvSpPr txBox="1"/>
          <p:nvPr/>
        </p:nvSpPr>
        <p:spPr>
          <a:xfrm>
            <a:off x="3505775" y="1163500"/>
            <a:ext cx="54033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1F3A93"/>
                </a:solidFill>
                <a:latin typeface="Roboto"/>
                <a:ea typeface="Roboto"/>
                <a:cs typeface="Roboto"/>
                <a:sym typeface="Roboto"/>
              </a:rPr>
              <a:t>Wind energy is basically harnessing the power of the wind to create electricity. You know how the wind can blow you around or make a kite fly? Well, we can use that same power to make energy!</a:t>
            </a:r>
            <a:endParaRPr sz="1800">
              <a:solidFill>
                <a:srgbClr val="1F3A93"/>
              </a:solidFill>
              <a:latin typeface="Roboto"/>
              <a:ea typeface="Roboto"/>
              <a:cs typeface="Roboto"/>
              <a:sym typeface="Roboto"/>
            </a:endParaRPr>
          </a:p>
          <a:p>
            <a:pPr indent="0" lvl="0" marL="0" rtl="0" algn="l">
              <a:spcBef>
                <a:spcPts val="0"/>
              </a:spcBef>
              <a:spcAft>
                <a:spcPts val="0"/>
              </a:spcAft>
              <a:buNone/>
            </a:pPr>
            <a:r>
              <a:t/>
            </a:r>
            <a:endParaRPr sz="1800">
              <a:solidFill>
                <a:srgbClr val="1F3A93"/>
              </a:solidFill>
              <a:latin typeface="Roboto"/>
              <a:ea typeface="Roboto"/>
              <a:cs typeface="Roboto"/>
              <a:sym typeface="Roboto"/>
            </a:endParaRPr>
          </a:p>
          <a:p>
            <a:pPr indent="0" lvl="0" marL="0" rtl="0" algn="l">
              <a:spcBef>
                <a:spcPts val="0"/>
              </a:spcBef>
              <a:spcAft>
                <a:spcPts val="0"/>
              </a:spcAft>
              <a:buNone/>
            </a:pPr>
            <a:r>
              <a:rPr lang="en" sz="1800">
                <a:solidFill>
                  <a:srgbClr val="1F3A93"/>
                </a:solidFill>
                <a:latin typeface="Roboto"/>
                <a:ea typeface="Roboto"/>
                <a:cs typeface="Roboto"/>
                <a:sym typeface="Roboto"/>
              </a:rPr>
              <a:t>Wind is caused by the sun heating up the Earth unevenly. As long as the sun shines, there will be wind! So, we can keep using wind energy without worrying about it running out. That's what makes it a renewable resource.</a:t>
            </a:r>
            <a:endParaRPr sz="1800">
              <a:solidFill>
                <a:srgbClr val="1F3A93"/>
              </a:solidFill>
              <a:latin typeface="Roboto"/>
              <a:ea typeface="Roboto"/>
              <a:cs typeface="Roboto"/>
              <a:sym typeface="Roboto"/>
            </a:endParaRPr>
          </a:p>
        </p:txBody>
      </p:sp>
      <p:sp>
        <p:nvSpPr>
          <p:cNvPr id="210" name="Google Shape;210;p25"/>
          <p:cNvSpPr/>
          <p:nvPr/>
        </p:nvSpPr>
        <p:spPr>
          <a:xfrm>
            <a:off x="179250" y="1244825"/>
            <a:ext cx="3040500" cy="278400"/>
          </a:xfrm>
          <a:prstGeom prst="roundRect">
            <a:avLst>
              <a:gd fmla="val 50000" name="adj"/>
            </a:avLst>
          </a:prstGeom>
          <a:solidFill>
            <a:srgbClr val="FEDB95"/>
          </a:solidFill>
          <a:ln cap="flat" cmpd="sng" w="28575">
            <a:solidFill>
              <a:srgbClr val="FEDB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1F3A93"/>
                </a:solidFill>
                <a:latin typeface="Google Sans"/>
                <a:ea typeface="Google Sans"/>
                <a:cs typeface="Google Sans"/>
                <a:sym typeface="Google Sans"/>
              </a:rPr>
              <a:t>Fossil Fuels</a:t>
            </a:r>
            <a:endParaRPr>
              <a:solidFill>
                <a:srgbClr val="1F3A93"/>
              </a:solidFill>
              <a:latin typeface="Google Sans"/>
              <a:ea typeface="Google Sans"/>
              <a:cs typeface="Google Sans"/>
              <a:sym typeface="Google Sans"/>
            </a:endParaRPr>
          </a:p>
        </p:txBody>
      </p:sp>
      <p:sp>
        <p:nvSpPr>
          <p:cNvPr id="211" name="Google Shape;211;p25"/>
          <p:cNvSpPr/>
          <p:nvPr/>
        </p:nvSpPr>
        <p:spPr>
          <a:xfrm>
            <a:off x="179250" y="1742675"/>
            <a:ext cx="3040500" cy="278400"/>
          </a:xfrm>
          <a:prstGeom prst="roundRect">
            <a:avLst>
              <a:gd fmla="val 50000" name="adj"/>
            </a:avLst>
          </a:prstGeom>
          <a:solidFill>
            <a:srgbClr val="FEDB95"/>
          </a:solidFill>
          <a:ln cap="flat" cmpd="sng" w="28575">
            <a:solidFill>
              <a:srgbClr val="FEDB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1F3A93"/>
                </a:solidFill>
                <a:latin typeface="Google Sans"/>
                <a:ea typeface="Google Sans"/>
                <a:cs typeface="Google Sans"/>
                <a:sym typeface="Google Sans"/>
              </a:rPr>
              <a:t>Nuclear Energy</a:t>
            </a:r>
            <a:endParaRPr>
              <a:solidFill>
                <a:srgbClr val="1F3A93"/>
              </a:solidFill>
              <a:latin typeface="Google Sans"/>
              <a:ea typeface="Google Sans"/>
              <a:cs typeface="Google Sans"/>
              <a:sym typeface="Google Sans"/>
            </a:endParaRPr>
          </a:p>
        </p:txBody>
      </p:sp>
      <p:sp>
        <p:nvSpPr>
          <p:cNvPr id="212" name="Google Shape;212;p25"/>
          <p:cNvSpPr/>
          <p:nvPr/>
        </p:nvSpPr>
        <p:spPr>
          <a:xfrm>
            <a:off x="179250" y="2240525"/>
            <a:ext cx="3040500" cy="278400"/>
          </a:xfrm>
          <a:prstGeom prst="roundRect">
            <a:avLst>
              <a:gd fmla="val 50000" name="adj"/>
            </a:avLst>
          </a:prstGeom>
          <a:solidFill>
            <a:srgbClr val="91D5AC"/>
          </a:solidFill>
          <a:ln cap="flat" cmpd="sng" w="28575">
            <a:solidFill>
              <a:srgbClr val="91D5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Google Sans"/>
                <a:ea typeface="Google Sans"/>
                <a:cs typeface="Google Sans"/>
                <a:sym typeface="Google Sans"/>
              </a:rPr>
              <a:t>Wind</a:t>
            </a:r>
            <a:endParaRPr b="1">
              <a:solidFill>
                <a:srgbClr val="1F3A93"/>
              </a:solidFill>
              <a:latin typeface="Google Sans"/>
              <a:ea typeface="Google Sans"/>
              <a:cs typeface="Google Sans"/>
              <a:sym typeface="Google Sans"/>
            </a:endParaRPr>
          </a:p>
        </p:txBody>
      </p:sp>
      <p:sp>
        <p:nvSpPr>
          <p:cNvPr id="213" name="Google Shape;213;p25"/>
          <p:cNvSpPr/>
          <p:nvPr/>
        </p:nvSpPr>
        <p:spPr>
          <a:xfrm>
            <a:off x="179250" y="2738375"/>
            <a:ext cx="3040500" cy="278400"/>
          </a:xfrm>
          <a:prstGeom prst="roundRect">
            <a:avLst>
              <a:gd fmla="val 50000" name="adj"/>
            </a:avLst>
          </a:prstGeom>
          <a:solidFill>
            <a:srgbClr val="C7EAD5"/>
          </a:solidFill>
          <a:ln cap="flat" cmpd="sng" w="28575">
            <a:solidFill>
              <a:srgbClr val="C7EA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1F3A93"/>
                </a:solidFill>
                <a:latin typeface="Google Sans"/>
                <a:ea typeface="Google Sans"/>
                <a:cs typeface="Google Sans"/>
                <a:sym typeface="Google Sans"/>
              </a:rPr>
              <a:t>Solar</a:t>
            </a:r>
            <a:endParaRPr>
              <a:solidFill>
                <a:srgbClr val="1F3A93"/>
              </a:solidFill>
              <a:latin typeface="Google Sans"/>
              <a:ea typeface="Google Sans"/>
              <a:cs typeface="Google Sans"/>
              <a:sym typeface="Google Sans"/>
            </a:endParaRPr>
          </a:p>
        </p:txBody>
      </p:sp>
      <p:sp>
        <p:nvSpPr>
          <p:cNvPr id="214" name="Google Shape;214;p25"/>
          <p:cNvSpPr/>
          <p:nvPr/>
        </p:nvSpPr>
        <p:spPr>
          <a:xfrm>
            <a:off x="179250" y="3236225"/>
            <a:ext cx="3040500" cy="278400"/>
          </a:xfrm>
          <a:prstGeom prst="roundRect">
            <a:avLst>
              <a:gd fmla="val 50000" name="adj"/>
            </a:avLst>
          </a:prstGeom>
          <a:solidFill>
            <a:srgbClr val="C7EAD5"/>
          </a:solidFill>
          <a:ln cap="flat" cmpd="sng" w="28575">
            <a:solidFill>
              <a:srgbClr val="C7EA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1F3A93"/>
                </a:solidFill>
                <a:latin typeface="Google Sans"/>
                <a:ea typeface="Google Sans"/>
                <a:cs typeface="Google Sans"/>
                <a:sym typeface="Google Sans"/>
              </a:rPr>
              <a:t>Water</a:t>
            </a:r>
            <a:endParaRPr>
              <a:solidFill>
                <a:srgbClr val="1F3A93"/>
              </a:solidFill>
              <a:latin typeface="Google Sans"/>
              <a:ea typeface="Google Sans"/>
              <a:cs typeface="Google Sans"/>
              <a:sym typeface="Google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6"/>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Renewable Energy Resources</a:t>
            </a:r>
            <a:endParaRPr b="1">
              <a:solidFill>
                <a:srgbClr val="1F3A93"/>
              </a:solidFill>
              <a:latin typeface="Roboto Condensed"/>
              <a:ea typeface="Roboto Condensed"/>
              <a:cs typeface="Roboto Condensed"/>
              <a:sym typeface="Roboto Condensed"/>
            </a:endParaRPr>
          </a:p>
        </p:txBody>
      </p:sp>
      <p:cxnSp>
        <p:nvCxnSpPr>
          <p:cNvPr id="220" name="Google Shape;220;p26"/>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221" name="Google Shape;221;p26"/>
          <p:cNvSpPr txBox="1"/>
          <p:nvPr/>
        </p:nvSpPr>
        <p:spPr>
          <a:xfrm>
            <a:off x="3505775" y="1163500"/>
            <a:ext cx="5403300" cy="357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rgbClr val="1F3A93"/>
                </a:solidFill>
                <a:latin typeface="Roboto"/>
                <a:ea typeface="Roboto"/>
                <a:cs typeface="Roboto"/>
                <a:sym typeface="Roboto"/>
              </a:rPr>
              <a:t>Solar energy is basically harnessing the power of sunlight to create electricity. You know how the sun warms your skin on a sunny day? Well, we can use that same energy to power our homes and schools!</a:t>
            </a:r>
            <a:endParaRPr sz="2000">
              <a:solidFill>
                <a:srgbClr val="1F3A93"/>
              </a:solidFill>
              <a:latin typeface="Roboto"/>
              <a:ea typeface="Roboto"/>
              <a:cs typeface="Roboto"/>
              <a:sym typeface="Roboto"/>
            </a:endParaRPr>
          </a:p>
          <a:p>
            <a:pPr indent="0" lvl="0" marL="0" rtl="0" algn="l">
              <a:spcBef>
                <a:spcPts val="0"/>
              </a:spcBef>
              <a:spcAft>
                <a:spcPts val="0"/>
              </a:spcAft>
              <a:buNone/>
            </a:pPr>
            <a:r>
              <a:t/>
            </a:r>
            <a:endParaRPr sz="2000">
              <a:solidFill>
                <a:srgbClr val="1F3A93"/>
              </a:solidFill>
              <a:latin typeface="Roboto"/>
              <a:ea typeface="Roboto"/>
              <a:cs typeface="Roboto"/>
              <a:sym typeface="Roboto"/>
            </a:endParaRPr>
          </a:p>
          <a:p>
            <a:pPr indent="0" lvl="0" marL="0" rtl="0" algn="l">
              <a:spcBef>
                <a:spcPts val="0"/>
              </a:spcBef>
              <a:spcAft>
                <a:spcPts val="0"/>
              </a:spcAft>
              <a:buNone/>
            </a:pPr>
            <a:r>
              <a:rPr lang="en" sz="2000">
                <a:solidFill>
                  <a:srgbClr val="1F3A93"/>
                </a:solidFill>
                <a:latin typeface="Roboto"/>
                <a:ea typeface="Roboto"/>
                <a:cs typeface="Roboto"/>
                <a:sym typeface="Roboto"/>
              </a:rPr>
              <a:t>The sun is a giant ball of burning gas that provides a constant source of energy. As long as the sun shines, we can keep using solar energy without worrying about it running out! That's what makes it a renewable resource.</a:t>
            </a:r>
            <a:endParaRPr sz="2000">
              <a:solidFill>
                <a:srgbClr val="1F3A93"/>
              </a:solidFill>
              <a:latin typeface="Roboto"/>
              <a:ea typeface="Roboto"/>
              <a:cs typeface="Roboto"/>
              <a:sym typeface="Roboto"/>
            </a:endParaRPr>
          </a:p>
        </p:txBody>
      </p:sp>
      <p:sp>
        <p:nvSpPr>
          <p:cNvPr id="222" name="Google Shape;222;p26"/>
          <p:cNvSpPr/>
          <p:nvPr/>
        </p:nvSpPr>
        <p:spPr>
          <a:xfrm>
            <a:off x="179250" y="1244825"/>
            <a:ext cx="3040500" cy="278400"/>
          </a:xfrm>
          <a:prstGeom prst="roundRect">
            <a:avLst>
              <a:gd fmla="val 50000" name="adj"/>
            </a:avLst>
          </a:prstGeom>
          <a:solidFill>
            <a:srgbClr val="FEDB95"/>
          </a:solidFill>
          <a:ln cap="flat" cmpd="sng" w="28575">
            <a:solidFill>
              <a:srgbClr val="FEDB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1F3A93"/>
                </a:solidFill>
                <a:latin typeface="Google Sans"/>
                <a:ea typeface="Google Sans"/>
                <a:cs typeface="Google Sans"/>
                <a:sym typeface="Google Sans"/>
              </a:rPr>
              <a:t>Fossil Fuels</a:t>
            </a:r>
            <a:endParaRPr>
              <a:solidFill>
                <a:srgbClr val="1F3A93"/>
              </a:solidFill>
              <a:latin typeface="Google Sans"/>
              <a:ea typeface="Google Sans"/>
              <a:cs typeface="Google Sans"/>
              <a:sym typeface="Google Sans"/>
            </a:endParaRPr>
          </a:p>
        </p:txBody>
      </p:sp>
      <p:sp>
        <p:nvSpPr>
          <p:cNvPr id="223" name="Google Shape;223;p26"/>
          <p:cNvSpPr/>
          <p:nvPr/>
        </p:nvSpPr>
        <p:spPr>
          <a:xfrm>
            <a:off x="179250" y="1742675"/>
            <a:ext cx="3040500" cy="278400"/>
          </a:xfrm>
          <a:prstGeom prst="roundRect">
            <a:avLst>
              <a:gd fmla="val 50000" name="adj"/>
            </a:avLst>
          </a:prstGeom>
          <a:solidFill>
            <a:srgbClr val="FEDB95"/>
          </a:solidFill>
          <a:ln cap="flat" cmpd="sng" w="28575">
            <a:solidFill>
              <a:srgbClr val="FEDB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1F3A93"/>
                </a:solidFill>
                <a:latin typeface="Google Sans"/>
                <a:ea typeface="Google Sans"/>
                <a:cs typeface="Google Sans"/>
                <a:sym typeface="Google Sans"/>
              </a:rPr>
              <a:t>Nuclear Energy</a:t>
            </a:r>
            <a:endParaRPr>
              <a:solidFill>
                <a:srgbClr val="1F3A93"/>
              </a:solidFill>
              <a:latin typeface="Google Sans"/>
              <a:ea typeface="Google Sans"/>
              <a:cs typeface="Google Sans"/>
              <a:sym typeface="Google Sans"/>
            </a:endParaRPr>
          </a:p>
        </p:txBody>
      </p:sp>
      <p:sp>
        <p:nvSpPr>
          <p:cNvPr id="224" name="Google Shape;224;p26"/>
          <p:cNvSpPr/>
          <p:nvPr/>
        </p:nvSpPr>
        <p:spPr>
          <a:xfrm>
            <a:off x="179250" y="2240525"/>
            <a:ext cx="3040500" cy="278400"/>
          </a:xfrm>
          <a:prstGeom prst="roundRect">
            <a:avLst>
              <a:gd fmla="val 50000" name="adj"/>
            </a:avLst>
          </a:prstGeom>
          <a:solidFill>
            <a:srgbClr val="C7EAD5"/>
          </a:solidFill>
          <a:ln cap="flat" cmpd="sng" w="28575">
            <a:solidFill>
              <a:srgbClr val="C7EA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1F3A93"/>
                </a:solidFill>
                <a:latin typeface="Google Sans"/>
                <a:ea typeface="Google Sans"/>
                <a:cs typeface="Google Sans"/>
                <a:sym typeface="Google Sans"/>
              </a:rPr>
              <a:t>Wind</a:t>
            </a:r>
            <a:endParaRPr>
              <a:solidFill>
                <a:srgbClr val="1F3A93"/>
              </a:solidFill>
              <a:latin typeface="Google Sans"/>
              <a:ea typeface="Google Sans"/>
              <a:cs typeface="Google Sans"/>
              <a:sym typeface="Google Sans"/>
            </a:endParaRPr>
          </a:p>
        </p:txBody>
      </p:sp>
      <p:sp>
        <p:nvSpPr>
          <p:cNvPr id="225" name="Google Shape;225;p26"/>
          <p:cNvSpPr/>
          <p:nvPr/>
        </p:nvSpPr>
        <p:spPr>
          <a:xfrm>
            <a:off x="179250" y="2738375"/>
            <a:ext cx="3040500" cy="278400"/>
          </a:xfrm>
          <a:prstGeom prst="roundRect">
            <a:avLst>
              <a:gd fmla="val 50000" name="adj"/>
            </a:avLst>
          </a:prstGeom>
          <a:solidFill>
            <a:srgbClr val="91D5AC"/>
          </a:solidFill>
          <a:ln cap="flat" cmpd="sng" w="28575">
            <a:solidFill>
              <a:srgbClr val="91D5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Google Sans"/>
                <a:ea typeface="Google Sans"/>
                <a:cs typeface="Google Sans"/>
                <a:sym typeface="Google Sans"/>
              </a:rPr>
              <a:t>Solar</a:t>
            </a:r>
            <a:endParaRPr b="1">
              <a:solidFill>
                <a:srgbClr val="1F3A93"/>
              </a:solidFill>
              <a:latin typeface="Google Sans"/>
              <a:ea typeface="Google Sans"/>
              <a:cs typeface="Google Sans"/>
              <a:sym typeface="Google Sans"/>
            </a:endParaRPr>
          </a:p>
        </p:txBody>
      </p:sp>
      <p:sp>
        <p:nvSpPr>
          <p:cNvPr id="226" name="Google Shape;226;p26"/>
          <p:cNvSpPr/>
          <p:nvPr/>
        </p:nvSpPr>
        <p:spPr>
          <a:xfrm>
            <a:off x="179250" y="3236225"/>
            <a:ext cx="3040500" cy="278400"/>
          </a:xfrm>
          <a:prstGeom prst="roundRect">
            <a:avLst>
              <a:gd fmla="val 50000" name="adj"/>
            </a:avLst>
          </a:prstGeom>
          <a:solidFill>
            <a:srgbClr val="C7EAD5"/>
          </a:solidFill>
          <a:ln cap="flat" cmpd="sng" w="28575">
            <a:solidFill>
              <a:srgbClr val="C7EA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1F3A93"/>
                </a:solidFill>
                <a:latin typeface="Google Sans"/>
                <a:ea typeface="Google Sans"/>
                <a:cs typeface="Google Sans"/>
                <a:sym typeface="Google Sans"/>
              </a:rPr>
              <a:t>Water</a:t>
            </a:r>
            <a:endParaRPr>
              <a:solidFill>
                <a:srgbClr val="1F3A93"/>
              </a:solidFill>
              <a:latin typeface="Google Sans"/>
              <a:ea typeface="Google Sans"/>
              <a:cs typeface="Google Sans"/>
              <a:sym typeface="Google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7"/>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Renewable Energy Resources</a:t>
            </a:r>
            <a:endParaRPr b="1">
              <a:solidFill>
                <a:srgbClr val="1F3A93"/>
              </a:solidFill>
              <a:latin typeface="Roboto Condensed"/>
              <a:ea typeface="Roboto Condensed"/>
              <a:cs typeface="Roboto Condensed"/>
              <a:sym typeface="Roboto Condensed"/>
            </a:endParaRPr>
          </a:p>
        </p:txBody>
      </p:sp>
      <p:cxnSp>
        <p:nvCxnSpPr>
          <p:cNvPr id="232" name="Google Shape;232;p27"/>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233" name="Google Shape;233;p27"/>
          <p:cNvSpPr txBox="1"/>
          <p:nvPr/>
        </p:nvSpPr>
        <p:spPr>
          <a:xfrm>
            <a:off x="3505775" y="1163500"/>
            <a:ext cx="54033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rgbClr val="1F3A93"/>
                </a:solidFill>
                <a:latin typeface="Roboto"/>
                <a:ea typeface="Roboto"/>
                <a:cs typeface="Roboto"/>
                <a:sym typeface="Roboto"/>
              </a:rPr>
              <a:t>Hydropower power uses the energy of moving water to generate electricity. Think of waterfalls, rivers, and even ocean tides – they all have the potential to create power!</a:t>
            </a:r>
            <a:endParaRPr sz="2000">
              <a:solidFill>
                <a:srgbClr val="1F3A93"/>
              </a:solidFill>
              <a:latin typeface="Roboto"/>
              <a:ea typeface="Roboto"/>
              <a:cs typeface="Roboto"/>
              <a:sym typeface="Roboto"/>
            </a:endParaRPr>
          </a:p>
          <a:p>
            <a:pPr indent="0" lvl="0" marL="0" rtl="0" algn="l">
              <a:spcBef>
                <a:spcPts val="0"/>
              </a:spcBef>
              <a:spcAft>
                <a:spcPts val="0"/>
              </a:spcAft>
              <a:buNone/>
            </a:pPr>
            <a:r>
              <a:t/>
            </a:r>
            <a:endParaRPr sz="2000">
              <a:solidFill>
                <a:srgbClr val="1F3A93"/>
              </a:solidFill>
              <a:latin typeface="Roboto"/>
              <a:ea typeface="Roboto"/>
              <a:cs typeface="Roboto"/>
              <a:sym typeface="Roboto"/>
            </a:endParaRPr>
          </a:p>
          <a:p>
            <a:pPr indent="0" lvl="0" marL="0" rtl="0" algn="l">
              <a:spcBef>
                <a:spcPts val="0"/>
              </a:spcBef>
              <a:spcAft>
                <a:spcPts val="0"/>
              </a:spcAft>
              <a:buNone/>
            </a:pPr>
            <a:r>
              <a:rPr lang="en" sz="2000">
                <a:solidFill>
                  <a:srgbClr val="1F3A93"/>
                </a:solidFill>
                <a:latin typeface="Roboto"/>
                <a:ea typeface="Roboto"/>
                <a:cs typeface="Roboto"/>
                <a:sym typeface="Roboto"/>
              </a:rPr>
              <a:t>Hydropower relies on the water cycle, which is driven by the sun.  The sun's heat causes water to evaporate and form clouds. Then, the water falls back to Earth as rain or snow, filling rivers and lakes. This cycle is constantly repeating, making hydropower a renewable energy source.</a:t>
            </a:r>
            <a:endParaRPr sz="2000">
              <a:solidFill>
                <a:srgbClr val="1F3A93"/>
              </a:solidFill>
              <a:latin typeface="Roboto"/>
              <a:ea typeface="Roboto"/>
              <a:cs typeface="Roboto"/>
              <a:sym typeface="Roboto"/>
            </a:endParaRPr>
          </a:p>
        </p:txBody>
      </p:sp>
      <p:sp>
        <p:nvSpPr>
          <p:cNvPr id="234" name="Google Shape;234;p27"/>
          <p:cNvSpPr/>
          <p:nvPr/>
        </p:nvSpPr>
        <p:spPr>
          <a:xfrm>
            <a:off x="179250" y="1244825"/>
            <a:ext cx="3040500" cy="278400"/>
          </a:xfrm>
          <a:prstGeom prst="roundRect">
            <a:avLst>
              <a:gd fmla="val 50000" name="adj"/>
            </a:avLst>
          </a:prstGeom>
          <a:solidFill>
            <a:srgbClr val="FEDB95"/>
          </a:solidFill>
          <a:ln cap="flat" cmpd="sng" w="28575">
            <a:solidFill>
              <a:srgbClr val="FEDB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1F3A93"/>
                </a:solidFill>
                <a:latin typeface="Google Sans"/>
                <a:ea typeface="Google Sans"/>
                <a:cs typeface="Google Sans"/>
                <a:sym typeface="Google Sans"/>
              </a:rPr>
              <a:t>Fossil Fuels</a:t>
            </a:r>
            <a:endParaRPr>
              <a:solidFill>
                <a:srgbClr val="1F3A93"/>
              </a:solidFill>
              <a:latin typeface="Google Sans"/>
              <a:ea typeface="Google Sans"/>
              <a:cs typeface="Google Sans"/>
              <a:sym typeface="Google Sans"/>
            </a:endParaRPr>
          </a:p>
        </p:txBody>
      </p:sp>
      <p:sp>
        <p:nvSpPr>
          <p:cNvPr id="235" name="Google Shape;235;p27"/>
          <p:cNvSpPr/>
          <p:nvPr/>
        </p:nvSpPr>
        <p:spPr>
          <a:xfrm>
            <a:off x="179250" y="1742675"/>
            <a:ext cx="3040500" cy="278400"/>
          </a:xfrm>
          <a:prstGeom prst="roundRect">
            <a:avLst>
              <a:gd fmla="val 50000" name="adj"/>
            </a:avLst>
          </a:prstGeom>
          <a:solidFill>
            <a:srgbClr val="FEDB95"/>
          </a:solidFill>
          <a:ln cap="flat" cmpd="sng" w="28575">
            <a:solidFill>
              <a:srgbClr val="FEDB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1F3A93"/>
                </a:solidFill>
                <a:latin typeface="Google Sans"/>
                <a:ea typeface="Google Sans"/>
                <a:cs typeface="Google Sans"/>
                <a:sym typeface="Google Sans"/>
              </a:rPr>
              <a:t>Nuclear Energy</a:t>
            </a:r>
            <a:endParaRPr>
              <a:solidFill>
                <a:srgbClr val="1F3A93"/>
              </a:solidFill>
              <a:latin typeface="Google Sans"/>
              <a:ea typeface="Google Sans"/>
              <a:cs typeface="Google Sans"/>
              <a:sym typeface="Google Sans"/>
            </a:endParaRPr>
          </a:p>
        </p:txBody>
      </p:sp>
      <p:sp>
        <p:nvSpPr>
          <p:cNvPr id="236" name="Google Shape;236;p27"/>
          <p:cNvSpPr/>
          <p:nvPr/>
        </p:nvSpPr>
        <p:spPr>
          <a:xfrm>
            <a:off x="179250" y="2240525"/>
            <a:ext cx="3040500" cy="278400"/>
          </a:xfrm>
          <a:prstGeom prst="roundRect">
            <a:avLst>
              <a:gd fmla="val 50000" name="adj"/>
            </a:avLst>
          </a:prstGeom>
          <a:solidFill>
            <a:srgbClr val="C7EAD5"/>
          </a:solidFill>
          <a:ln cap="flat" cmpd="sng" w="28575">
            <a:solidFill>
              <a:srgbClr val="C7EA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1F3A93"/>
                </a:solidFill>
                <a:latin typeface="Google Sans"/>
                <a:ea typeface="Google Sans"/>
                <a:cs typeface="Google Sans"/>
                <a:sym typeface="Google Sans"/>
              </a:rPr>
              <a:t>Wind</a:t>
            </a:r>
            <a:endParaRPr>
              <a:solidFill>
                <a:srgbClr val="1F3A93"/>
              </a:solidFill>
              <a:latin typeface="Google Sans"/>
              <a:ea typeface="Google Sans"/>
              <a:cs typeface="Google Sans"/>
              <a:sym typeface="Google Sans"/>
            </a:endParaRPr>
          </a:p>
        </p:txBody>
      </p:sp>
      <p:sp>
        <p:nvSpPr>
          <p:cNvPr id="237" name="Google Shape;237;p27"/>
          <p:cNvSpPr/>
          <p:nvPr/>
        </p:nvSpPr>
        <p:spPr>
          <a:xfrm>
            <a:off x="179250" y="2738375"/>
            <a:ext cx="3040500" cy="278400"/>
          </a:xfrm>
          <a:prstGeom prst="roundRect">
            <a:avLst>
              <a:gd fmla="val 50000" name="adj"/>
            </a:avLst>
          </a:prstGeom>
          <a:solidFill>
            <a:srgbClr val="C7EAD5"/>
          </a:solidFill>
          <a:ln cap="flat" cmpd="sng" w="28575">
            <a:solidFill>
              <a:srgbClr val="C7EA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1F3A93"/>
                </a:solidFill>
                <a:latin typeface="Google Sans"/>
                <a:ea typeface="Google Sans"/>
                <a:cs typeface="Google Sans"/>
                <a:sym typeface="Google Sans"/>
              </a:rPr>
              <a:t>Solar</a:t>
            </a:r>
            <a:endParaRPr>
              <a:solidFill>
                <a:srgbClr val="1F3A93"/>
              </a:solidFill>
              <a:latin typeface="Google Sans"/>
              <a:ea typeface="Google Sans"/>
              <a:cs typeface="Google Sans"/>
              <a:sym typeface="Google Sans"/>
            </a:endParaRPr>
          </a:p>
        </p:txBody>
      </p:sp>
      <p:sp>
        <p:nvSpPr>
          <p:cNvPr id="238" name="Google Shape;238;p27"/>
          <p:cNvSpPr/>
          <p:nvPr/>
        </p:nvSpPr>
        <p:spPr>
          <a:xfrm>
            <a:off x="179250" y="3236225"/>
            <a:ext cx="3040500" cy="278400"/>
          </a:xfrm>
          <a:prstGeom prst="roundRect">
            <a:avLst>
              <a:gd fmla="val 50000" name="adj"/>
            </a:avLst>
          </a:prstGeom>
          <a:solidFill>
            <a:srgbClr val="91D5AC"/>
          </a:solidFill>
          <a:ln cap="flat" cmpd="sng" w="28575">
            <a:solidFill>
              <a:srgbClr val="91D5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Google Sans"/>
                <a:ea typeface="Google Sans"/>
                <a:cs typeface="Google Sans"/>
                <a:sym typeface="Google Sans"/>
              </a:rPr>
              <a:t>Water</a:t>
            </a:r>
            <a:endParaRPr b="1">
              <a:solidFill>
                <a:srgbClr val="1F3A93"/>
              </a:solidFill>
              <a:latin typeface="Google Sans"/>
              <a:ea typeface="Google Sans"/>
              <a:cs typeface="Google Sans"/>
              <a:sym typeface="Google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8"/>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Energy Sources</a:t>
            </a:r>
            <a:endParaRPr b="1">
              <a:solidFill>
                <a:srgbClr val="1F3A93"/>
              </a:solidFill>
              <a:latin typeface="Roboto Condensed"/>
              <a:ea typeface="Roboto Condensed"/>
              <a:cs typeface="Roboto Condensed"/>
              <a:sym typeface="Roboto Condensed"/>
            </a:endParaRPr>
          </a:p>
        </p:txBody>
      </p:sp>
      <p:cxnSp>
        <p:nvCxnSpPr>
          <p:cNvPr id="244" name="Google Shape;244;p28"/>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245" name="Google Shape;245;p28"/>
          <p:cNvSpPr txBox="1"/>
          <p:nvPr/>
        </p:nvSpPr>
        <p:spPr>
          <a:xfrm>
            <a:off x="409575" y="1337100"/>
            <a:ext cx="8277300" cy="223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1F3A93"/>
                </a:solidFill>
                <a:latin typeface="Roboto"/>
                <a:ea typeface="Roboto"/>
                <a:cs typeface="Roboto"/>
                <a:sym typeface="Roboto"/>
              </a:rPr>
              <a:t>So, next time you turn on a light or charge a laptop, think about where that energy comes from. </a:t>
            </a:r>
            <a:endParaRPr sz="2200">
              <a:solidFill>
                <a:srgbClr val="1F3A93"/>
              </a:solidFill>
              <a:latin typeface="Roboto"/>
              <a:ea typeface="Roboto"/>
              <a:cs typeface="Roboto"/>
              <a:sym typeface="Roboto"/>
            </a:endParaRPr>
          </a:p>
          <a:p>
            <a:pPr indent="0" lvl="0" marL="0" rtl="0" algn="l">
              <a:spcBef>
                <a:spcPts val="0"/>
              </a:spcBef>
              <a:spcAft>
                <a:spcPts val="0"/>
              </a:spcAft>
              <a:buNone/>
            </a:pPr>
            <a:r>
              <a:t/>
            </a:r>
            <a:endParaRPr sz="2200">
              <a:solidFill>
                <a:srgbClr val="1F3A93"/>
              </a:solidFill>
              <a:latin typeface="Roboto"/>
              <a:ea typeface="Roboto"/>
              <a:cs typeface="Roboto"/>
              <a:sym typeface="Roboto"/>
            </a:endParaRPr>
          </a:p>
          <a:p>
            <a:pPr indent="0" lvl="0" marL="0" rtl="0" algn="l">
              <a:spcBef>
                <a:spcPts val="0"/>
              </a:spcBef>
              <a:spcAft>
                <a:spcPts val="0"/>
              </a:spcAft>
              <a:buNone/>
            </a:pPr>
            <a:r>
              <a:rPr lang="en" sz="2200">
                <a:solidFill>
                  <a:srgbClr val="1F3A93"/>
                </a:solidFill>
                <a:latin typeface="Roboto"/>
                <a:ea typeface="Roboto"/>
                <a:cs typeface="Roboto"/>
                <a:sym typeface="Roboto"/>
              </a:rPr>
              <a:t>By understanding the difference between renewable and nonrenewable energy resources, we can make smart choices about how we use energy and help protect our planet!</a:t>
            </a:r>
            <a:endParaRPr sz="2200">
              <a:solidFill>
                <a:srgbClr val="1F3A93"/>
              </a:solidFill>
              <a:latin typeface="Roboto"/>
              <a:ea typeface="Roboto"/>
              <a:cs typeface="Roboto"/>
              <a:sym typeface="Roboto"/>
            </a:endParaRPr>
          </a:p>
        </p:txBody>
      </p:sp>
      <p:sp>
        <p:nvSpPr>
          <p:cNvPr id="246" name="Google Shape;246;p28"/>
          <p:cNvSpPr/>
          <p:nvPr/>
        </p:nvSpPr>
        <p:spPr>
          <a:xfrm>
            <a:off x="521689" y="4068800"/>
            <a:ext cx="3861000" cy="572700"/>
          </a:xfrm>
          <a:prstGeom prst="roundRect">
            <a:avLst>
              <a:gd fmla="val 50000" name="adj"/>
            </a:avLst>
          </a:prstGeom>
          <a:solidFill>
            <a:srgbClr val="91D5AC"/>
          </a:solidFill>
          <a:ln cap="flat" cmpd="sng" w="28575">
            <a:solidFill>
              <a:srgbClr val="91D5A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1F3A93"/>
                </a:solidFill>
                <a:latin typeface="Google Sans"/>
                <a:ea typeface="Google Sans"/>
                <a:cs typeface="Google Sans"/>
                <a:sym typeface="Google Sans"/>
              </a:rPr>
              <a:t>Renewable Resources</a:t>
            </a:r>
            <a:endParaRPr b="1" sz="2200">
              <a:solidFill>
                <a:srgbClr val="1F3A93"/>
              </a:solidFill>
              <a:latin typeface="Google Sans"/>
              <a:ea typeface="Google Sans"/>
              <a:cs typeface="Google Sans"/>
              <a:sym typeface="Google Sans"/>
            </a:endParaRPr>
          </a:p>
        </p:txBody>
      </p:sp>
      <p:sp>
        <p:nvSpPr>
          <p:cNvPr id="247" name="Google Shape;247;p28"/>
          <p:cNvSpPr/>
          <p:nvPr/>
        </p:nvSpPr>
        <p:spPr>
          <a:xfrm>
            <a:off x="4761300" y="4068800"/>
            <a:ext cx="3861000" cy="572700"/>
          </a:xfrm>
          <a:prstGeom prst="roundRect">
            <a:avLst>
              <a:gd fmla="val 50000" name="adj"/>
            </a:avLst>
          </a:prstGeom>
          <a:solidFill>
            <a:srgbClr val="FDB82C"/>
          </a:solidFill>
          <a:ln cap="flat" cmpd="sng" w="28575">
            <a:solidFill>
              <a:srgbClr val="FDB8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1F3A93"/>
                </a:solidFill>
                <a:latin typeface="Google Sans"/>
                <a:ea typeface="Google Sans"/>
                <a:cs typeface="Google Sans"/>
                <a:sym typeface="Google Sans"/>
              </a:rPr>
              <a:t>Nonrenewable Resources</a:t>
            </a:r>
            <a:endParaRPr b="1" sz="2200">
              <a:solidFill>
                <a:srgbClr val="1F3A93"/>
              </a:solidFill>
              <a:latin typeface="Google Sans"/>
              <a:ea typeface="Google Sans"/>
              <a:cs typeface="Google Sans"/>
              <a:sym typeface="Google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9"/>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ACTIVITY</a:t>
            </a:r>
            <a:endParaRPr b="1">
              <a:solidFill>
                <a:srgbClr val="1F3A93"/>
              </a:solidFill>
              <a:latin typeface="Roboto Condensed"/>
              <a:ea typeface="Roboto Condensed"/>
              <a:cs typeface="Roboto Condensed"/>
              <a:sym typeface="Roboto Condensed"/>
            </a:endParaRPr>
          </a:p>
        </p:txBody>
      </p:sp>
      <p:cxnSp>
        <p:nvCxnSpPr>
          <p:cNvPr id="253" name="Google Shape;253;p29"/>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254" name="Google Shape;254;p29"/>
          <p:cNvSpPr txBox="1"/>
          <p:nvPr/>
        </p:nvSpPr>
        <p:spPr>
          <a:xfrm>
            <a:off x="433350" y="1347025"/>
            <a:ext cx="8277300" cy="106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solidFill>
                  <a:srgbClr val="1F3A93"/>
                </a:solidFill>
                <a:latin typeface="Roboto"/>
                <a:ea typeface="Roboto"/>
                <a:cs typeface="Roboto"/>
                <a:sym typeface="Roboto"/>
              </a:rPr>
              <a:t>Using your handout, label each of the </a:t>
            </a:r>
            <a:r>
              <a:rPr lang="en" sz="2600">
                <a:solidFill>
                  <a:srgbClr val="1F3A93"/>
                </a:solidFill>
                <a:latin typeface="Roboto"/>
                <a:ea typeface="Roboto"/>
                <a:cs typeface="Roboto"/>
                <a:sym typeface="Roboto"/>
              </a:rPr>
              <a:t>resources</a:t>
            </a:r>
            <a:r>
              <a:rPr lang="en" sz="2600">
                <a:solidFill>
                  <a:srgbClr val="1F3A93"/>
                </a:solidFill>
                <a:latin typeface="Roboto"/>
                <a:ea typeface="Roboto"/>
                <a:cs typeface="Roboto"/>
                <a:sym typeface="Roboto"/>
              </a:rPr>
              <a:t> below as </a:t>
            </a:r>
            <a:r>
              <a:rPr lang="en" sz="2600">
                <a:solidFill>
                  <a:srgbClr val="1F3A93"/>
                </a:solidFill>
                <a:latin typeface="Roboto"/>
                <a:ea typeface="Roboto"/>
                <a:cs typeface="Roboto"/>
                <a:sym typeface="Roboto"/>
              </a:rPr>
              <a:t>renewable</a:t>
            </a:r>
            <a:r>
              <a:rPr lang="en" sz="2600">
                <a:solidFill>
                  <a:srgbClr val="1F3A93"/>
                </a:solidFill>
                <a:latin typeface="Roboto"/>
                <a:ea typeface="Roboto"/>
                <a:cs typeface="Roboto"/>
                <a:sym typeface="Roboto"/>
              </a:rPr>
              <a:t> or nonrenewable energy resources. </a:t>
            </a:r>
            <a:endParaRPr sz="2600">
              <a:solidFill>
                <a:srgbClr val="1F3A93"/>
              </a:solidFill>
              <a:latin typeface="Roboto"/>
              <a:ea typeface="Roboto"/>
              <a:cs typeface="Roboto"/>
              <a:sym typeface="Roboto"/>
            </a:endParaRPr>
          </a:p>
        </p:txBody>
      </p:sp>
      <p:sp>
        <p:nvSpPr>
          <p:cNvPr id="255" name="Google Shape;255;p29"/>
          <p:cNvSpPr/>
          <p:nvPr/>
        </p:nvSpPr>
        <p:spPr>
          <a:xfrm>
            <a:off x="497914" y="2731250"/>
            <a:ext cx="3861000" cy="572700"/>
          </a:xfrm>
          <a:prstGeom prst="roundRect">
            <a:avLst>
              <a:gd fmla="val 50000" name="adj"/>
            </a:avLst>
          </a:prstGeom>
          <a:solidFill>
            <a:srgbClr val="91D5AC"/>
          </a:solidFill>
          <a:ln cap="flat" cmpd="sng" w="28575">
            <a:solidFill>
              <a:srgbClr val="91D5A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1F3A93"/>
                </a:solidFill>
                <a:latin typeface="Google Sans"/>
                <a:ea typeface="Google Sans"/>
                <a:cs typeface="Google Sans"/>
                <a:sym typeface="Google Sans"/>
              </a:rPr>
              <a:t>Renewable Resources</a:t>
            </a:r>
            <a:endParaRPr b="1" sz="2200">
              <a:solidFill>
                <a:srgbClr val="1F3A93"/>
              </a:solidFill>
              <a:latin typeface="Google Sans"/>
              <a:ea typeface="Google Sans"/>
              <a:cs typeface="Google Sans"/>
              <a:sym typeface="Google Sans"/>
            </a:endParaRPr>
          </a:p>
        </p:txBody>
      </p:sp>
      <p:sp>
        <p:nvSpPr>
          <p:cNvPr id="256" name="Google Shape;256;p29"/>
          <p:cNvSpPr/>
          <p:nvPr/>
        </p:nvSpPr>
        <p:spPr>
          <a:xfrm>
            <a:off x="4737525" y="2731250"/>
            <a:ext cx="3861000" cy="572700"/>
          </a:xfrm>
          <a:prstGeom prst="roundRect">
            <a:avLst>
              <a:gd fmla="val 50000" name="adj"/>
            </a:avLst>
          </a:prstGeom>
          <a:solidFill>
            <a:srgbClr val="FDB82C"/>
          </a:solidFill>
          <a:ln cap="flat" cmpd="sng" w="28575">
            <a:solidFill>
              <a:srgbClr val="FDB8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1F3A93"/>
                </a:solidFill>
                <a:latin typeface="Google Sans"/>
                <a:ea typeface="Google Sans"/>
                <a:cs typeface="Google Sans"/>
                <a:sym typeface="Google Sans"/>
              </a:rPr>
              <a:t>Nonrenewable Resources</a:t>
            </a:r>
            <a:endParaRPr b="1" sz="2200">
              <a:solidFill>
                <a:srgbClr val="1F3A93"/>
              </a:solidFill>
              <a:latin typeface="Google Sans"/>
              <a:ea typeface="Google Sans"/>
              <a:cs typeface="Google Sans"/>
              <a:sym typeface="Google Sans"/>
            </a:endParaRPr>
          </a:p>
        </p:txBody>
      </p:sp>
      <p:sp>
        <p:nvSpPr>
          <p:cNvPr id="257" name="Google Shape;257;p29"/>
          <p:cNvSpPr/>
          <p:nvPr/>
        </p:nvSpPr>
        <p:spPr>
          <a:xfrm>
            <a:off x="128838" y="3782625"/>
            <a:ext cx="1279200" cy="278400"/>
          </a:xfrm>
          <a:prstGeom prst="roundRect">
            <a:avLst>
              <a:gd fmla="val 50000" name="adj"/>
            </a:avLst>
          </a:prstGeom>
          <a:solidFill>
            <a:srgbClr val="1F3A93"/>
          </a:solidFill>
          <a:ln cap="flat" cmpd="sng" w="28575">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Google Sans"/>
                <a:ea typeface="Google Sans"/>
                <a:cs typeface="Google Sans"/>
                <a:sym typeface="Google Sans"/>
              </a:rPr>
              <a:t>WIND</a:t>
            </a:r>
            <a:endParaRPr b="1">
              <a:solidFill>
                <a:schemeClr val="lt1"/>
              </a:solidFill>
              <a:latin typeface="Google Sans"/>
              <a:ea typeface="Google Sans"/>
              <a:cs typeface="Google Sans"/>
              <a:sym typeface="Google Sans"/>
            </a:endParaRPr>
          </a:p>
        </p:txBody>
      </p:sp>
      <p:sp>
        <p:nvSpPr>
          <p:cNvPr id="258" name="Google Shape;258;p29"/>
          <p:cNvSpPr/>
          <p:nvPr/>
        </p:nvSpPr>
        <p:spPr>
          <a:xfrm>
            <a:off x="1650263" y="3782625"/>
            <a:ext cx="1279200" cy="278400"/>
          </a:xfrm>
          <a:prstGeom prst="roundRect">
            <a:avLst>
              <a:gd fmla="val 50000" name="adj"/>
            </a:avLst>
          </a:prstGeom>
          <a:solidFill>
            <a:srgbClr val="1F3A93"/>
          </a:solidFill>
          <a:ln cap="flat" cmpd="sng" w="28575">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Google Sans"/>
                <a:ea typeface="Google Sans"/>
                <a:cs typeface="Google Sans"/>
                <a:sym typeface="Google Sans"/>
              </a:rPr>
              <a:t>COAL</a:t>
            </a:r>
            <a:endParaRPr b="1">
              <a:solidFill>
                <a:schemeClr val="lt1"/>
              </a:solidFill>
              <a:latin typeface="Google Sans"/>
              <a:ea typeface="Google Sans"/>
              <a:cs typeface="Google Sans"/>
              <a:sym typeface="Google Sans"/>
            </a:endParaRPr>
          </a:p>
        </p:txBody>
      </p:sp>
      <p:sp>
        <p:nvSpPr>
          <p:cNvPr id="259" name="Google Shape;259;p29"/>
          <p:cNvSpPr/>
          <p:nvPr/>
        </p:nvSpPr>
        <p:spPr>
          <a:xfrm>
            <a:off x="3171688" y="3782625"/>
            <a:ext cx="1279200" cy="278400"/>
          </a:xfrm>
          <a:prstGeom prst="roundRect">
            <a:avLst>
              <a:gd fmla="val 50000" name="adj"/>
            </a:avLst>
          </a:prstGeom>
          <a:solidFill>
            <a:srgbClr val="1F3A93"/>
          </a:solidFill>
          <a:ln cap="flat" cmpd="sng" w="28575">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Google Sans"/>
                <a:ea typeface="Google Sans"/>
                <a:cs typeface="Google Sans"/>
                <a:sym typeface="Google Sans"/>
              </a:rPr>
              <a:t>OIL</a:t>
            </a:r>
            <a:endParaRPr b="1">
              <a:solidFill>
                <a:schemeClr val="lt1"/>
              </a:solidFill>
              <a:latin typeface="Google Sans"/>
              <a:ea typeface="Google Sans"/>
              <a:cs typeface="Google Sans"/>
              <a:sym typeface="Google Sans"/>
            </a:endParaRPr>
          </a:p>
        </p:txBody>
      </p:sp>
      <p:sp>
        <p:nvSpPr>
          <p:cNvPr id="260" name="Google Shape;260;p29"/>
          <p:cNvSpPr/>
          <p:nvPr/>
        </p:nvSpPr>
        <p:spPr>
          <a:xfrm>
            <a:off x="4693113" y="3782625"/>
            <a:ext cx="1279200" cy="278400"/>
          </a:xfrm>
          <a:prstGeom prst="roundRect">
            <a:avLst>
              <a:gd fmla="val 50000" name="adj"/>
            </a:avLst>
          </a:prstGeom>
          <a:solidFill>
            <a:srgbClr val="1F3A93"/>
          </a:solidFill>
          <a:ln cap="flat" cmpd="sng" w="28575">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Google Sans"/>
                <a:ea typeface="Google Sans"/>
                <a:cs typeface="Google Sans"/>
                <a:sym typeface="Google Sans"/>
              </a:rPr>
              <a:t>SOLAR</a:t>
            </a:r>
            <a:endParaRPr b="1">
              <a:solidFill>
                <a:schemeClr val="lt1"/>
              </a:solidFill>
              <a:latin typeface="Google Sans"/>
              <a:ea typeface="Google Sans"/>
              <a:cs typeface="Google Sans"/>
              <a:sym typeface="Google Sans"/>
            </a:endParaRPr>
          </a:p>
        </p:txBody>
      </p:sp>
      <p:sp>
        <p:nvSpPr>
          <p:cNvPr id="261" name="Google Shape;261;p29"/>
          <p:cNvSpPr/>
          <p:nvPr/>
        </p:nvSpPr>
        <p:spPr>
          <a:xfrm>
            <a:off x="6214538" y="3782625"/>
            <a:ext cx="1279200" cy="278400"/>
          </a:xfrm>
          <a:prstGeom prst="roundRect">
            <a:avLst>
              <a:gd fmla="val 50000" name="adj"/>
            </a:avLst>
          </a:prstGeom>
          <a:solidFill>
            <a:srgbClr val="1F3A93"/>
          </a:solidFill>
          <a:ln cap="flat" cmpd="sng" w="28575">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Google Sans"/>
                <a:ea typeface="Google Sans"/>
                <a:cs typeface="Google Sans"/>
                <a:sym typeface="Google Sans"/>
              </a:rPr>
              <a:t>ATOMS</a:t>
            </a:r>
            <a:endParaRPr b="1">
              <a:solidFill>
                <a:schemeClr val="lt1"/>
              </a:solidFill>
              <a:latin typeface="Google Sans"/>
              <a:ea typeface="Google Sans"/>
              <a:cs typeface="Google Sans"/>
              <a:sym typeface="Google Sans"/>
            </a:endParaRPr>
          </a:p>
        </p:txBody>
      </p:sp>
      <p:sp>
        <p:nvSpPr>
          <p:cNvPr id="262" name="Google Shape;262;p29"/>
          <p:cNvSpPr/>
          <p:nvPr/>
        </p:nvSpPr>
        <p:spPr>
          <a:xfrm>
            <a:off x="7735963" y="3782625"/>
            <a:ext cx="1279200" cy="278400"/>
          </a:xfrm>
          <a:prstGeom prst="roundRect">
            <a:avLst>
              <a:gd fmla="val 50000" name="adj"/>
            </a:avLst>
          </a:prstGeom>
          <a:solidFill>
            <a:srgbClr val="1F3A93"/>
          </a:solidFill>
          <a:ln cap="flat" cmpd="sng" w="28575">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Google Sans"/>
                <a:ea typeface="Google Sans"/>
                <a:cs typeface="Google Sans"/>
                <a:sym typeface="Google Sans"/>
              </a:rPr>
              <a:t>WATER</a:t>
            </a:r>
            <a:endParaRPr b="1">
              <a:solidFill>
                <a:schemeClr val="lt1"/>
              </a:solidFill>
              <a:latin typeface="Google Sans"/>
              <a:ea typeface="Google Sans"/>
              <a:cs typeface="Google Sans"/>
              <a:sym typeface="Google Sans"/>
            </a:endParaRPr>
          </a:p>
        </p:txBody>
      </p:sp>
      <p:sp>
        <p:nvSpPr>
          <p:cNvPr id="263" name="Google Shape;263;p29"/>
          <p:cNvSpPr/>
          <p:nvPr/>
        </p:nvSpPr>
        <p:spPr>
          <a:xfrm>
            <a:off x="2483107" y="4285075"/>
            <a:ext cx="1976400" cy="278400"/>
          </a:xfrm>
          <a:prstGeom prst="roundRect">
            <a:avLst>
              <a:gd fmla="val 50000" name="adj"/>
            </a:avLst>
          </a:prstGeom>
          <a:solidFill>
            <a:srgbClr val="1F3A93"/>
          </a:solidFill>
          <a:ln cap="flat" cmpd="sng" w="28575">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Google Sans"/>
                <a:ea typeface="Google Sans"/>
                <a:cs typeface="Google Sans"/>
                <a:sym typeface="Google Sans"/>
              </a:rPr>
              <a:t>Geothermal</a:t>
            </a:r>
            <a:endParaRPr b="1">
              <a:solidFill>
                <a:schemeClr val="lt1"/>
              </a:solidFill>
              <a:latin typeface="Google Sans"/>
              <a:ea typeface="Google Sans"/>
              <a:cs typeface="Google Sans"/>
              <a:sym typeface="Google Sans"/>
            </a:endParaRPr>
          </a:p>
        </p:txBody>
      </p:sp>
      <p:sp>
        <p:nvSpPr>
          <p:cNvPr id="264" name="Google Shape;264;p29"/>
          <p:cNvSpPr/>
          <p:nvPr/>
        </p:nvSpPr>
        <p:spPr>
          <a:xfrm>
            <a:off x="4636932" y="4285075"/>
            <a:ext cx="1976400" cy="278400"/>
          </a:xfrm>
          <a:prstGeom prst="roundRect">
            <a:avLst>
              <a:gd fmla="val 50000" name="adj"/>
            </a:avLst>
          </a:prstGeom>
          <a:solidFill>
            <a:srgbClr val="1F3A93"/>
          </a:solidFill>
          <a:ln cap="flat" cmpd="sng" w="28575">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Google Sans"/>
                <a:ea typeface="Google Sans"/>
                <a:cs typeface="Google Sans"/>
                <a:sym typeface="Google Sans"/>
              </a:rPr>
              <a:t>Nuclear Energy</a:t>
            </a:r>
            <a:endParaRPr b="1">
              <a:solidFill>
                <a:schemeClr val="lt1"/>
              </a:solidFill>
              <a:latin typeface="Google Sans"/>
              <a:ea typeface="Google Sans"/>
              <a:cs typeface="Google Sans"/>
              <a:sym typeface="Google Sans"/>
            </a:endParaRPr>
          </a:p>
        </p:txBody>
      </p:sp>
      <p:sp>
        <p:nvSpPr>
          <p:cNvPr id="265" name="Google Shape;265;p29"/>
          <p:cNvSpPr/>
          <p:nvPr/>
        </p:nvSpPr>
        <p:spPr>
          <a:xfrm>
            <a:off x="6790757" y="4285075"/>
            <a:ext cx="1976400" cy="278400"/>
          </a:xfrm>
          <a:prstGeom prst="roundRect">
            <a:avLst>
              <a:gd fmla="val 50000" name="adj"/>
            </a:avLst>
          </a:prstGeom>
          <a:solidFill>
            <a:srgbClr val="1F3A93"/>
          </a:solidFill>
          <a:ln cap="flat" cmpd="sng" w="28575">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Google Sans"/>
                <a:ea typeface="Google Sans"/>
                <a:cs typeface="Google Sans"/>
                <a:sym typeface="Google Sans"/>
              </a:rPr>
              <a:t>Natural Gas</a:t>
            </a:r>
            <a:endParaRPr b="1">
              <a:solidFill>
                <a:schemeClr val="lt1"/>
              </a:solidFill>
              <a:latin typeface="Google Sans"/>
              <a:ea typeface="Google Sans"/>
              <a:cs typeface="Google Sans"/>
              <a:sym typeface="Google Sans"/>
            </a:endParaRPr>
          </a:p>
        </p:txBody>
      </p:sp>
      <p:sp>
        <p:nvSpPr>
          <p:cNvPr id="266" name="Google Shape;266;p29"/>
          <p:cNvSpPr/>
          <p:nvPr/>
        </p:nvSpPr>
        <p:spPr>
          <a:xfrm>
            <a:off x="329282" y="4285075"/>
            <a:ext cx="1976400" cy="278400"/>
          </a:xfrm>
          <a:prstGeom prst="roundRect">
            <a:avLst>
              <a:gd fmla="val 50000" name="adj"/>
            </a:avLst>
          </a:prstGeom>
          <a:solidFill>
            <a:srgbClr val="1F3A93"/>
          </a:solidFill>
          <a:ln cap="flat" cmpd="sng" w="28575">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Google Sans"/>
                <a:ea typeface="Google Sans"/>
                <a:cs typeface="Google Sans"/>
                <a:sym typeface="Google Sans"/>
              </a:rPr>
              <a:t>Fossil Fuels</a:t>
            </a:r>
            <a:endParaRPr b="1">
              <a:solidFill>
                <a:schemeClr val="lt1"/>
              </a:solidFill>
              <a:latin typeface="Google Sans"/>
              <a:ea typeface="Google Sans"/>
              <a:cs typeface="Google Sans"/>
              <a:sym typeface="Google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0"/>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EXIT TICKET</a:t>
            </a:r>
            <a:endParaRPr b="1">
              <a:solidFill>
                <a:srgbClr val="1F3A93"/>
              </a:solidFill>
              <a:latin typeface="Roboto Condensed"/>
              <a:ea typeface="Roboto Condensed"/>
              <a:cs typeface="Roboto Condensed"/>
              <a:sym typeface="Roboto Condensed"/>
            </a:endParaRPr>
          </a:p>
        </p:txBody>
      </p:sp>
      <p:cxnSp>
        <p:nvCxnSpPr>
          <p:cNvPr id="272" name="Google Shape;272;p30"/>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graphicFrame>
        <p:nvGraphicFramePr>
          <p:cNvPr id="273" name="Google Shape;273;p30"/>
          <p:cNvGraphicFramePr/>
          <p:nvPr/>
        </p:nvGraphicFramePr>
        <p:xfrm>
          <a:off x="1433400" y="2049600"/>
          <a:ext cx="3000000" cy="3000000"/>
        </p:xfrm>
        <a:graphic>
          <a:graphicData uri="http://schemas.openxmlformats.org/drawingml/2006/table">
            <a:tbl>
              <a:tblPr>
                <a:noFill/>
                <a:tableStyleId>{8142989F-B109-4409-803A-A3D7063D5CE9}</a:tableStyleId>
              </a:tblPr>
              <a:tblGrid>
                <a:gridCol w="6277175"/>
              </a:tblGrid>
              <a:tr h="1312300">
                <a:tc>
                  <a:txBody>
                    <a:bodyPr/>
                    <a:lstStyle/>
                    <a:p>
                      <a:pPr indent="0" lvl="0" marL="0" rtl="0" algn="ctr">
                        <a:spcBef>
                          <a:spcPts val="0"/>
                        </a:spcBef>
                        <a:spcAft>
                          <a:spcPts val="0"/>
                        </a:spcAft>
                        <a:buNone/>
                      </a:pPr>
                      <a:r>
                        <a:rPr lang="en" sz="1800">
                          <a:solidFill>
                            <a:srgbClr val="1F3A93"/>
                          </a:solidFill>
                          <a:latin typeface="Roboto"/>
                          <a:ea typeface="Roboto"/>
                          <a:cs typeface="Roboto"/>
                          <a:sym typeface="Roboto"/>
                        </a:rPr>
                        <a:t>Complete the “I Think, Prove It” section to explain what you think about renewable and nonrenewable energy resources. </a:t>
                      </a:r>
                      <a:endParaRPr sz="1800">
                        <a:solidFill>
                          <a:srgbClr val="1F3A93"/>
                        </a:solidFill>
                        <a:latin typeface="Roboto"/>
                        <a:ea typeface="Roboto"/>
                        <a:cs typeface="Roboto"/>
                        <a:sym typeface="Roboto"/>
                      </a:endParaRPr>
                    </a:p>
                  </a:txBody>
                  <a:tcPr marT="91425" marB="91425" marR="91425" marL="91425" anchor="ctr">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
        <p:nvSpPr>
          <p:cNvPr id="274" name="Google Shape;274;p30"/>
          <p:cNvSpPr/>
          <p:nvPr/>
        </p:nvSpPr>
        <p:spPr>
          <a:xfrm>
            <a:off x="6626753" y="71686"/>
            <a:ext cx="2436600" cy="1833300"/>
          </a:xfrm>
          <a:prstGeom prst="teardrop">
            <a:avLst>
              <a:gd fmla="val 100000" name="adj"/>
            </a:avLst>
          </a:prstGeom>
          <a:solidFill>
            <a:srgbClr val="FFFFFF"/>
          </a:solidFill>
          <a:ln cap="flat" cmpd="sng" w="28575">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FDB82C"/>
                </a:solidFill>
                <a:latin typeface="Roboto"/>
                <a:ea typeface="Roboto"/>
                <a:cs typeface="Roboto"/>
                <a:sym typeface="Roboto"/>
              </a:rPr>
              <a:t>Don’t forget to complete your daily learning log!! </a:t>
            </a:r>
            <a:endParaRPr b="1" sz="1900">
              <a:solidFill>
                <a:srgbClr val="FDB82C"/>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3A93"/>
        </a:solidFill>
      </p:bgPr>
    </p:bg>
    <p:spTree>
      <p:nvGrpSpPr>
        <p:cNvPr id="278" name="Shape 278"/>
        <p:cNvGrpSpPr/>
        <p:nvPr/>
      </p:nvGrpSpPr>
      <p:grpSpPr>
        <a:xfrm>
          <a:off x="0" y="0"/>
          <a:ext cx="0" cy="0"/>
          <a:chOff x="0" y="0"/>
          <a:chExt cx="0" cy="0"/>
        </a:xfrm>
      </p:grpSpPr>
      <p:pic>
        <p:nvPicPr>
          <p:cNvPr id="279" name="Google Shape;279;p31"/>
          <p:cNvPicPr preferRelativeResize="0"/>
          <p:nvPr/>
        </p:nvPicPr>
        <p:blipFill rotWithShape="1">
          <a:blip r:embed="rId3">
            <a:alphaModFix/>
          </a:blip>
          <a:srcRect b="16016" l="0" r="21703" t="13456"/>
          <a:stretch/>
        </p:blipFill>
        <p:spPr>
          <a:xfrm rot="10800000">
            <a:off x="-33200" y="800"/>
            <a:ext cx="5945075" cy="5157650"/>
          </a:xfrm>
          <a:prstGeom prst="rect">
            <a:avLst/>
          </a:prstGeom>
          <a:noFill/>
          <a:ln>
            <a:noFill/>
          </a:ln>
        </p:spPr>
      </p:pic>
      <p:sp>
        <p:nvSpPr>
          <p:cNvPr id="280" name="Google Shape;280;p31"/>
          <p:cNvSpPr txBox="1"/>
          <p:nvPr>
            <p:ph type="ctrTitle"/>
          </p:nvPr>
        </p:nvSpPr>
        <p:spPr>
          <a:xfrm>
            <a:off x="597375" y="2126526"/>
            <a:ext cx="4887300" cy="1231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4800">
                <a:solidFill>
                  <a:schemeClr val="lt1"/>
                </a:solidFill>
                <a:latin typeface="Roboto Condensed"/>
                <a:ea typeface="Roboto Condensed"/>
                <a:cs typeface="Roboto Condensed"/>
                <a:sym typeface="Roboto Condensed"/>
              </a:rPr>
              <a:t>Lesson 2</a:t>
            </a:r>
            <a:endParaRPr b="1" sz="4800">
              <a:solidFill>
                <a:schemeClr val="lt1"/>
              </a:solidFill>
              <a:latin typeface="Roboto Condensed"/>
              <a:ea typeface="Roboto Condensed"/>
              <a:cs typeface="Roboto Condensed"/>
              <a:sym typeface="Roboto Condensed"/>
            </a:endParaRPr>
          </a:p>
        </p:txBody>
      </p:sp>
      <p:sp>
        <p:nvSpPr>
          <p:cNvPr id="281" name="Google Shape;281;p31"/>
          <p:cNvSpPr txBox="1"/>
          <p:nvPr>
            <p:ph idx="1" type="subTitle"/>
          </p:nvPr>
        </p:nvSpPr>
        <p:spPr>
          <a:xfrm>
            <a:off x="597375" y="3358021"/>
            <a:ext cx="4025100" cy="74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lt1"/>
                </a:solidFill>
                <a:latin typeface="Raleway Medium"/>
                <a:ea typeface="Raleway Medium"/>
                <a:cs typeface="Raleway Medium"/>
                <a:sym typeface="Raleway Medium"/>
              </a:rPr>
              <a:t>Nonrenewable Energy</a:t>
            </a:r>
            <a:endParaRPr sz="2600">
              <a:solidFill>
                <a:schemeClr val="lt1"/>
              </a:solidFill>
              <a:latin typeface="Raleway Medium"/>
              <a:ea typeface="Raleway Medium"/>
              <a:cs typeface="Raleway Medium"/>
              <a:sym typeface="Raleway Medium"/>
            </a:endParaRPr>
          </a:p>
        </p:txBody>
      </p:sp>
      <p:cxnSp>
        <p:nvCxnSpPr>
          <p:cNvPr id="282" name="Google Shape;282;p31"/>
          <p:cNvCxnSpPr/>
          <p:nvPr/>
        </p:nvCxnSpPr>
        <p:spPr>
          <a:xfrm>
            <a:off x="690719" y="2126536"/>
            <a:ext cx="4431000" cy="0"/>
          </a:xfrm>
          <a:prstGeom prst="straightConnector1">
            <a:avLst/>
          </a:prstGeom>
          <a:noFill/>
          <a:ln cap="flat" cmpd="sng" w="28575">
            <a:solidFill>
              <a:schemeClr val="lt1"/>
            </a:solidFill>
            <a:prstDash val="solid"/>
            <a:round/>
            <a:headEnd len="med" w="med" type="none"/>
            <a:tailEnd len="med" w="med" type="none"/>
          </a:ln>
        </p:spPr>
      </p:cxnSp>
      <p:pic>
        <p:nvPicPr>
          <p:cNvPr id="283" name="Google Shape;283;p31"/>
          <p:cNvPicPr preferRelativeResize="0"/>
          <p:nvPr/>
        </p:nvPicPr>
        <p:blipFill>
          <a:blip r:embed="rId4">
            <a:alphaModFix/>
          </a:blip>
          <a:stretch>
            <a:fillRect/>
          </a:stretch>
        </p:blipFill>
        <p:spPr>
          <a:xfrm>
            <a:off x="690719" y="1064375"/>
            <a:ext cx="1947275" cy="581013"/>
          </a:xfrm>
          <a:prstGeom prst="rect">
            <a:avLst/>
          </a:prstGeom>
          <a:noFill/>
          <a:ln>
            <a:noFill/>
          </a:ln>
        </p:spPr>
      </p:pic>
      <p:pic>
        <p:nvPicPr>
          <p:cNvPr id="284" name="Google Shape;284;p31"/>
          <p:cNvPicPr preferRelativeResize="0"/>
          <p:nvPr/>
        </p:nvPicPr>
        <p:blipFill rotWithShape="1">
          <a:blip r:embed="rId5">
            <a:alphaModFix/>
          </a:blip>
          <a:srcRect b="0" l="0" r="0" t="0"/>
          <a:stretch/>
        </p:blipFill>
        <p:spPr>
          <a:xfrm>
            <a:off x="5533202" y="903039"/>
            <a:ext cx="3337425" cy="3337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Suggested Calendar</a:t>
            </a:r>
            <a:endParaRPr b="1">
              <a:solidFill>
                <a:srgbClr val="1F3A93"/>
              </a:solidFill>
              <a:latin typeface="Roboto Condensed"/>
              <a:ea typeface="Roboto Condensed"/>
              <a:cs typeface="Roboto Condensed"/>
              <a:sym typeface="Roboto Condensed"/>
            </a:endParaRPr>
          </a:p>
        </p:txBody>
      </p:sp>
      <p:cxnSp>
        <p:nvCxnSpPr>
          <p:cNvPr id="65" name="Google Shape;65;p14"/>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66" name="Google Shape;66;p14"/>
          <p:cNvPicPr preferRelativeResize="0"/>
          <p:nvPr/>
        </p:nvPicPr>
        <p:blipFill rotWithShape="1">
          <a:blip r:embed="rId3">
            <a:alphaModFix/>
          </a:blip>
          <a:srcRect b="0" l="0" r="0" t="0"/>
          <a:stretch/>
        </p:blipFill>
        <p:spPr>
          <a:xfrm>
            <a:off x="1229713" y="1163500"/>
            <a:ext cx="6637025" cy="37333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2"/>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DO NOW</a:t>
            </a:r>
            <a:endParaRPr b="1">
              <a:solidFill>
                <a:srgbClr val="1F3A93"/>
              </a:solidFill>
              <a:latin typeface="Roboto Condensed"/>
              <a:ea typeface="Roboto Condensed"/>
              <a:cs typeface="Roboto Condensed"/>
              <a:sym typeface="Roboto Condensed"/>
            </a:endParaRPr>
          </a:p>
        </p:txBody>
      </p:sp>
      <p:cxnSp>
        <p:nvCxnSpPr>
          <p:cNvPr id="290" name="Google Shape;290;p32"/>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291" name="Google Shape;291;p32"/>
          <p:cNvSpPr txBox="1"/>
          <p:nvPr>
            <p:ph idx="1" type="body"/>
          </p:nvPr>
        </p:nvSpPr>
        <p:spPr>
          <a:xfrm>
            <a:off x="477400" y="1133850"/>
            <a:ext cx="3251400" cy="572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400">
                <a:solidFill>
                  <a:srgbClr val="00B2A9"/>
                </a:solidFill>
                <a:latin typeface="Roboto"/>
                <a:ea typeface="Roboto"/>
                <a:cs typeface="Roboto"/>
                <a:sym typeface="Roboto"/>
              </a:rPr>
              <a:t>Quick Write</a:t>
            </a:r>
            <a:r>
              <a:rPr b="1" lang="en" sz="2400">
                <a:solidFill>
                  <a:srgbClr val="00B2A9"/>
                </a:solidFill>
                <a:latin typeface="Roboto"/>
                <a:ea typeface="Roboto"/>
                <a:cs typeface="Roboto"/>
                <a:sym typeface="Roboto"/>
              </a:rPr>
              <a:t>:</a:t>
            </a:r>
            <a:endParaRPr b="1" sz="3000">
              <a:solidFill>
                <a:srgbClr val="00B2A9"/>
              </a:solidFill>
              <a:latin typeface="Roboto"/>
              <a:ea typeface="Roboto"/>
              <a:cs typeface="Roboto"/>
              <a:sym typeface="Roboto"/>
            </a:endParaRPr>
          </a:p>
        </p:txBody>
      </p:sp>
      <p:graphicFrame>
        <p:nvGraphicFramePr>
          <p:cNvPr id="292" name="Google Shape;292;p32"/>
          <p:cNvGraphicFramePr/>
          <p:nvPr/>
        </p:nvGraphicFramePr>
        <p:xfrm>
          <a:off x="1158313" y="2130900"/>
          <a:ext cx="3000000" cy="3000000"/>
        </p:xfrm>
        <a:graphic>
          <a:graphicData uri="http://schemas.openxmlformats.org/drawingml/2006/table">
            <a:tbl>
              <a:tblPr>
                <a:noFill/>
                <a:tableStyleId>{8142989F-B109-4409-803A-A3D7063D5CE9}</a:tableStyleId>
              </a:tblPr>
              <a:tblGrid>
                <a:gridCol w="6827350"/>
              </a:tblGrid>
              <a:tr h="1632150">
                <a:tc>
                  <a:txBody>
                    <a:bodyPr/>
                    <a:lstStyle/>
                    <a:p>
                      <a:pPr indent="0" lvl="0" marL="0" rtl="0" algn="ctr">
                        <a:spcBef>
                          <a:spcPts val="0"/>
                        </a:spcBef>
                        <a:spcAft>
                          <a:spcPts val="0"/>
                        </a:spcAft>
                        <a:buNone/>
                      </a:pPr>
                      <a:r>
                        <a:rPr lang="en" sz="2200">
                          <a:solidFill>
                            <a:srgbClr val="1F3A93"/>
                          </a:solidFill>
                          <a:latin typeface="Roboto"/>
                          <a:ea typeface="Roboto"/>
                          <a:cs typeface="Roboto"/>
                          <a:sym typeface="Roboto"/>
                        </a:rPr>
                        <a:t>Create a list of at least three reasons people use nonrenewable energy resources. </a:t>
                      </a:r>
                      <a:endParaRPr sz="2200">
                        <a:solidFill>
                          <a:srgbClr val="1F3A93"/>
                        </a:solidFill>
                        <a:latin typeface="Roboto"/>
                        <a:ea typeface="Roboto"/>
                        <a:cs typeface="Roboto"/>
                        <a:sym typeface="Roboto"/>
                      </a:endParaRPr>
                    </a:p>
                  </a:txBody>
                  <a:tcPr marT="91425" marB="91425" marR="91425" marL="91425" anchor="ctr">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3"/>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OBJECTIVE</a:t>
            </a:r>
            <a:endParaRPr b="1">
              <a:solidFill>
                <a:srgbClr val="1F3A93"/>
              </a:solidFill>
              <a:latin typeface="Roboto Condensed"/>
              <a:ea typeface="Roboto Condensed"/>
              <a:cs typeface="Roboto Condensed"/>
              <a:sym typeface="Roboto Condensed"/>
            </a:endParaRPr>
          </a:p>
        </p:txBody>
      </p:sp>
      <p:cxnSp>
        <p:nvCxnSpPr>
          <p:cNvPr id="298" name="Google Shape;298;p33"/>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299" name="Google Shape;299;p33"/>
          <p:cNvSpPr txBox="1"/>
          <p:nvPr>
            <p:ph idx="1" type="body"/>
          </p:nvPr>
        </p:nvSpPr>
        <p:spPr>
          <a:xfrm>
            <a:off x="287925" y="893900"/>
            <a:ext cx="8520600" cy="36066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en" sz="2200">
                <a:solidFill>
                  <a:srgbClr val="00B2A9"/>
                </a:solidFill>
                <a:latin typeface="Roboto"/>
                <a:ea typeface="Roboto"/>
                <a:cs typeface="Roboto"/>
                <a:sym typeface="Roboto"/>
              </a:rPr>
              <a:t>Students will</a:t>
            </a:r>
            <a:endParaRPr b="1" sz="2200">
              <a:solidFill>
                <a:srgbClr val="00B2A9"/>
              </a:solidFill>
              <a:latin typeface="Roboto"/>
              <a:ea typeface="Roboto"/>
              <a:cs typeface="Roboto"/>
              <a:sym typeface="Roboto"/>
            </a:endParaRPr>
          </a:p>
          <a:p>
            <a:pPr indent="0" lvl="0" marL="0" rtl="0" algn="l">
              <a:lnSpc>
                <a:spcPct val="100000"/>
              </a:lnSpc>
              <a:spcBef>
                <a:spcPts val="0"/>
              </a:spcBef>
              <a:spcAft>
                <a:spcPts val="0"/>
              </a:spcAft>
              <a:buNone/>
            </a:pPr>
            <a:r>
              <a:t/>
            </a:r>
            <a:endParaRPr b="1" sz="2200">
              <a:solidFill>
                <a:srgbClr val="00B2A9"/>
              </a:solidFill>
              <a:latin typeface="Roboto"/>
              <a:ea typeface="Roboto"/>
              <a:cs typeface="Roboto"/>
              <a:sym typeface="Roboto"/>
            </a:endParaRPr>
          </a:p>
          <a:p>
            <a:pPr indent="-368300" lvl="0" marL="457200" rtl="0" algn="l">
              <a:lnSpc>
                <a:spcPct val="100000"/>
              </a:lnSpc>
              <a:spcBef>
                <a:spcPts val="0"/>
              </a:spcBef>
              <a:spcAft>
                <a:spcPts val="0"/>
              </a:spcAft>
              <a:buClr>
                <a:srgbClr val="00B2A9"/>
              </a:buClr>
              <a:buSzPts val="2200"/>
              <a:buFont typeface="Roboto"/>
              <a:buChar char="●"/>
            </a:pPr>
            <a:r>
              <a:rPr lang="en" sz="2200">
                <a:solidFill>
                  <a:srgbClr val="00B2A9"/>
                </a:solidFill>
                <a:latin typeface="Roboto"/>
                <a:ea typeface="Roboto"/>
                <a:cs typeface="Roboto"/>
                <a:sym typeface="Roboto"/>
              </a:rPr>
              <a:t>Define nonrenewable energy resources</a:t>
            </a:r>
            <a:endParaRPr sz="2200">
              <a:solidFill>
                <a:srgbClr val="00B2A9"/>
              </a:solidFill>
              <a:latin typeface="Roboto"/>
              <a:ea typeface="Roboto"/>
              <a:cs typeface="Roboto"/>
              <a:sym typeface="Roboto"/>
            </a:endParaRPr>
          </a:p>
          <a:p>
            <a:pPr indent="-368300" lvl="0" marL="457200" rtl="0" algn="l">
              <a:lnSpc>
                <a:spcPct val="100000"/>
              </a:lnSpc>
              <a:spcBef>
                <a:spcPts val="0"/>
              </a:spcBef>
              <a:spcAft>
                <a:spcPts val="0"/>
              </a:spcAft>
              <a:buClr>
                <a:srgbClr val="00B2A9"/>
              </a:buClr>
              <a:buSzPts val="2200"/>
              <a:buFont typeface="Roboto"/>
              <a:buChar char="●"/>
            </a:pPr>
            <a:r>
              <a:rPr lang="en" sz="2200">
                <a:solidFill>
                  <a:srgbClr val="00B2A9"/>
                </a:solidFill>
                <a:latin typeface="Roboto"/>
                <a:ea typeface="Roboto"/>
                <a:cs typeface="Roboto"/>
                <a:sym typeface="Roboto"/>
              </a:rPr>
              <a:t>Explore the advantages and disadvantages of nonrenewable energy resources</a:t>
            </a:r>
            <a:endParaRPr sz="2200">
              <a:solidFill>
                <a:srgbClr val="00B2A9"/>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4"/>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AGENDA</a:t>
            </a:r>
            <a:endParaRPr b="1">
              <a:solidFill>
                <a:srgbClr val="1F3A93"/>
              </a:solidFill>
              <a:latin typeface="Roboto Condensed"/>
              <a:ea typeface="Roboto Condensed"/>
              <a:cs typeface="Roboto Condensed"/>
              <a:sym typeface="Roboto Condensed"/>
            </a:endParaRPr>
          </a:p>
        </p:txBody>
      </p:sp>
      <p:sp>
        <p:nvSpPr>
          <p:cNvPr id="305" name="Google Shape;305;p34"/>
          <p:cNvSpPr txBox="1"/>
          <p:nvPr>
            <p:ph idx="1" type="body"/>
          </p:nvPr>
        </p:nvSpPr>
        <p:spPr>
          <a:xfrm>
            <a:off x="311700" y="1414750"/>
            <a:ext cx="8520600" cy="28596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Do Now</a:t>
            </a:r>
            <a:endParaRPr b="1" sz="2400">
              <a:solidFill>
                <a:srgbClr val="00B2A9"/>
              </a:solidFill>
              <a:latin typeface="Roboto"/>
              <a:ea typeface="Roboto"/>
              <a:cs typeface="Roboto"/>
              <a:sym typeface="Roboto"/>
            </a:endParaRPr>
          </a:p>
          <a:p>
            <a:pPr indent="-381000" lvl="0" marL="457200" rtl="0" algn="l">
              <a:lnSpc>
                <a:spcPct val="100000"/>
              </a:lnSpc>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Introduction of the Impact of Nonrenewable Energy Resources</a:t>
            </a:r>
            <a:endParaRPr b="1" sz="2400">
              <a:solidFill>
                <a:srgbClr val="00B2A9"/>
              </a:solidFill>
              <a:latin typeface="Roboto"/>
              <a:ea typeface="Roboto"/>
              <a:cs typeface="Roboto"/>
              <a:sym typeface="Roboto"/>
            </a:endParaRPr>
          </a:p>
          <a:p>
            <a:pPr indent="-381000" lvl="0" marL="457200" rtl="0" algn="l">
              <a:lnSpc>
                <a:spcPct val="100000"/>
              </a:lnSpc>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Activity: Notice and Wonder</a:t>
            </a:r>
            <a:endParaRPr b="1" sz="2400">
              <a:solidFill>
                <a:srgbClr val="00B2A9"/>
              </a:solidFill>
              <a:latin typeface="Roboto"/>
              <a:ea typeface="Roboto"/>
              <a:cs typeface="Roboto"/>
              <a:sym typeface="Roboto"/>
            </a:endParaRPr>
          </a:p>
          <a:p>
            <a:pPr indent="-381000" lvl="0" marL="457200" rtl="0" algn="l">
              <a:lnSpc>
                <a:spcPct val="100000"/>
              </a:lnSpc>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Exit Ticket</a:t>
            </a:r>
            <a:endParaRPr b="1" sz="2400">
              <a:solidFill>
                <a:srgbClr val="00B2A9"/>
              </a:solidFill>
              <a:latin typeface="Roboto"/>
              <a:ea typeface="Roboto"/>
              <a:cs typeface="Roboto"/>
              <a:sym typeface="Roboto"/>
            </a:endParaRPr>
          </a:p>
        </p:txBody>
      </p:sp>
      <p:cxnSp>
        <p:nvCxnSpPr>
          <p:cNvPr id="306" name="Google Shape;306;p34"/>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5"/>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Nonrenewable Energy Resources</a:t>
            </a:r>
            <a:endParaRPr b="1">
              <a:solidFill>
                <a:srgbClr val="1F3A93"/>
              </a:solidFill>
              <a:latin typeface="Roboto Condensed"/>
              <a:ea typeface="Roboto Condensed"/>
              <a:cs typeface="Roboto Condensed"/>
              <a:sym typeface="Roboto Condensed"/>
            </a:endParaRPr>
          </a:p>
        </p:txBody>
      </p:sp>
      <p:cxnSp>
        <p:nvCxnSpPr>
          <p:cNvPr id="312" name="Google Shape;312;p35"/>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313" name="Google Shape;313;p35"/>
          <p:cNvSpPr txBox="1"/>
          <p:nvPr/>
        </p:nvSpPr>
        <p:spPr>
          <a:xfrm>
            <a:off x="571753" y="1197725"/>
            <a:ext cx="8115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1F3A93"/>
                </a:solidFill>
                <a:latin typeface="Roboto"/>
                <a:ea typeface="Roboto"/>
                <a:cs typeface="Roboto"/>
                <a:sym typeface="Roboto"/>
              </a:rPr>
              <a:t>What we know so far about nonrenewable energy resources: </a:t>
            </a:r>
            <a:endParaRPr sz="2200">
              <a:latin typeface="Roboto"/>
              <a:ea typeface="Roboto"/>
              <a:cs typeface="Roboto"/>
              <a:sym typeface="Roboto"/>
            </a:endParaRPr>
          </a:p>
        </p:txBody>
      </p:sp>
      <p:sp>
        <p:nvSpPr>
          <p:cNvPr id="314" name="Google Shape;314;p35"/>
          <p:cNvSpPr/>
          <p:nvPr/>
        </p:nvSpPr>
        <p:spPr>
          <a:xfrm>
            <a:off x="795750" y="1828475"/>
            <a:ext cx="7552500" cy="3136800"/>
          </a:xfrm>
          <a:prstGeom prst="roundRect">
            <a:avLst>
              <a:gd fmla="val 13187" name="adj"/>
            </a:avLst>
          </a:prstGeom>
          <a:solidFill>
            <a:srgbClr val="FEDB95"/>
          </a:solidFill>
          <a:ln cap="flat" cmpd="sng" w="9525">
            <a:solidFill>
              <a:srgbClr val="FEDB9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1F3A93"/>
                </a:solidFill>
                <a:latin typeface="Roboto"/>
                <a:ea typeface="Roboto"/>
                <a:cs typeface="Roboto"/>
                <a:sym typeface="Roboto"/>
              </a:rPr>
              <a:t>Fossil fuels have been super important for powering our world. They're relatively easy to find and use, and they pack a lot of energy. They've helped us build cities, travel the world, and create all sorts of technologies. They're relatively easy to find and use, and they pack a lot of energy. Burning fossil fuels releases pollution into the air, which can cause problems like smog and acid rain. It also releases carbon dioxide, a greenhouse gas that contributes to climate change. </a:t>
            </a:r>
            <a:endParaRPr sz="2000">
              <a:solidFill>
                <a:srgbClr val="1F3A93"/>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6"/>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Nonrenewable Energy Resources</a:t>
            </a:r>
            <a:endParaRPr b="1">
              <a:solidFill>
                <a:srgbClr val="1F3A93"/>
              </a:solidFill>
              <a:latin typeface="Roboto Condensed"/>
              <a:ea typeface="Roboto Condensed"/>
              <a:cs typeface="Roboto Condensed"/>
              <a:sym typeface="Roboto Condensed"/>
            </a:endParaRPr>
          </a:p>
        </p:txBody>
      </p:sp>
      <p:cxnSp>
        <p:nvCxnSpPr>
          <p:cNvPr id="320" name="Google Shape;320;p36"/>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321" name="Google Shape;321;p36"/>
          <p:cNvSpPr txBox="1"/>
          <p:nvPr/>
        </p:nvSpPr>
        <p:spPr>
          <a:xfrm>
            <a:off x="571753" y="1197725"/>
            <a:ext cx="8050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1F3A93"/>
                </a:solidFill>
                <a:latin typeface="Roboto"/>
                <a:ea typeface="Roboto"/>
                <a:cs typeface="Roboto"/>
                <a:sym typeface="Roboto"/>
              </a:rPr>
              <a:t>Other notable facts about nonrenewable energy resources:</a:t>
            </a:r>
            <a:endParaRPr sz="2200">
              <a:latin typeface="Roboto"/>
              <a:ea typeface="Roboto"/>
              <a:cs typeface="Roboto"/>
              <a:sym typeface="Roboto"/>
            </a:endParaRPr>
          </a:p>
        </p:txBody>
      </p:sp>
      <p:sp>
        <p:nvSpPr>
          <p:cNvPr id="322" name="Google Shape;322;p36"/>
          <p:cNvSpPr/>
          <p:nvPr/>
        </p:nvSpPr>
        <p:spPr>
          <a:xfrm>
            <a:off x="311725" y="1828450"/>
            <a:ext cx="2646600" cy="3122700"/>
          </a:xfrm>
          <a:prstGeom prst="roundRect">
            <a:avLst>
              <a:gd fmla="val 13187" name="adj"/>
            </a:avLst>
          </a:prstGeom>
          <a:solidFill>
            <a:srgbClr val="FEDB95"/>
          </a:solidFill>
          <a:ln cap="flat" cmpd="sng" w="9525">
            <a:solidFill>
              <a:srgbClr val="FEDB9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1F3A93"/>
                </a:solidFill>
                <a:latin typeface="Roboto"/>
                <a:ea typeface="Roboto"/>
                <a:cs typeface="Roboto"/>
                <a:sym typeface="Roboto"/>
              </a:rPr>
              <a:t>Nonrenewable resources formed from the remains of ancient organisms (plants and animals) over millions of years.  Talk about old!</a:t>
            </a:r>
            <a:endParaRPr sz="2000">
              <a:solidFill>
                <a:srgbClr val="1F3A93"/>
              </a:solidFill>
              <a:latin typeface="Roboto"/>
              <a:ea typeface="Roboto"/>
              <a:cs typeface="Roboto"/>
              <a:sym typeface="Roboto"/>
            </a:endParaRPr>
          </a:p>
        </p:txBody>
      </p:sp>
      <p:sp>
        <p:nvSpPr>
          <p:cNvPr id="323" name="Google Shape;323;p36"/>
          <p:cNvSpPr/>
          <p:nvPr/>
        </p:nvSpPr>
        <p:spPr>
          <a:xfrm>
            <a:off x="3248702" y="1828450"/>
            <a:ext cx="2646600" cy="3122700"/>
          </a:xfrm>
          <a:prstGeom prst="roundRect">
            <a:avLst>
              <a:gd fmla="val 13187" name="adj"/>
            </a:avLst>
          </a:prstGeom>
          <a:solidFill>
            <a:srgbClr val="FEDB95"/>
          </a:solidFill>
          <a:ln cap="flat" cmpd="sng" w="9525">
            <a:solidFill>
              <a:srgbClr val="FEDB9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1F3A93"/>
                </a:solidFill>
                <a:latin typeface="Roboto"/>
                <a:ea typeface="Roboto"/>
                <a:cs typeface="Roboto"/>
                <a:sym typeface="Roboto"/>
              </a:rPr>
              <a:t>Earth has a finite amount of these resources, meaning they can't be easily replaced once they're used up. It's like having a limited-edition toy – once it's gone, it's gone!</a:t>
            </a:r>
            <a:endParaRPr sz="1800">
              <a:solidFill>
                <a:srgbClr val="1F3A93"/>
              </a:solidFill>
              <a:latin typeface="Roboto"/>
              <a:ea typeface="Roboto"/>
              <a:cs typeface="Roboto"/>
              <a:sym typeface="Roboto"/>
            </a:endParaRPr>
          </a:p>
        </p:txBody>
      </p:sp>
      <p:sp>
        <p:nvSpPr>
          <p:cNvPr id="324" name="Google Shape;324;p36"/>
          <p:cNvSpPr/>
          <p:nvPr/>
        </p:nvSpPr>
        <p:spPr>
          <a:xfrm>
            <a:off x="6185680" y="1828450"/>
            <a:ext cx="2646600" cy="3122700"/>
          </a:xfrm>
          <a:prstGeom prst="roundRect">
            <a:avLst>
              <a:gd fmla="val 13187" name="adj"/>
            </a:avLst>
          </a:prstGeom>
          <a:solidFill>
            <a:srgbClr val="FEDB95"/>
          </a:solidFill>
          <a:ln cap="flat" cmpd="sng" w="9525">
            <a:solidFill>
              <a:srgbClr val="FEDB9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1F3A93"/>
                </a:solidFill>
                <a:latin typeface="Roboto"/>
                <a:ea typeface="Roboto"/>
                <a:cs typeface="Roboto"/>
                <a:sym typeface="Roboto"/>
              </a:rPr>
              <a:t>Nonrenewable resources like fossil fuels (coal, oil, and natural gas) currently power most of our world, from transportation to electricity generation.  We rely on them, but need to find alternatives for the future!</a:t>
            </a:r>
            <a:endParaRPr sz="1600">
              <a:solidFill>
                <a:srgbClr val="1F3A93"/>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7"/>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Nonrenewable Energy Resources</a:t>
            </a:r>
            <a:endParaRPr b="1">
              <a:solidFill>
                <a:srgbClr val="1F3A93"/>
              </a:solidFill>
              <a:latin typeface="Roboto Condensed"/>
              <a:ea typeface="Roboto Condensed"/>
              <a:cs typeface="Roboto Condensed"/>
              <a:sym typeface="Roboto Condensed"/>
            </a:endParaRPr>
          </a:p>
        </p:txBody>
      </p:sp>
      <p:cxnSp>
        <p:nvCxnSpPr>
          <p:cNvPr id="330" name="Google Shape;330;p37"/>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331" name="Google Shape;331;p37"/>
          <p:cNvSpPr txBox="1"/>
          <p:nvPr/>
        </p:nvSpPr>
        <p:spPr>
          <a:xfrm>
            <a:off x="571753" y="1197725"/>
            <a:ext cx="8050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1F3A93"/>
                </a:solidFill>
                <a:latin typeface="Roboto"/>
                <a:ea typeface="Roboto"/>
                <a:cs typeface="Roboto"/>
                <a:sym typeface="Roboto"/>
              </a:rPr>
              <a:t>Advantages of nonrenewable energy resources: </a:t>
            </a:r>
            <a:endParaRPr sz="2200">
              <a:latin typeface="Roboto"/>
              <a:ea typeface="Roboto"/>
              <a:cs typeface="Roboto"/>
              <a:sym typeface="Roboto"/>
            </a:endParaRPr>
          </a:p>
        </p:txBody>
      </p:sp>
      <p:sp>
        <p:nvSpPr>
          <p:cNvPr id="332" name="Google Shape;332;p37"/>
          <p:cNvSpPr/>
          <p:nvPr/>
        </p:nvSpPr>
        <p:spPr>
          <a:xfrm>
            <a:off x="571750" y="1887925"/>
            <a:ext cx="8277300" cy="822600"/>
          </a:xfrm>
          <a:prstGeom prst="roundRect">
            <a:avLst>
              <a:gd fmla="val 13187" name="adj"/>
            </a:avLst>
          </a:prstGeom>
          <a:solidFill>
            <a:srgbClr val="FEDB95"/>
          </a:solidFill>
          <a:ln cap="flat" cmpd="sng" w="9525">
            <a:solidFill>
              <a:srgbClr val="FEDB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700">
                <a:solidFill>
                  <a:srgbClr val="1F3A93"/>
                </a:solidFill>
                <a:latin typeface="Roboto"/>
                <a:ea typeface="Roboto"/>
                <a:cs typeface="Roboto"/>
                <a:sym typeface="Roboto"/>
              </a:rPr>
              <a:t>Power plants that use coal, oil, or natural gas can generate electricity around the clock, regardless of the weather.  This makes them a reliable source of energy compared to solar or wind, which depend on sunlight or wind conditions.</a:t>
            </a:r>
            <a:endParaRPr sz="1700">
              <a:solidFill>
                <a:srgbClr val="1F3A93"/>
              </a:solidFill>
              <a:latin typeface="Roboto"/>
              <a:ea typeface="Roboto"/>
              <a:cs typeface="Roboto"/>
              <a:sym typeface="Roboto"/>
            </a:endParaRPr>
          </a:p>
        </p:txBody>
      </p:sp>
      <p:sp>
        <p:nvSpPr>
          <p:cNvPr id="333" name="Google Shape;333;p37"/>
          <p:cNvSpPr/>
          <p:nvPr/>
        </p:nvSpPr>
        <p:spPr>
          <a:xfrm>
            <a:off x="571750" y="2888945"/>
            <a:ext cx="8277300" cy="822600"/>
          </a:xfrm>
          <a:prstGeom prst="roundRect">
            <a:avLst>
              <a:gd fmla="val 13187" name="adj"/>
            </a:avLst>
          </a:prstGeom>
          <a:solidFill>
            <a:srgbClr val="FEDB95"/>
          </a:solidFill>
          <a:ln cap="flat" cmpd="sng" w="9525">
            <a:solidFill>
              <a:srgbClr val="FEDB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700">
                <a:solidFill>
                  <a:srgbClr val="1F3A93"/>
                </a:solidFill>
                <a:latin typeface="Roboto"/>
                <a:ea typeface="Roboto"/>
                <a:cs typeface="Roboto"/>
                <a:sym typeface="Roboto"/>
              </a:rPr>
              <a:t>Fossil fuels pack a lot of energy into a small amount of fuel. This makes them efficient for powering things like airplanes and large industries.</a:t>
            </a:r>
            <a:endParaRPr sz="1700">
              <a:solidFill>
                <a:srgbClr val="1F3A93"/>
              </a:solidFill>
              <a:latin typeface="Roboto"/>
              <a:ea typeface="Roboto"/>
              <a:cs typeface="Roboto"/>
              <a:sym typeface="Roboto"/>
            </a:endParaRPr>
          </a:p>
        </p:txBody>
      </p:sp>
      <p:sp>
        <p:nvSpPr>
          <p:cNvPr id="334" name="Google Shape;334;p37"/>
          <p:cNvSpPr/>
          <p:nvPr/>
        </p:nvSpPr>
        <p:spPr>
          <a:xfrm>
            <a:off x="571750" y="3889965"/>
            <a:ext cx="8277300" cy="822600"/>
          </a:xfrm>
          <a:prstGeom prst="roundRect">
            <a:avLst>
              <a:gd fmla="val 13187" name="adj"/>
            </a:avLst>
          </a:prstGeom>
          <a:solidFill>
            <a:srgbClr val="FEDB95"/>
          </a:solidFill>
          <a:ln cap="flat" cmpd="sng" w="9525">
            <a:solidFill>
              <a:srgbClr val="FEDB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700">
                <a:solidFill>
                  <a:srgbClr val="1F3A93"/>
                </a:solidFill>
                <a:latin typeface="Roboto"/>
                <a:ea typeface="Roboto"/>
                <a:cs typeface="Roboto"/>
                <a:sym typeface="Roboto"/>
              </a:rPr>
              <a:t>We've built our entire energy system around fossil fuels.  We have power plants, pipelines, and transportation systems that are all designed to use them, making them convenient for now.</a:t>
            </a:r>
            <a:endParaRPr sz="1700">
              <a:solidFill>
                <a:srgbClr val="1F3A93"/>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8"/>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Nonrenewable Energy Resources</a:t>
            </a:r>
            <a:endParaRPr b="1">
              <a:solidFill>
                <a:srgbClr val="1F3A93"/>
              </a:solidFill>
              <a:latin typeface="Roboto Condensed"/>
              <a:ea typeface="Roboto Condensed"/>
              <a:cs typeface="Roboto Condensed"/>
              <a:sym typeface="Roboto Condensed"/>
            </a:endParaRPr>
          </a:p>
        </p:txBody>
      </p:sp>
      <p:cxnSp>
        <p:nvCxnSpPr>
          <p:cNvPr id="340" name="Google Shape;340;p38"/>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341" name="Google Shape;341;p38"/>
          <p:cNvSpPr txBox="1"/>
          <p:nvPr/>
        </p:nvSpPr>
        <p:spPr>
          <a:xfrm>
            <a:off x="571753" y="1197725"/>
            <a:ext cx="8115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1F3A93"/>
                </a:solidFill>
                <a:latin typeface="Roboto"/>
                <a:ea typeface="Roboto"/>
                <a:cs typeface="Roboto"/>
                <a:sym typeface="Roboto"/>
              </a:rPr>
              <a:t>Disa</a:t>
            </a:r>
            <a:r>
              <a:rPr lang="en" sz="2200">
                <a:solidFill>
                  <a:srgbClr val="1F3A93"/>
                </a:solidFill>
                <a:latin typeface="Roboto"/>
                <a:ea typeface="Roboto"/>
                <a:cs typeface="Roboto"/>
                <a:sym typeface="Roboto"/>
              </a:rPr>
              <a:t>dvantages of nonrenewable energy resources: </a:t>
            </a:r>
            <a:endParaRPr sz="2200">
              <a:latin typeface="Roboto"/>
              <a:ea typeface="Roboto"/>
              <a:cs typeface="Roboto"/>
              <a:sym typeface="Roboto"/>
            </a:endParaRPr>
          </a:p>
        </p:txBody>
      </p:sp>
      <p:sp>
        <p:nvSpPr>
          <p:cNvPr id="342" name="Google Shape;342;p38"/>
          <p:cNvSpPr/>
          <p:nvPr/>
        </p:nvSpPr>
        <p:spPr>
          <a:xfrm>
            <a:off x="3806200" y="1720925"/>
            <a:ext cx="5117700" cy="1881300"/>
          </a:xfrm>
          <a:prstGeom prst="roundRect">
            <a:avLst>
              <a:gd fmla="val 13187" name="adj"/>
            </a:avLst>
          </a:prstGeom>
          <a:solidFill>
            <a:srgbClr val="FEDB95"/>
          </a:solidFill>
          <a:ln cap="flat" cmpd="sng" w="9525">
            <a:solidFill>
              <a:srgbClr val="FEDB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a:ea typeface="Roboto"/>
                <a:cs typeface="Roboto"/>
                <a:sym typeface="Roboto"/>
              </a:rPr>
              <a:t>Environmental damage</a:t>
            </a:r>
            <a:r>
              <a:rPr lang="en">
                <a:solidFill>
                  <a:srgbClr val="1F3A93"/>
                </a:solidFill>
                <a:latin typeface="Roboto"/>
                <a:ea typeface="Roboto"/>
                <a:cs typeface="Roboto"/>
                <a:sym typeface="Roboto"/>
              </a:rPr>
              <a:t>: (1) Pollution - burning fossil fuels releases harmful pollutants into the air, causing smog, acid rain, and respiratory problems. (2) Climate Change - they release greenhouse gases, primarily carbon dioxide, which trap heat and contribute to global warming and climate change. (3) Extraction Impacts - mining for coal and drilling for oil and gas can disrupt ecosystems, pollute water sources, and damage habitats.</a:t>
            </a:r>
            <a:endParaRPr>
              <a:solidFill>
                <a:srgbClr val="1F3A93"/>
              </a:solidFill>
              <a:latin typeface="Roboto"/>
              <a:ea typeface="Roboto"/>
              <a:cs typeface="Roboto"/>
              <a:sym typeface="Roboto"/>
            </a:endParaRPr>
          </a:p>
        </p:txBody>
      </p:sp>
      <p:sp>
        <p:nvSpPr>
          <p:cNvPr id="343" name="Google Shape;343;p38"/>
          <p:cNvSpPr/>
          <p:nvPr/>
        </p:nvSpPr>
        <p:spPr>
          <a:xfrm>
            <a:off x="571750" y="1720925"/>
            <a:ext cx="3157200" cy="1881300"/>
          </a:xfrm>
          <a:prstGeom prst="roundRect">
            <a:avLst>
              <a:gd fmla="val 13187" name="adj"/>
            </a:avLst>
          </a:prstGeom>
          <a:solidFill>
            <a:srgbClr val="FEDB95"/>
          </a:solidFill>
          <a:ln cap="flat" cmpd="sng" w="9525">
            <a:solidFill>
              <a:srgbClr val="FEDB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a:ea typeface="Roboto"/>
                <a:cs typeface="Roboto"/>
                <a:sym typeface="Roboto"/>
              </a:rPr>
              <a:t>Finite resources</a:t>
            </a:r>
            <a:r>
              <a:rPr lang="en">
                <a:solidFill>
                  <a:srgbClr val="1F3A93"/>
                </a:solidFill>
                <a:latin typeface="Roboto"/>
                <a:ea typeface="Roboto"/>
                <a:cs typeface="Roboto"/>
                <a:sym typeface="Roboto"/>
              </a:rPr>
              <a:t>: </a:t>
            </a:r>
            <a:r>
              <a:rPr lang="en">
                <a:solidFill>
                  <a:srgbClr val="1F3A93"/>
                </a:solidFill>
                <a:latin typeface="Roboto"/>
                <a:ea typeface="Roboto"/>
                <a:cs typeface="Roboto"/>
                <a:sym typeface="Roboto"/>
              </a:rPr>
              <a:t>Nonrenewable resources will eventually run out. We are using them up much faster than they can be replenished, which means we need to find alternative energy sources for the future.</a:t>
            </a:r>
            <a:endParaRPr>
              <a:solidFill>
                <a:srgbClr val="1F3A93"/>
              </a:solidFill>
              <a:latin typeface="Roboto"/>
              <a:ea typeface="Roboto"/>
              <a:cs typeface="Roboto"/>
              <a:sym typeface="Roboto"/>
            </a:endParaRPr>
          </a:p>
        </p:txBody>
      </p:sp>
      <p:sp>
        <p:nvSpPr>
          <p:cNvPr id="344" name="Google Shape;344;p38"/>
          <p:cNvSpPr/>
          <p:nvPr/>
        </p:nvSpPr>
        <p:spPr>
          <a:xfrm>
            <a:off x="571750" y="3668475"/>
            <a:ext cx="5340900" cy="1322700"/>
          </a:xfrm>
          <a:prstGeom prst="roundRect">
            <a:avLst>
              <a:gd fmla="val 13187" name="adj"/>
            </a:avLst>
          </a:prstGeom>
          <a:solidFill>
            <a:srgbClr val="FEDB95"/>
          </a:solidFill>
          <a:ln cap="flat" cmpd="sng" w="9525">
            <a:solidFill>
              <a:srgbClr val="FEDB95"/>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a:ea typeface="Roboto"/>
                <a:cs typeface="Roboto"/>
                <a:sym typeface="Roboto"/>
              </a:rPr>
              <a:t>Health</a:t>
            </a:r>
            <a:r>
              <a:rPr b="1" lang="en">
                <a:solidFill>
                  <a:srgbClr val="1F3A93"/>
                </a:solidFill>
                <a:latin typeface="Roboto"/>
                <a:ea typeface="Roboto"/>
                <a:cs typeface="Roboto"/>
                <a:sym typeface="Roboto"/>
              </a:rPr>
              <a:t> hazards</a:t>
            </a:r>
            <a:r>
              <a:rPr lang="en">
                <a:solidFill>
                  <a:srgbClr val="1F3A93"/>
                </a:solidFill>
                <a:latin typeface="Roboto"/>
                <a:ea typeface="Roboto"/>
                <a:cs typeface="Roboto"/>
                <a:sym typeface="Roboto"/>
              </a:rPr>
              <a:t>: (1) Air pollution from burning fossil fuels can cause respiratory illnesses, cardiovascular problems, and other health issues. (2) Extraction and transportation of these resources can also pose risks to worker safety and community health.</a:t>
            </a:r>
            <a:endParaRPr>
              <a:solidFill>
                <a:srgbClr val="1F3A93"/>
              </a:solidFill>
              <a:latin typeface="Roboto"/>
              <a:ea typeface="Roboto"/>
              <a:cs typeface="Roboto"/>
              <a:sym typeface="Roboto"/>
            </a:endParaRPr>
          </a:p>
          <a:p>
            <a:pPr indent="0" lvl="0" marL="0" rtl="0" algn="l">
              <a:spcBef>
                <a:spcPts val="0"/>
              </a:spcBef>
              <a:spcAft>
                <a:spcPts val="0"/>
              </a:spcAft>
              <a:buNone/>
            </a:pPr>
            <a:r>
              <a:t/>
            </a:r>
            <a:endParaRPr>
              <a:solidFill>
                <a:srgbClr val="1F3A93"/>
              </a:solidFill>
              <a:latin typeface="Roboto"/>
              <a:ea typeface="Roboto"/>
              <a:cs typeface="Roboto"/>
              <a:sym typeface="Roboto"/>
            </a:endParaRPr>
          </a:p>
        </p:txBody>
      </p:sp>
      <p:sp>
        <p:nvSpPr>
          <p:cNvPr id="345" name="Google Shape;345;p38"/>
          <p:cNvSpPr/>
          <p:nvPr/>
        </p:nvSpPr>
        <p:spPr>
          <a:xfrm>
            <a:off x="5992175" y="3668475"/>
            <a:ext cx="2931600" cy="1322700"/>
          </a:xfrm>
          <a:prstGeom prst="roundRect">
            <a:avLst>
              <a:gd fmla="val 13187" name="adj"/>
            </a:avLst>
          </a:prstGeom>
          <a:solidFill>
            <a:srgbClr val="FEDB95"/>
          </a:solidFill>
          <a:ln cap="flat" cmpd="sng" w="9525">
            <a:solidFill>
              <a:srgbClr val="FEDB95"/>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a:ea typeface="Roboto"/>
                <a:cs typeface="Roboto"/>
                <a:sym typeface="Roboto"/>
              </a:rPr>
              <a:t>Economic volatility:</a:t>
            </a:r>
            <a:r>
              <a:rPr lang="en">
                <a:solidFill>
                  <a:srgbClr val="1F3A93"/>
                </a:solidFill>
                <a:latin typeface="Roboto"/>
                <a:ea typeface="Roboto"/>
                <a:cs typeface="Roboto"/>
                <a:sym typeface="Roboto"/>
              </a:rPr>
              <a:t>: </a:t>
            </a:r>
            <a:r>
              <a:rPr lang="en">
                <a:solidFill>
                  <a:srgbClr val="1F3A93"/>
                </a:solidFill>
                <a:latin typeface="Roboto"/>
                <a:ea typeface="Roboto"/>
                <a:cs typeface="Roboto"/>
                <a:sym typeface="Roboto"/>
              </a:rPr>
              <a:t>The price of fossil fuels can fluctuate significantly, impacting energy costs for consumers and businesses.</a:t>
            </a:r>
            <a:endParaRPr>
              <a:solidFill>
                <a:srgbClr val="1F3A93"/>
              </a:solidFill>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39"/>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ACTIVITY</a:t>
            </a:r>
            <a:endParaRPr b="1">
              <a:solidFill>
                <a:srgbClr val="1F3A93"/>
              </a:solidFill>
              <a:latin typeface="Roboto Condensed"/>
              <a:ea typeface="Roboto Condensed"/>
              <a:cs typeface="Roboto Condensed"/>
              <a:sym typeface="Roboto Condensed"/>
            </a:endParaRPr>
          </a:p>
        </p:txBody>
      </p:sp>
      <p:cxnSp>
        <p:nvCxnSpPr>
          <p:cNvPr id="351" name="Google Shape;351;p39"/>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descr="Educational video for children to learn what non-renewable energy sources are, which are their main properties and what types of energies exist. Non-renewable energy resources are limited and don't replenish naturally. Oil, coal, natural gas and nuclear energy are some examples of non-renewable energy sources. In this video, children will discover the disadvantages of non-renewable energy sources as contrasted with renewable energy sources: non-renewable energies emit contaminating gases and sometimes create radioactive residues or even natural disasters. To contribute in looking after the environment, it is important to reduce the use of non-renewable energy resources. &#10;&#10;Thanks for visiting us! If you want your children to smile and learn, subscribe! :D&#10;&#10;We only upload our own content, designed by educators so that children smile and learn while watching a video. &#10;&#10;All of our content reinforces educational values, encouraging the use of multiple intelligences and language learning. &#10;&#10;If you like our videos, download Smile and Learn now. You’ll discover more than 5.000 activities for children aged 3 to 12 yeards, all designed by educators. We have 250 games and interactive stories and over 280 videos in five languages: English, Spanish, Portuguese, Italian and French. Try a month for free and start the adventure!" id="352" name="Google Shape;352;p39" title="Non-renewable Energy Sources - Types of Energy for Kids">
            <a:hlinkClick r:id="rId3"/>
          </p:cNvPr>
          <p:cNvPicPr preferRelativeResize="0"/>
          <p:nvPr/>
        </p:nvPicPr>
        <p:blipFill>
          <a:blip r:embed="rId4">
            <a:alphaModFix/>
          </a:blip>
          <a:stretch>
            <a:fillRect/>
          </a:stretch>
        </p:blipFill>
        <p:spPr>
          <a:xfrm>
            <a:off x="1277513" y="1163500"/>
            <a:ext cx="6588975" cy="3706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0"/>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EXIT TICKET</a:t>
            </a:r>
            <a:endParaRPr b="1">
              <a:solidFill>
                <a:srgbClr val="1F3A93"/>
              </a:solidFill>
              <a:latin typeface="Roboto Condensed"/>
              <a:ea typeface="Roboto Condensed"/>
              <a:cs typeface="Roboto Condensed"/>
              <a:sym typeface="Roboto Condensed"/>
            </a:endParaRPr>
          </a:p>
        </p:txBody>
      </p:sp>
      <p:cxnSp>
        <p:nvCxnSpPr>
          <p:cNvPr id="358" name="Google Shape;358;p40"/>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graphicFrame>
        <p:nvGraphicFramePr>
          <p:cNvPr id="359" name="Google Shape;359;p40"/>
          <p:cNvGraphicFramePr/>
          <p:nvPr/>
        </p:nvGraphicFramePr>
        <p:xfrm>
          <a:off x="710963" y="1578900"/>
          <a:ext cx="3000000" cy="3000000"/>
        </p:xfrm>
        <a:graphic>
          <a:graphicData uri="http://schemas.openxmlformats.org/drawingml/2006/table">
            <a:tbl>
              <a:tblPr>
                <a:noFill/>
                <a:tableStyleId>{8142989F-B109-4409-803A-A3D7063D5CE9}</a:tableStyleId>
              </a:tblPr>
              <a:tblGrid>
                <a:gridCol w="7428000"/>
              </a:tblGrid>
              <a:tr h="3319175">
                <a:tc>
                  <a:txBody>
                    <a:bodyPr/>
                    <a:lstStyle/>
                    <a:p>
                      <a:pPr indent="0" lvl="0" marL="0" rtl="0" algn="ctr">
                        <a:spcBef>
                          <a:spcPts val="0"/>
                        </a:spcBef>
                        <a:spcAft>
                          <a:spcPts val="0"/>
                        </a:spcAft>
                        <a:buClr>
                          <a:schemeClr val="dk1"/>
                        </a:buClr>
                        <a:buSzPts val="1100"/>
                        <a:buFont typeface="Arial"/>
                        <a:buNone/>
                      </a:pPr>
                      <a:r>
                        <a:t/>
                      </a:r>
                      <a:endParaRPr sz="1600">
                        <a:solidFill>
                          <a:srgbClr val="1F3A93"/>
                        </a:solidFill>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lang="en" sz="2200">
                          <a:solidFill>
                            <a:srgbClr val="1F3A93"/>
                          </a:solidFill>
                          <a:latin typeface="Roboto"/>
                          <a:ea typeface="Roboto"/>
                          <a:cs typeface="Roboto"/>
                          <a:sym typeface="Roboto"/>
                        </a:rPr>
                        <a:t>What do you NOTICE and WONDER about this image? </a:t>
                      </a:r>
                      <a:endParaRPr sz="2200">
                        <a:solidFill>
                          <a:srgbClr val="1F3A93"/>
                        </a:solidFill>
                        <a:latin typeface="Roboto"/>
                        <a:ea typeface="Roboto"/>
                        <a:cs typeface="Roboto"/>
                        <a:sym typeface="Roboto"/>
                      </a:endParaRPr>
                    </a:p>
                  </a:txBody>
                  <a:tcPr marT="91425" marB="91425" marR="91425" marL="91425">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
        <p:nvSpPr>
          <p:cNvPr id="360" name="Google Shape;360;p40"/>
          <p:cNvSpPr txBox="1"/>
          <p:nvPr>
            <p:ph idx="1" type="body"/>
          </p:nvPr>
        </p:nvSpPr>
        <p:spPr>
          <a:xfrm>
            <a:off x="228100" y="1068300"/>
            <a:ext cx="7428000" cy="471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solidFill>
                  <a:srgbClr val="1F3A93"/>
                </a:solidFill>
                <a:latin typeface="Roboto"/>
                <a:ea typeface="Roboto"/>
                <a:cs typeface="Roboto"/>
                <a:sym typeface="Roboto"/>
              </a:rPr>
              <a:t>Question</a:t>
            </a:r>
            <a:endParaRPr b="1">
              <a:solidFill>
                <a:srgbClr val="1F3A93"/>
              </a:solidFill>
              <a:latin typeface="Roboto"/>
              <a:ea typeface="Roboto"/>
              <a:cs typeface="Roboto"/>
              <a:sym typeface="Roboto"/>
            </a:endParaRPr>
          </a:p>
        </p:txBody>
      </p:sp>
      <p:pic>
        <p:nvPicPr>
          <p:cNvPr id="361" name="Google Shape;361;p40"/>
          <p:cNvPicPr preferRelativeResize="0"/>
          <p:nvPr/>
        </p:nvPicPr>
        <p:blipFill rotWithShape="1">
          <a:blip r:embed="rId3">
            <a:alphaModFix/>
          </a:blip>
          <a:srcRect b="12755" l="0" r="0" t="0"/>
          <a:stretch/>
        </p:blipFill>
        <p:spPr>
          <a:xfrm>
            <a:off x="2537175" y="2447850"/>
            <a:ext cx="4022098" cy="2338876"/>
          </a:xfrm>
          <a:prstGeom prst="rect">
            <a:avLst/>
          </a:prstGeom>
          <a:noFill/>
          <a:ln>
            <a:noFill/>
          </a:ln>
        </p:spPr>
      </p:pic>
      <p:sp>
        <p:nvSpPr>
          <p:cNvPr id="362" name="Google Shape;362;p40"/>
          <p:cNvSpPr txBox="1"/>
          <p:nvPr/>
        </p:nvSpPr>
        <p:spPr>
          <a:xfrm>
            <a:off x="773025" y="4585775"/>
            <a:ext cx="1531200" cy="31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Roboto"/>
                <a:ea typeface="Roboto"/>
                <a:cs typeface="Roboto"/>
                <a:sym typeface="Roboto"/>
              </a:rPr>
              <a:t>Photo by Nicolas HIPPERT </a:t>
            </a:r>
            <a:endParaRPr sz="800">
              <a:solidFill>
                <a:schemeClr val="dk2"/>
              </a:solidFill>
              <a:latin typeface="Roboto"/>
              <a:ea typeface="Roboto"/>
              <a:cs typeface="Roboto"/>
              <a:sym typeface="Roboto"/>
            </a:endParaRPr>
          </a:p>
        </p:txBody>
      </p:sp>
      <p:sp>
        <p:nvSpPr>
          <p:cNvPr id="363" name="Google Shape;363;p40"/>
          <p:cNvSpPr/>
          <p:nvPr/>
        </p:nvSpPr>
        <p:spPr>
          <a:xfrm>
            <a:off x="6626753" y="71686"/>
            <a:ext cx="2436600" cy="1833300"/>
          </a:xfrm>
          <a:prstGeom prst="teardrop">
            <a:avLst>
              <a:gd fmla="val 100000" name="adj"/>
            </a:avLst>
          </a:prstGeom>
          <a:solidFill>
            <a:srgbClr val="FFFFFF"/>
          </a:solidFill>
          <a:ln cap="flat" cmpd="sng" w="28575">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FDB82C"/>
                </a:solidFill>
                <a:latin typeface="Roboto"/>
                <a:ea typeface="Roboto"/>
                <a:cs typeface="Roboto"/>
                <a:sym typeface="Roboto"/>
              </a:rPr>
              <a:t>Don’t forget to complete your daily learning log!! </a:t>
            </a:r>
            <a:endParaRPr b="1" sz="1900">
              <a:solidFill>
                <a:srgbClr val="FDB82C"/>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3A93"/>
        </a:solidFill>
      </p:bgPr>
    </p:bg>
    <p:spTree>
      <p:nvGrpSpPr>
        <p:cNvPr id="367" name="Shape 367"/>
        <p:cNvGrpSpPr/>
        <p:nvPr/>
      </p:nvGrpSpPr>
      <p:grpSpPr>
        <a:xfrm>
          <a:off x="0" y="0"/>
          <a:ext cx="0" cy="0"/>
          <a:chOff x="0" y="0"/>
          <a:chExt cx="0" cy="0"/>
        </a:xfrm>
      </p:grpSpPr>
      <p:pic>
        <p:nvPicPr>
          <p:cNvPr id="368" name="Google Shape;368;p41"/>
          <p:cNvPicPr preferRelativeResize="0"/>
          <p:nvPr/>
        </p:nvPicPr>
        <p:blipFill rotWithShape="1">
          <a:blip r:embed="rId3">
            <a:alphaModFix/>
          </a:blip>
          <a:srcRect b="16016" l="0" r="21703" t="13456"/>
          <a:stretch/>
        </p:blipFill>
        <p:spPr>
          <a:xfrm rot="10800000">
            <a:off x="-33200" y="800"/>
            <a:ext cx="5945075" cy="5157650"/>
          </a:xfrm>
          <a:prstGeom prst="rect">
            <a:avLst/>
          </a:prstGeom>
          <a:noFill/>
          <a:ln>
            <a:noFill/>
          </a:ln>
        </p:spPr>
      </p:pic>
      <p:sp>
        <p:nvSpPr>
          <p:cNvPr id="369" name="Google Shape;369;p41"/>
          <p:cNvSpPr txBox="1"/>
          <p:nvPr>
            <p:ph type="ctrTitle"/>
          </p:nvPr>
        </p:nvSpPr>
        <p:spPr>
          <a:xfrm>
            <a:off x="597375" y="2126526"/>
            <a:ext cx="4887300" cy="1231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4800">
                <a:solidFill>
                  <a:schemeClr val="lt1"/>
                </a:solidFill>
                <a:latin typeface="Roboto Condensed"/>
                <a:ea typeface="Roboto Condensed"/>
                <a:cs typeface="Roboto Condensed"/>
                <a:sym typeface="Roboto Condensed"/>
              </a:rPr>
              <a:t>Lesson 3</a:t>
            </a:r>
            <a:endParaRPr b="1" sz="4800">
              <a:solidFill>
                <a:schemeClr val="lt1"/>
              </a:solidFill>
              <a:latin typeface="Roboto Condensed"/>
              <a:ea typeface="Roboto Condensed"/>
              <a:cs typeface="Roboto Condensed"/>
              <a:sym typeface="Roboto Condensed"/>
            </a:endParaRPr>
          </a:p>
        </p:txBody>
      </p:sp>
      <p:sp>
        <p:nvSpPr>
          <p:cNvPr id="370" name="Google Shape;370;p41"/>
          <p:cNvSpPr txBox="1"/>
          <p:nvPr>
            <p:ph idx="1" type="subTitle"/>
          </p:nvPr>
        </p:nvSpPr>
        <p:spPr>
          <a:xfrm>
            <a:off x="597375" y="3358021"/>
            <a:ext cx="4025100" cy="74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600">
                <a:solidFill>
                  <a:schemeClr val="lt1"/>
                </a:solidFill>
                <a:latin typeface="Raleway Medium"/>
                <a:ea typeface="Raleway Medium"/>
                <a:cs typeface="Raleway Medium"/>
                <a:sym typeface="Raleway Medium"/>
              </a:rPr>
              <a:t>Renewable Energy</a:t>
            </a:r>
            <a:endParaRPr sz="2600">
              <a:solidFill>
                <a:schemeClr val="lt1"/>
              </a:solidFill>
              <a:latin typeface="Raleway Medium"/>
              <a:ea typeface="Raleway Medium"/>
              <a:cs typeface="Raleway Medium"/>
              <a:sym typeface="Raleway Medium"/>
            </a:endParaRPr>
          </a:p>
          <a:p>
            <a:pPr indent="0" lvl="0" marL="0" rtl="0" algn="l">
              <a:spcBef>
                <a:spcPts val="0"/>
              </a:spcBef>
              <a:spcAft>
                <a:spcPts val="0"/>
              </a:spcAft>
              <a:buNone/>
            </a:pPr>
            <a:r>
              <a:t/>
            </a:r>
            <a:endParaRPr sz="2600">
              <a:solidFill>
                <a:schemeClr val="lt1"/>
              </a:solidFill>
              <a:latin typeface="Raleway Medium"/>
              <a:ea typeface="Raleway Medium"/>
              <a:cs typeface="Raleway Medium"/>
              <a:sym typeface="Raleway Medium"/>
            </a:endParaRPr>
          </a:p>
        </p:txBody>
      </p:sp>
      <p:cxnSp>
        <p:nvCxnSpPr>
          <p:cNvPr id="371" name="Google Shape;371;p41"/>
          <p:cNvCxnSpPr/>
          <p:nvPr/>
        </p:nvCxnSpPr>
        <p:spPr>
          <a:xfrm>
            <a:off x="690719" y="2126536"/>
            <a:ext cx="4431000" cy="0"/>
          </a:xfrm>
          <a:prstGeom prst="straightConnector1">
            <a:avLst/>
          </a:prstGeom>
          <a:noFill/>
          <a:ln cap="flat" cmpd="sng" w="28575">
            <a:solidFill>
              <a:schemeClr val="lt1"/>
            </a:solidFill>
            <a:prstDash val="solid"/>
            <a:round/>
            <a:headEnd len="med" w="med" type="none"/>
            <a:tailEnd len="med" w="med" type="none"/>
          </a:ln>
        </p:spPr>
      </p:cxnSp>
      <p:pic>
        <p:nvPicPr>
          <p:cNvPr id="372" name="Google Shape;372;p41"/>
          <p:cNvPicPr preferRelativeResize="0"/>
          <p:nvPr/>
        </p:nvPicPr>
        <p:blipFill>
          <a:blip r:embed="rId4">
            <a:alphaModFix/>
          </a:blip>
          <a:stretch>
            <a:fillRect/>
          </a:stretch>
        </p:blipFill>
        <p:spPr>
          <a:xfrm>
            <a:off x="690719" y="1064375"/>
            <a:ext cx="1947275" cy="581013"/>
          </a:xfrm>
          <a:prstGeom prst="rect">
            <a:avLst/>
          </a:prstGeom>
          <a:noFill/>
          <a:ln>
            <a:noFill/>
          </a:ln>
        </p:spPr>
      </p:pic>
      <p:pic>
        <p:nvPicPr>
          <p:cNvPr id="373" name="Google Shape;373;p41"/>
          <p:cNvPicPr preferRelativeResize="0"/>
          <p:nvPr/>
        </p:nvPicPr>
        <p:blipFill rotWithShape="1">
          <a:blip r:embed="rId5">
            <a:alphaModFix/>
          </a:blip>
          <a:srcRect b="0" l="0" r="0" t="0"/>
          <a:stretch/>
        </p:blipFill>
        <p:spPr>
          <a:xfrm>
            <a:off x="5533202" y="903039"/>
            <a:ext cx="3337425" cy="3337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3A93"/>
        </a:solidFill>
      </p:bgPr>
    </p:bg>
    <p:spTree>
      <p:nvGrpSpPr>
        <p:cNvPr id="70" name="Shape 70"/>
        <p:cNvGrpSpPr/>
        <p:nvPr/>
      </p:nvGrpSpPr>
      <p:grpSpPr>
        <a:xfrm>
          <a:off x="0" y="0"/>
          <a:ext cx="0" cy="0"/>
          <a:chOff x="0" y="0"/>
          <a:chExt cx="0" cy="0"/>
        </a:xfrm>
      </p:grpSpPr>
      <p:pic>
        <p:nvPicPr>
          <p:cNvPr id="71" name="Google Shape;71;p15"/>
          <p:cNvPicPr preferRelativeResize="0"/>
          <p:nvPr/>
        </p:nvPicPr>
        <p:blipFill rotWithShape="1">
          <a:blip r:embed="rId3">
            <a:alphaModFix/>
          </a:blip>
          <a:srcRect b="16016" l="0" r="21703" t="13456"/>
          <a:stretch/>
        </p:blipFill>
        <p:spPr>
          <a:xfrm rot="10800000">
            <a:off x="-33200" y="800"/>
            <a:ext cx="5945075" cy="5157650"/>
          </a:xfrm>
          <a:prstGeom prst="rect">
            <a:avLst/>
          </a:prstGeom>
          <a:noFill/>
          <a:ln>
            <a:noFill/>
          </a:ln>
        </p:spPr>
      </p:pic>
      <p:sp>
        <p:nvSpPr>
          <p:cNvPr id="72" name="Google Shape;72;p15"/>
          <p:cNvSpPr txBox="1"/>
          <p:nvPr>
            <p:ph type="ctrTitle"/>
          </p:nvPr>
        </p:nvSpPr>
        <p:spPr>
          <a:xfrm>
            <a:off x="597375" y="2126526"/>
            <a:ext cx="4887300" cy="1231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4800">
                <a:solidFill>
                  <a:schemeClr val="lt1"/>
                </a:solidFill>
                <a:latin typeface="Roboto Condensed"/>
                <a:ea typeface="Roboto Condensed"/>
                <a:cs typeface="Roboto Condensed"/>
                <a:sym typeface="Roboto Condensed"/>
              </a:rPr>
              <a:t>Lesson 1</a:t>
            </a:r>
            <a:endParaRPr b="1" sz="4800">
              <a:solidFill>
                <a:schemeClr val="lt1"/>
              </a:solidFill>
              <a:latin typeface="Roboto Condensed"/>
              <a:ea typeface="Roboto Condensed"/>
              <a:cs typeface="Roboto Condensed"/>
              <a:sym typeface="Roboto Condensed"/>
            </a:endParaRPr>
          </a:p>
        </p:txBody>
      </p:sp>
      <p:sp>
        <p:nvSpPr>
          <p:cNvPr id="73" name="Google Shape;73;p15"/>
          <p:cNvSpPr txBox="1"/>
          <p:nvPr>
            <p:ph idx="1" type="subTitle"/>
          </p:nvPr>
        </p:nvSpPr>
        <p:spPr>
          <a:xfrm>
            <a:off x="597375" y="3358021"/>
            <a:ext cx="4025100" cy="74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lt1"/>
                </a:solidFill>
                <a:latin typeface="Raleway Medium"/>
                <a:ea typeface="Raleway Medium"/>
                <a:cs typeface="Raleway Medium"/>
                <a:sym typeface="Raleway Medium"/>
              </a:rPr>
              <a:t>What is energy?</a:t>
            </a:r>
            <a:endParaRPr sz="2600">
              <a:solidFill>
                <a:schemeClr val="lt1"/>
              </a:solidFill>
              <a:latin typeface="Raleway Medium"/>
              <a:ea typeface="Raleway Medium"/>
              <a:cs typeface="Raleway Medium"/>
              <a:sym typeface="Raleway Medium"/>
            </a:endParaRPr>
          </a:p>
        </p:txBody>
      </p:sp>
      <p:cxnSp>
        <p:nvCxnSpPr>
          <p:cNvPr id="74" name="Google Shape;74;p15"/>
          <p:cNvCxnSpPr/>
          <p:nvPr/>
        </p:nvCxnSpPr>
        <p:spPr>
          <a:xfrm>
            <a:off x="690719" y="2126536"/>
            <a:ext cx="4431000" cy="0"/>
          </a:xfrm>
          <a:prstGeom prst="straightConnector1">
            <a:avLst/>
          </a:prstGeom>
          <a:noFill/>
          <a:ln cap="flat" cmpd="sng" w="28575">
            <a:solidFill>
              <a:schemeClr val="lt1"/>
            </a:solidFill>
            <a:prstDash val="solid"/>
            <a:round/>
            <a:headEnd len="med" w="med" type="none"/>
            <a:tailEnd len="med" w="med" type="none"/>
          </a:ln>
        </p:spPr>
      </p:cxnSp>
      <p:pic>
        <p:nvPicPr>
          <p:cNvPr id="75" name="Google Shape;75;p15"/>
          <p:cNvPicPr preferRelativeResize="0"/>
          <p:nvPr/>
        </p:nvPicPr>
        <p:blipFill>
          <a:blip r:embed="rId4">
            <a:alphaModFix/>
          </a:blip>
          <a:stretch>
            <a:fillRect/>
          </a:stretch>
        </p:blipFill>
        <p:spPr>
          <a:xfrm>
            <a:off x="690719" y="1064375"/>
            <a:ext cx="1947275" cy="581013"/>
          </a:xfrm>
          <a:prstGeom prst="rect">
            <a:avLst/>
          </a:prstGeom>
          <a:noFill/>
          <a:ln>
            <a:noFill/>
          </a:ln>
        </p:spPr>
      </p:pic>
      <p:pic>
        <p:nvPicPr>
          <p:cNvPr id="76" name="Google Shape;76;p15"/>
          <p:cNvPicPr preferRelativeResize="0"/>
          <p:nvPr/>
        </p:nvPicPr>
        <p:blipFill rotWithShape="1">
          <a:blip r:embed="rId5">
            <a:alphaModFix/>
          </a:blip>
          <a:srcRect b="0" l="0" r="0" t="0"/>
          <a:stretch/>
        </p:blipFill>
        <p:spPr>
          <a:xfrm>
            <a:off x="5533202" y="903039"/>
            <a:ext cx="3337425" cy="33374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2"/>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DO NOW</a:t>
            </a:r>
            <a:endParaRPr b="1">
              <a:solidFill>
                <a:srgbClr val="1F3A93"/>
              </a:solidFill>
              <a:latin typeface="Roboto Condensed"/>
              <a:ea typeface="Roboto Condensed"/>
              <a:cs typeface="Roboto Condensed"/>
              <a:sym typeface="Roboto Condensed"/>
            </a:endParaRPr>
          </a:p>
        </p:txBody>
      </p:sp>
      <p:cxnSp>
        <p:nvCxnSpPr>
          <p:cNvPr id="379" name="Google Shape;379;p42"/>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380" name="Google Shape;380;p42"/>
          <p:cNvSpPr txBox="1"/>
          <p:nvPr>
            <p:ph idx="1" type="body"/>
          </p:nvPr>
        </p:nvSpPr>
        <p:spPr>
          <a:xfrm>
            <a:off x="477400" y="1133850"/>
            <a:ext cx="3251400" cy="572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400">
                <a:solidFill>
                  <a:srgbClr val="00B2A9"/>
                </a:solidFill>
                <a:latin typeface="Roboto"/>
                <a:ea typeface="Roboto"/>
                <a:cs typeface="Roboto"/>
                <a:sym typeface="Roboto"/>
              </a:rPr>
              <a:t>Quick Task</a:t>
            </a:r>
            <a:r>
              <a:rPr b="1" lang="en" sz="2400">
                <a:solidFill>
                  <a:srgbClr val="00B2A9"/>
                </a:solidFill>
                <a:latin typeface="Roboto"/>
                <a:ea typeface="Roboto"/>
                <a:cs typeface="Roboto"/>
                <a:sym typeface="Roboto"/>
              </a:rPr>
              <a:t>:</a:t>
            </a:r>
            <a:endParaRPr b="1" sz="3000">
              <a:solidFill>
                <a:srgbClr val="00B2A9"/>
              </a:solidFill>
              <a:latin typeface="Roboto"/>
              <a:ea typeface="Roboto"/>
              <a:cs typeface="Roboto"/>
              <a:sym typeface="Roboto"/>
            </a:endParaRPr>
          </a:p>
        </p:txBody>
      </p:sp>
      <p:graphicFrame>
        <p:nvGraphicFramePr>
          <p:cNvPr id="381" name="Google Shape;381;p42"/>
          <p:cNvGraphicFramePr/>
          <p:nvPr/>
        </p:nvGraphicFramePr>
        <p:xfrm>
          <a:off x="1433400" y="2205425"/>
          <a:ext cx="3000000" cy="3000000"/>
        </p:xfrm>
        <a:graphic>
          <a:graphicData uri="http://schemas.openxmlformats.org/drawingml/2006/table">
            <a:tbl>
              <a:tblPr>
                <a:noFill/>
                <a:tableStyleId>{8142989F-B109-4409-803A-A3D7063D5CE9}</a:tableStyleId>
              </a:tblPr>
              <a:tblGrid>
                <a:gridCol w="6277175"/>
              </a:tblGrid>
              <a:tr h="1312300">
                <a:tc>
                  <a:txBody>
                    <a:bodyPr/>
                    <a:lstStyle/>
                    <a:p>
                      <a:pPr indent="0" lvl="0" marL="0" rtl="0" algn="ctr">
                        <a:spcBef>
                          <a:spcPts val="0"/>
                        </a:spcBef>
                        <a:spcAft>
                          <a:spcPts val="0"/>
                        </a:spcAft>
                        <a:buNone/>
                      </a:pPr>
                      <a:r>
                        <a:rPr lang="en" sz="1800">
                          <a:solidFill>
                            <a:srgbClr val="1F3A93"/>
                          </a:solidFill>
                          <a:latin typeface="Roboto"/>
                          <a:ea typeface="Roboto"/>
                          <a:cs typeface="Roboto"/>
                          <a:sym typeface="Roboto"/>
                        </a:rPr>
                        <a:t>Write down everything you already know about renewable energy </a:t>
                      </a:r>
                      <a:r>
                        <a:rPr lang="en" sz="1800">
                          <a:solidFill>
                            <a:srgbClr val="1F3A93"/>
                          </a:solidFill>
                          <a:latin typeface="Roboto"/>
                          <a:ea typeface="Roboto"/>
                          <a:cs typeface="Roboto"/>
                          <a:sym typeface="Roboto"/>
                        </a:rPr>
                        <a:t>resources. </a:t>
                      </a:r>
                      <a:endParaRPr sz="1800">
                        <a:solidFill>
                          <a:srgbClr val="1F3A93"/>
                        </a:solidFill>
                        <a:latin typeface="Roboto"/>
                        <a:ea typeface="Roboto"/>
                        <a:cs typeface="Roboto"/>
                        <a:sym typeface="Roboto"/>
                      </a:endParaRPr>
                    </a:p>
                  </a:txBody>
                  <a:tcPr marT="91425" marB="91425" marR="91425" marL="91425" anchor="ctr">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3"/>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OBJECTIVE</a:t>
            </a:r>
            <a:endParaRPr b="1">
              <a:solidFill>
                <a:srgbClr val="1F3A93"/>
              </a:solidFill>
              <a:latin typeface="Roboto Condensed"/>
              <a:ea typeface="Roboto Condensed"/>
              <a:cs typeface="Roboto Condensed"/>
              <a:sym typeface="Roboto Condensed"/>
            </a:endParaRPr>
          </a:p>
        </p:txBody>
      </p:sp>
      <p:cxnSp>
        <p:nvCxnSpPr>
          <p:cNvPr id="387" name="Google Shape;387;p43"/>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388" name="Google Shape;388;p43"/>
          <p:cNvSpPr txBox="1"/>
          <p:nvPr>
            <p:ph idx="1" type="body"/>
          </p:nvPr>
        </p:nvSpPr>
        <p:spPr>
          <a:xfrm>
            <a:off x="287925" y="1163500"/>
            <a:ext cx="8520600" cy="36066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en" sz="2200">
                <a:solidFill>
                  <a:srgbClr val="00B2A9"/>
                </a:solidFill>
                <a:latin typeface="Roboto"/>
                <a:ea typeface="Roboto"/>
                <a:cs typeface="Roboto"/>
                <a:sym typeface="Roboto"/>
              </a:rPr>
              <a:t>Students will </a:t>
            </a:r>
            <a:endParaRPr b="1" sz="2200">
              <a:solidFill>
                <a:srgbClr val="00B2A9"/>
              </a:solidFill>
              <a:latin typeface="Roboto"/>
              <a:ea typeface="Roboto"/>
              <a:cs typeface="Roboto"/>
              <a:sym typeface="Roboto"/>
            </a:endParaRPr>
          </a:p>
          <a:p>
            <a:pPr indent="-368300" lvl="0" marL="457200" rtl="0" algn="l">
              <a:lnSpc>
                <a:spcPct val="100000"/>
              </a:lnSpc>
              <a:spcBef>
                <a:spcPts val="0"/>
              </a:spcBef>
              <a:spcAft>
                <a:spcPts val="0"/>
              </a:spcAft>
              <a:buClr>
                <a:srgbClr val="00B2A9"/>
              </a:buClr>
              <a:buSzPts val="2200"/>
              <a:buFont typeface="Roboto"/>
              <a:buChar char="●"/>
            </a:pPr>
            <a:r>
              <a:rPr lang="en" sz="2200">
                <a:solidFill>
                  <a:srgbClr val="00B2A9"/>
                </a:solidFill>
                <a:latin typeface="Roboto"/>
                <a:ea typeface="Roboto"/>
                <a:cs typeface="Roboto"/>
                <a:sym typeface="Roboto"/>
              </a:rPr>
              <a:t>Define renewable resources</a:t>
            </a:r>
            <a:endParaRPr sz="2200">
              <a:solidFill>
                <a:srgbClr val="00B2A9"/>
              </a:solidFill>
              <a:latin typeface="Roboto"/>
              <a:ea typeface="Roboto"/>
              <a:cs typeface="Roboto"/>
              <a:sym typeface="Roboto"/>
            </a:endParaRPr>
          </a:p>
          <a:p>
            <a:pPr indent="-368300" lvl="0" marL="457200" rtl="0" algn="l">
              <a:lnSpc>
                <a:spcPct val="100000"/>
              </a:lnSpc>
              <a:spcBef>
                <a:spcPts val="0"/>
              </a:spcBef>
              <a:spcAft>
                <a:spcPts val="0"/>
              </a:spcAft>
              <a:buClr>
                <a:srgbClr val="00B2A9"/>
              </a:buClr>
              <a:buSzPts val="2200"/>
              <a:buFont typeface="Roboto"/>
              <a:buChar char="●"/>
            </a:pPr>
            <a:r>
              <a:rPr lang="en" sz="2200">
                <a:solidFill>
                  <a:srgbClr val="00B2A9"/>
                </a:solidFill>
                <a:latin typeface="Roboto"/>
                <a:ea typeface="Roboto"/>
                <a:cs typeface="Roboto"/>
                <a:sym typeface="Roboto"/>
              </a:rPr>
              <a:t>Explore the advantages and disadvantages of renewable resources</a:t>
            </a:r>
            <a:endParaRPr sz="2200">
              <a:solidFill>
                <a:srgbClr val="00B2A9"/>
              </a:solidFill>
              <a:latin typeface="Roboto"/>
              <a:ea typeface="Roboto"/>
              <a:cs typeface="Roboto"/>
              <a:sym typeface="Roboto"/>
            </a:endParaRPr>
          </a:p>
          <a:p>
            <a:pPr indent="0" lvl="0" marL="0" rtl="0" algn="l">
              <a:spcBef>
                <a:spcPts val="0"/>
              </a:spcBef>
              <a:spcAft>
                <a:spcPts val="1600"/>
              </a:spcAft>
              <a:buNone/>
            </a:pPr>
            <a:r>
              <a:t/>
            </a:r>
            <a:endParaRPr>
              <a:solidFill>
                <a:srgbClr val="414143"/>
              </a:solidFill>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4"/>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AGENDA</a:t>
            </a:r>
            <a:endParaRPr b="1">
              <a:solidFill>
                <a:srgbClr val="1F3A93"/>
              </a:solidFill>
              <a:latin typeface="Roboto Condensed"/>
              <a:ea typeface="Roboto Condensed"/>
              <a:cs typeface="Roboto Condensed"/>
              <a:sym typeface="Roboto Condensed"/>
            </a:endParaRPr>
          </a:p>
        </p:txBody>
      </p:sp>
      <p:sp>
        <p:nvSpPr>
          <p:cNvPr id="394" name="Google Shape;394;p44"/>
          <p:cNvSpPr txBox="1"/>
          <p:nvPr>
            <p:ph idx="1" type="body"/>
          </p:nvPr>
        </p:nvSpPr>
        <p:spPr>
          <a:xfrm>
            <a:off x="311700" y="1414750"/>
            <a:ext cx="8520600" cy="28596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Do Now</a:t>
            </a:r>
            <a:endParaRPr b="1" sz="2400">
              <a:solidFill>
                <a:srgbClr val="00B2A9"/>
              </a:solidFill>
              <a:latin typeface="Roboto"/>
              <a:ea typeface="Roboto"/>
              <a:cs typeface="Roboto"/>
              <a:sym typeface="Roboto"/>
            </a:endParaRPr>
          </a:p>
          <a:p>
            <a:pPr indent="-381000" lvl="0" marL="457200" rtl="0" algn="l">
              <a:lnSpc>
                <a:spcPct val="100000"/>
              </a:lnSpc>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Exploring Renewable Energy </a:t>
            </a:r>
            <a:endParaRPr b="1" sz="2400">
              <a:solidFill>
                <a:srgbClr val="00B2A9"/>
              </a:solidFill>
              <a:latin typeface="Roboto"/>
              <a:ea typeface="Roboto"/>
              <a:cs typeface="Roboto"/>
              <a:sym typeface="Roboto"/>
            </a:endParaRPr>
          </a:p>
          <a:p>
            <a:pPr indent="-381000" lvl="0" marL="457200" rtl="0" algn="l">
              <a:lnSpc>
                <a:spcPct val="100000"/>
              </a:lnSpc>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Activity: Build a </a:t>
            </a:r>
            <a:r>
              <a:rPr b="1" lang="en" sz="2400">
                <a:solidFill>
                  <a:srgbClr val="00B2A9"/>
                </a:solidFill>
                <a:latin typeface="Roboto"/>
                <a:ea typeface="Roboto"/>
                <a:cs typeface="Roboto"/>
                <a:sym typeface="Roboto"/>
              </a:rPr>
              <a:t>Windmill</a:t>
            </a:r>
            <a:r>
              <a:rPr b="1" lang="en" sz="2400">
                <a:solidFill>
                  <a:srgbClr val="00B2A9"/>
                </a:solidFill>
                <a:latin typeface="Roboto"/>
                <a:ea typeface="Roboto"/>
                <a:cs typeface="Roboto"/>
                <a:sym typeface="Roboto"/>
              </a:rPr>
              <a:t> or Water Wheel</a:t>
            </a:r>
            <a:endParaRPr b="1" sz="2400">
              <a:solidFill>
                <a:srgbClr val="00B2A9"/>
              </a:solidFill>
              <a:latin typeface="Roboto"/>
              <a:ea typeface="Roboto"/>
              <a:cs typeface="Roboto"/>
              <a:sym typeface="Roboto"/>
            </a:endParaRPr>
          </a:p>
          <a:p>
            <a:pPr indent="-381000" lvl="0" marL="457200" rtl="0" algn="l">
              <a:lnSpc>
                <a:spcPct val="100000"/>
              </a:lnSpc>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Exit Ticket</a:t>
            </a:r>
            <a:endParaRPr b="1" sz="2400">
              <a:solidFill>
                <a:srgbClr val="00B2A9"/>
              </a:solidFill>
              <a:latin typeface="Roboto"/>
              <a:ea typeface="Roboto"/>
              <a:cs typeface="Roboto"/>
              <a:sym typeface="Roboto"/>
            </a:endParaRPr>
          </a:p>
        </p:txBody>
      </p:sp>
      <p:cxnSp>
        <p:nvCxnSpPr>
          <p:cNvPr id="395" name="Google Shape;395;p44"/>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45"/>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Renewable</a:t>
            </a:r>
            <a:r>
              <a:rPr b="1" lang="en">
                <a:solidFill>
                  <a:srgbClr val="1F3A93"/>
                </a:solidFill>
                <a:latin typeface="Roboto Condensed"/>
                <a:ea typeface="Roboto Condensed"/>
                <a:cs typeface="Roboto Condensed"/>
                <a:sym typeface="Roboto Condensed"/>
              </a:rPr>
              <a:t> Energy Resources</a:t>
            </a:r>
            <a:endParaRPr b="1">
              <a:solidFill>
                <a:srgbClr val="1F3A93"/>
              </a:solidFill>
              <a:latin typeface="Roboto Condensed"/>
              <a:ea typeface="Roboto Condensed"/>
              <a:cs typeface="Roboto Condensed"/>
              <a:sym typeface="Roboto Condensed"/>
            </a:endParaRPr>
          </a:p>
        </p:txBody>
      </p:sp>
      <p:cxnSp>
        <p:nvCxnSpPr>
          <p:cNvPr id="401" name="Google Shape;401;p45"/>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402" name="Google Shape;402;p45"/>
          <p:cNvSpPr txBox="1"/>
          <p:nvPr/>
        </p:nvSpPr>
        <p:spPr>
          <a:xfrm>
            <a:off x="571753" y="1197725"/>
            <a:ext cx="8115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1F3A93"/>
                </a:solidFill>
                <a:latin typeface="Roboto"/>
                <a:ea typeface="Roboto"/>
                <a:cs typeface="Roboto"/>
                <a:sym typeface="Roboto"/>
              </a:rPr>
              <a:t>What we know so far about renewable energy resources: </a:t>
            </a:r>
            <a:endParaRPr sz="2200">
              <a:latin typeface="Roboto"/>
              <a:ea typeface="Roboto"/>
              <a:cs typeface="Roboto"/>
              <a:sym typeface="Roboto"/>
            </a:endParaRPr>
          </a:p>
        </p:txBody>
      </p:sp>
      <p:sp>
        <p:nvSpPr>
          <p:cNvPr id="403" name="Google Shape;403;p45"/>
          <p:cNvSpPr/>
          <p:nvPr/>
        </p:nvSpPr>
        <p:spPr>
          <a:xfrm>
            <a:off x="713100" y="1826425"/>
            <a:ext cx="7717800" cy="3034800"/>
          </a:xfrm>
          <a:prstGeom prst="roundRect">
            <a:avLst>
              <a:gd fmla="val 13187" name="adj"/>
            </a:avLst>
          </a:prstGeom>
          <a:solidFill>
            <a:srgbClr val="C7EAD5"/>
          </a:solidFill>
          <a:ln cap="flat" cmpd="sng" w="9525">
            <a:solidFill>
              <a:srgbClr val="C7EAD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1F3A93"/>
                </a:solidFill>
                <a:latin typeface="Roboto"/>
                <a:ea typeface="Roboto"/>
                <a:cs typeface="Roboto"/>
                <a:sym typeface="Roboto"/>
              </a:rPr>
              <a:t>Renewable resources come from sources that naturally replenish themselves, like sunlight, wind, water, and geothermal heat. It's like having a battery that recharges itself! Using renewable energy helps reduce pollution and greenhouse gas emissions, which contribute to climate change. It's a cleaner way to power our world. Renewable resources are sustainable, meaning they won't run out like fossil fuels. This ensures we have energy for future generations.</a:t>
            </a:r>
            <a:endParaRPr sz="2000">
              <a:solidFill>
                <a:srgbClr val="1F3A93"/>
              </a:solidFill>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46"/>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Renewable Energy Resources</a:t>
            </a:r>
            <a:endParaRPr b="1">
              <a:solidFill>
                <a:srgbClr val="1F3A93"/>
              </a:solidFill>
              <a:latin typeface="Roboto Condensed"/>
              <a:ea typeface="Roboto Condensed"/>
              <a:cs typeface="Roboto Condensed"/>
              <a:sym typeface="Roboto Condensed"/>
            </a:endParaRPr>
          </a:p>
        </p:txBody>
      </p:sp>
      <p:cxnSp>
        <p:nvCxnSpPr>
          <p:cNvPr id="409" name="Google Shape;409;p46"/>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410" name="Google Shape;410;p46"/>
          <p:cNvSpPr txBox="1"/>
          <p:nvPr/>
        </p:nvSpPr>
        <p:spPr>
          <a:xfrm>
            <a:off x="571753" y="1197725"/>
            <a:ext cx="8115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1F3A93"/>
                </a:solidFill>
                <a:latin typeface="Roboto"/>
                <a:ea typeface="Roboto"/>
                <a:cs typeface="Roboto"/>
                <a:sym typeface="Roboto"/>
              </a:rPr>
              <a:t>Advantages of nonrenewable energy resources: </a:t>
            </a:r>
            <a:endParaRPr sz="2200">
              <a:solidFill>
                <a:srgbClr val="1F3A93"/>
              </a:solidFill>
              <a:latin typeface="Roboto"/>
              <a:ea typeface="Roboto"/>
              <a:cs typeface="Roboto"/>
              <a:sym typeface="Roboto"/>
            </a:endParaRPr>
          </a:p>
        </p:txBody>
      </p:sp>
      <p:sp>
        <p:nvSpPr>
          <p:cNvPr id="411" name="Google Shape;411;p46"/>
          <p:cNvSpPr/>
          <p:nvPr/>
        </p:nvSpPr>
        <p:spPr>
          <a:xfrm>
            <a:off x="368950" y="1828450"/>
            <a:ext cx="8520600" cy="669300"/>
          </a:xfrm>
          <a:prstGeom prst="roundRect">
            <a:avLst>
              <a:gd fmla="val 13187" name="adj"/>
            </a:avLst>
          </a:prstGeom>
          <a:solidFill>
            <a:srgbClr val="C7EAD5"/>
          </a:solidFill>
          <a:ln cap="flat" cmpd="sng" w="9525">
            <a:solidFill>
              <a:srgbClr val="C7EA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1F3A93"/>
                </a:solidFill>
                <a:latin typeface="Roboto"/>
                <a:ea typeface="Roboto"/>
                <a:cs typeface="Roboto"/>
                <a:sym typeface="Roboto"/>
              </a:rPr>
              <a:t>They produce little to no harmful pollutants or greenhouse gas emissions, helping to improve air quality and combat climate change.</a:t>
            </a:r>
            <a:endParaRPr sz="1800">
              <a:solidFill>
                <a:srgbClr val="1F3A93"/>
              </a:solidFill>
              <a:latin typeface="Roboto"/>
              <a:ea typeface="Roboto"/>
              <a:cs typeface="Roboto"/>
              <a:sym typeface="Roboto"/>
            </a:endParaRPr>
          </a:p>
        </p:txBody>
      </p:sp>
      <p:sp>
        <p:nvSpPr>
          <p:cNvPr id="412" name="Google Shape;412;p46"/>
          <p:cNvSpPr/>
          <p:nvPr/>
        </p:nvSpPr>
        <p:spPr>
          <a:xfrm>
            <a:off x="368950" y="2605275"/>
            <a:ext cx="8520600" cy="669300"/>
          </a:xfrm>
          <a:prstGeom prst="roundRect">
            <a:avLst>
              <a:gd fmla="val 13187" name="adj"/>
            </a:avLst>
          </a:prstGeom>
          <a:solidFill>
            <a:srgbClr val="C7EAD5"/>
          </a:solidFill>
          <a:ln cap="flat" cmpd="sng" w="9525">
            <a:solidFill>
              <a:srgbClr val="C7EA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1F3A93"/>
                </a:solidFill>
                <a:latin typeface="Roboto"/>
                <a:ea typeface="Roboto"/>
                <a:cs typeface="Roboto"/>
                <a:sym typeface="Roboto"/>
              </a:rPr>
              <a:t>They come from sources that naturally replenish themselves, so we don't have to worry about them running out like fossil fuels.</a:t>
            </a:r>
            <a:endParaRPr sz="1800">
              <a:solidFill>
                <a:srgbClr val="1F3A93"/>
              </a:solidFill>
              <a:latin typeface="Roboto"/>
              <a:ea typeface="Roboto"/>
              <a:cs typeface="Roboto"/>
              <a:sym typeface="Roboto"/>
            </a:endParaRPr>
          </a:p>
        </p:txBody>
      </p:sp>
      <p:sp>
        <p:nvSpPr>
          <p:cNvPr id="413" name="Google Shape;413;p46"/>
          <p:cNvSpPr/>
          <p:nvPr/>
        </p:nvSpPr>
        <p:spPr>
          <a:xfrm>
            <a:off x="368950" y="3382100"/>
            <a:ext cx="8520600" cy="669300"/>
          </a:xfrm>
          <a:prstGeom prst="roundRect">
            <a:avLst>
              <a:gd fmla="val 13187" name="adj"/>
            </a:avLst>
          </a:prstGeom>
          <a:solidFill>
            <a:srgbClr val="C7EAD5"/>
          </a:solidFill>
          <a:ln cap="flat" cmpd="sng" w="9525">
            <a:solidFill>
              <a:srgbClr val="C7EA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1F3A93"/>
                </a:solidFill>
                <a:latin typeface="Roboto"/>
                <a:ea typeface="Roboto"/>
                <a:cs typeface="Roboto"/>
                <a:sym typeface="Roboto"/>
              </a:rPr>
              <a:t>The renewable energy sector is growing rapidly, creating new jobs in manufacturing, installation, maintenance, and research.</a:t>
            </a:r>
            <a:endParaRPr sz="1800">
              <a:solidFill>
                <a:srgbClr val="1F3A93"/>
              </a:solidFill>
              <a:latin typeface="Roboto"/>
              <a:ea typeface="Roboto"/>
              <a:cs typeface="Roboto"/>
              <a:sym typeface="Roboto"/>
            </a:endParaRPr>
          </a:p>
        </p:txBody>
      </p:sp>
      <p:sp>
        <p:nvSpPr>
          <p:cNvPr id="414" name="Google Shape;414;p46"/>
          <p:cNvSpPr/>
          <p:nvPr/>
        </p:nvSpPr>
        <p:spPr>
          <a:xfrm>
            <a:off x="368950" y="4158925"/>
            <a:ext cx="8520600" cy="669300"/>
          </a:xfrm>
          <a:prstGeom prst="roundRect">
            <a:avLst>
              <a:gd fmla="val 13187" name="adj"/>
            </a:avLst>
          </a:prstGeom>
          <a:solidFill>
            <a:srgbClr val="C7EAD5"/>
          </a:solidFill>
          <a:ln cap="flat" cmpd="sng" w="9525">
            <a:solidFill>
              <a:srgbClr val="C7EA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1F3A93"/>
                </a:solidFill>
                <a:latin typeface="Roboto"/>
                <a:ea typeface="Roboto"/>
                <a:cs typeface="Roboto"/>
                <a:sym typeface="Roboto"/>
              </a:rPr>
              <a:t>Cleaner air means fewer respiratory problems, cardiovascular diseases, and other health issues associated with fossil fuel pollution.</a:t>
            </a:r>
            <a:endParaRPr sz="1800">
              <a:solidFill>
                <a:srgbClr val="1F3A93"/>
              </a:solidFill>
              <a:latin typeface="Roboto"/>
              <a:ea typeface="Roboto"/>
              <a:cs typeface="Roboto"/>
              <a:sym typeface="Robo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47"/>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Renewable Energy Resources</a:t>
            </a:r>
            <a:endParaRPr b="1">
              <a:solidFill>
                <a:srgbClr val="1F3A93"/>
              </a:solidFill>
              <a:latin typeface="Roboto Condensed"/>
              <a:ea typeface="Roboto Condensed"/>
              <a:cs typeface="Roboto Condensed"/>
              <a:sym typeface="Roboto Condensed"/>
            </a:endParaRPr>
          </a:p>
        </p:txBody>
      </p:sp>
      <p:cxnSp>
        <p:nvCxnSpPr>
          <p:cNvPr id="420" name="Google Shape;420;p47"/>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421" name="Google Shape;421;p47"/>
          <p:cNvSpPr txBox="1"/>
          <p:nvPr/>
        </p:nvSpPr>
        <p:spPr>
          <a:xfrm>
            <a:off x="571753" y="1197725"/>
            <a:ext cx="8115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1F3A93"/>
                </a:solidFill>
                <a:latin typeface="Roboto"/>
                <a:ea typeface="Roboto"/>
                <a:cs typeface="Roboto"/>
                <a:sym typeface="Roboto"/>
              </a:rPr>
              <a:t>Disa</a:t>
            </a:r>
            <a:r>
              <a:rPr lang="en" sz="2200">
                <a:solidFill>
                  <a:srgbClr val="1F3A93"/>
                </a:solidFill>
                <a:latin typeface="Roboto"/>
                <a:ea typeface="Roboto"/>
                <a:cs typeface="Roboto"/>
                <a:sym typeface="Roboto"/>
              </a:rPr>
              <a:t>dvantages of nonrenewable energy resources: </a:t>
            </a:r>
            <a:endParaRPr sz="2200">
              <a:solidFill>
                <a:srgbClr val="1F3A93"/>
              </a:solidFill>
              <a:latin typeface="Roboto"/>
              <a:ea typeface="Roboto"/>
              <a:cs typeface="Roboto"/>
              <a:sym typeface="Roboto"/>
            </a:endParaRPr>
          </a:p>
        </p:txBody>
      </p:sp>
      <p:sp>
        <p:nvSpPr>
          <p:cNvPr id="422" name="Google Shape;422;p47"/>
          <p:cNvSpPr/>
          <p:nvPr/>
        </p:nvSpPr>
        <p:spPr>
          <a:xfrm>
            <a:off x="368950" y="1720925"/>
            <a:ext cx="8520600" cy="926700"/>
          </a:xfrm>
          <a:prstGeom prst="roundRect">
            <a:avLst>
              <a:gd fmla="val 13187" name="adj"/>
            </a:avLst>
          </a:prstGeom>
          <a:solidFill>
            <a:srgbClr val="C7EAD5"/>
          </a:solidFill>
          <a:ln cap="flat" cmpd="sng" w="9525">
            <a:solidFill>
              <a:srgbClr val="C7EA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1F3A93"/>
                </a:solidFill>
                <a:latin typeface="Roboto"/>
                <a:ea typeface="Roboto"/>
                <a:cs typeface="Roboto"/>
                <a:sym typeface="Roboto"/>
              </a:rPr>
              <a:t>Solar power relies on sunlight, wind power on wind, and hydropower on water availability. These sources can be inconsistent and unpredictable, making it difficult to provide a steady energy supply.</a:t>
            </a:r>
            <a:endParaRPr sz="1800">
              <a:solidFill>
                <a:srgbClr val="1F3A93"/>
              </a:solidFill>
              <a:latin typeface="Roboto"/>
              <a:ea typeface="Roboto"/>
              <a:cs typeface="Roboto"/>
              <a:sym typeface="Roboto"/>
            </a:endParaRPr>
          </a:p>
        </p:txBody>
      </p:sp>
      <p:sp>
        <p:nvSpPr>
          <p:cNvPr id="423" name="Google Shape;423;p47"/>
          <p:cNvSpPr/>
          <p:nvPr/>
        </p:nvSpPr>
        <p:spPr>
          <a:xfrm>
            <a:off x="368950" y="2808775"/>
            <a:ext cx="8520600" cy="926700"/>
          </a:xfrm>
          <a:prstGeom prst="roundRect">
            <a:avLst>
              <a:gd fmla="val 13187" name="adj"/>
            </a:avLst>
          </a:prstGeom>
          <a:solidFill>
            <a:srgbClr val="C7EAD5"/>
          </a:solidFill>
          <a:ln cap="flat" cmpd="sng" w="9525">
            <a:solidFill>
              <a:srgbClr val="C7EA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1F3A93"/>
                </a:solidFill>
                <a:latin typeface="Roboto"/>
                <a:ea typeface="Roboto"/>
                <a:cs typeface="Roboto"/>
                <a:sym typeface="Roboto"/>
              </a:rPr>
              <a:t>Building renewable energy facilities like solar farms or wind turbines often requires a significant initial investment, which can be a barrier for individuals and communities.</a:t>
            </a:r>
            <a:endParaRPr sz="1800">
              <a:solidFill>
                <a:srgbClr val="1F3A93"/>
              </a:solidFill>
              <a:latin typeface="Roboto"/>
              <a:ea typeface="Roboto"/>
              <a:cs typeface="Roboto"/>
              <a:sym typeface="Roboto"/>
            </a:endParaRPr>
          </a:p>
        </p:txBody>
      </p:sp>
      <p:sp>
        <p:nvSpPr>
          <p:cNvPr id="424" name="Google Shape;424;p47"/>
          <p:cNvSpPr/>
          <p:nvPr/>
        </p:nvSpPr>
        <p:spPr>
          <a:xfrm>
            <a:off x="368950" y="3896625"/>
            <a:ext cx="8520600" cy="926700"/>
          </a:xfrm>
          <a:prstGeom prst="roundRect">
            <a:avLst>
              <a:gd fmla="val 13187" name="adj"/>
            </a:avLst>
          </a:prstGeom>
          <a:solidFill>
            <a:srgbClr val="C7EAD5"/>
          </a:solidFill>
          <a:ln cap="flat" cmpd="sng" w="9525">
            <a:solidFill>
              <a:srgbClr val="C7EA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1F3A93"/>
                </a:solidFill>
                <a:latin typeface="Roboto"/>
                <a:ea typeface="Roboto"/>
                <a:cs typeface="Roboto"/>
                <a:sym typeface="Roboto"/>
              </a:rPr>
              <a:t>Not all regions have equal access to renewable energy resources. Some areas may be better suited for solar power, while others are more suitable for wind or hydropower.</a:t>
            </a:r>
            <a:endParaRPr sz="1800">
              <a:solidFill>
                <a:srgbClr val="1F3A93"/>
              </a:solidFill>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48"/>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Renewable Energy Resources</a:t>
            </a:r>
            <a:endParaRPr b="1">
              <a:solidFill>
                <a:srgbClr val="1F3A93"/>
              </a:solidFill>
              <a:latin typeface="Roboto Condensed"/>
              <a:ea typeface="Roboto Condensed"/>
              <a:cs typeface="Roboto Condensed"/>
              <a:sym typeface="Roboto Condensed"/>
            </a:endParaRPr>
          </a:p>
        </p:txBody>
      </p:sp>
      <p:cxnSp>
        <p:nvCxnSpPr>
          <p:cNvPr id="430" name="Google Shape;430;p48"/>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431" name="Google Shape;431;p48"/>
          <p:cNvSpPr txBox="1"/>
          <p:nvPr/>
        </p:nvSpPr>
        <p:spPr>
          <a:xfrm>
            <a:off x="234975" y="1163500"/>
            <a:ext cx="4827900" cy="369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rgbClr val="1F3A93"/>
                </a:solidFill>
                <a:latin typeface="Roboto"/>
                <a:ea typeface="Roboto"/>
                <a:cs typeface="Roboto"/>
                <a:sym typeface="Roboto"/>
              </a:rPr>
              <a:t>Solar panels are like super-efficient sunbathers! They love soaking up those direct rays, so sunny days without clouds, rain, or fog are when they produce the most power.</a:t>
            </a:r>
            <a:endParaRPr sz="1900">
              <a:solidFill>
                <a:srgbClr val="1F3A93"/>
              </a:solidFill>
              <a:latin typeface="Roboto"/>
              <a:ea typeface="Roboto"/>
              <a:cs typeface="Roboto"/>
              <a:sym typeface="Roboto"/>
            </a:endParaRPr>
          </a:p>
          <a:p>
            <a:pPr indent="0" lvl="0" marL="0" rtl="0" algn="l">
              <a:spcBef>
                <a:spcPts val="0"/>
              </a:spcBef>
              <a:spcAft>
                <a:spcPts val="0"/>
              </a:spcAft>
              <a:buNone/>
            </a:pPr>
            <a:r>
              <a:t/>
            </a:r>
            <a:endParaRPr sz="1900">
              <a:solidFill>
                <a:srgbClr val="1F3A93"/>
              </a:solidFill>
              <a:latin typeface="Roboto"/>
              <a:ea typeface="Roboto"/>
              <a:cs typeface="Roboto"/>
              <a:sym typeface="Roboto"/>
            </a:endParaRPr>
          </a:p>
          <a:p>
            <a:pPr indent="0" lvl="0" marL="0" rtl="0" algn="l">
              <a:spcBef>
                <a:spcPts val="0"/>
              </a:spcBef>
              <a:spcAft>
                <a:spcPts val="0"/>
              </a:spcAft>
              <a:buNone/>
            </a:pPr>
            <a:r>
              <a:rPr lang="en" sz="1900">
                <a:solidFill>
                  <a:srgbClr val="1F3A93"/>
                </a:solidFill>
                <a:latin typeface="Roboto"/>
                <a:ea typeface="Roboto"/>
                <a:cs typeface="Roboto"/>
                <a:sym typeface="Roboto"/>
              </a:rPr>
              <a:t>While getting your own solar panels can be a bit pricey upfront, the cool thing is that you can buy, install, and manage them yourself. Plus, there are programs that can help homeowners with the costs, making it easier to go solar!</a:t>
            </a:r>
            <a:endParaRPr sz="1900">
              <a:solidFill>
                <a:srgbClr val="1F3A93"/>
              </a:solidFill>
              <a:latin typeface="Roboto"/>
              <a:ea typeface="Roboto"/>
              <a:cs typeface="Roboto"/>
              <a:sym typeface="Roboto"/>
            </a:endParaRPr>
          </a:p>
        </p:txBody>
      </p:sp>
      <p:pic>
        <p:nvPicPr>
          <p:cNvPr id="432" name="Google Shape;432;p48"/>
          <p:cNvPicPr preferRelativeResize="0"/>
          <p:nvPr/>
        </p:nvPicPr>
        <p:blipFill>
          <a:blip r:embed="rId3">
            <a:alphaModFix/>
          </a:blip>
          <a:stretch>
            <a:fillRect/>
          </a:stretch>
        </p:blipFill>
        <p:spPr>
          <a:xfrm>
            <a:off x="5237525" y="1650650"/>
            <a:ext cx="3601674" cy="2572876"/>
          </a:xfrm>
          <a:prstGeom prst="rect">
            <a:avLst/>
          </a:prstGeom>
          <a:noFill/>
          <a:ln>
            <a:noFill/>
          </a:ln>
        </p:spPr>
      </p:pic>
      <p:sp>
        <p:nvSpPr>
          <p:cNvPr id="433" name="Google Shape;433;p48"/>
          <p:cNvSpPr txBox="1"/>
          <p:nvPr/>
        </p:nvSpPr>
        <p:spPr>
          <a:xfrm>
            <a:off x="5237525" y="4223525"/>
            <a:ext cx="3854400" cy="37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Roboto"/>
                <a:ea typeface="Roboto"/>
                <a:cs typeface="Roboto"/>
                <a:sym typeface="Roboto"/>
              </a:rPr>
              <a:t>Photo by American Public Power Association</a:t>
            </a:r>
            <a:endParaRPr sz="1200">
              <a:solidFill>
                <a:schemeClr val="dk2"/>
              </a:solidFill>
              <a:latin typeface="Roboto"/>
              <a:ea typeface="Roboto"/>
              <a:cs typeface="Roboto"/>
              <a:sym typeface="Robo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49"/>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Renewable Energy Resources</a:t>
            </a:r>
            <a:endParaRPr b="1">
              <a:solidFill>
                <a:srgbClr val="1F3A93"/>
              </a:solidFill>
              <a:latin typeface="Roboto Condensed"/>
              <a:ea typeface="Roboto Condensed"/>
              <a:cs typeface="Roboto Condensed"/>
              <a:sym typeface="Roboto Condensed"/>
            </a:endParaRPr>
          </a:p>
        </p:txBody>
      </p:sp>
      <p:cxnSp>
        <p:nvCxnSpPr>
          <p:cNvPr id="439" name="Google Shape;439;p49"/>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440" name="Google Shape;440;p49"/>
          <p:cNvSpPr txBox="1"/>
          <p:nvPr/>
        </p:nvSpPr>
        <p:spPr>
          <a:xfrm>
            <a:off x="234975" y="1163500"/>
            <a:ext cx="4827900" cy="378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1F3A93"/>
                </a:solidFill>
                <a:latin typeface="Roboto"/>
                <a:ea typeface="Roboto"/>
                <a:cs typeface="Roboto"/>
                <a:sym typeface="Roboto"/>
              </a:rPr>
              <a:t>Wind farms are like giant pinwheels, and those pinwheels need a lot of elbow room!  To build a wind farm, you need space not just for the towering turbines themselves, but also for roads to get to them and for all the trucks and equipment during construction.</a:t>
            </a:r>
            <a:endParaRPr sz="1800">
              <a:solidFill>
                <a:srgbClr val="1F3A93"/>
              </a:solidFill>
              <a:latin typeface="Roboto"/>
              <a:ea typeface="Roboto"/>
              <a:cs typeface="Roboto"/>
              <a:sym typeface="Roboto"/>
            </a:endParaRPr>
          </a:p>
          <a:p>
            <a:pPr indent="0" lvl="0" marL="0" rtl="0" algn="l">
              <a:spcBef>
                <a:spcPts val="0"/>
              </a:spcBef>
              <a:spcAft>
                <a:spcPts val="0"/>
              </a:spcAft>
              <a:buNone/>
            </a:pPr>
            <a:r>
              <a:t/>
            </a:r>
            <a:endParaRPr sz="1800">
              <a:solidFill>
                <a:srgbClr val="1F3A93"/>
              </a:solidFill>
              <a:latin typeface="Roboto"/>
              <a:ea typeface="Roboto"/>
              <a:cs typeface="Roboto"/>
              <a:sym typeface="Roboto"/>
            </a:endParaRPr>
          </a:p>
          <a:p>
            <a:pPr indent="0" lvl="0" marL="0" rtl="0" algn="l">
              <a:spcBef>
                <a:spcPts val="0"/>
              </a:spcBef>
              <a:spcAft>
                <a:spcPts val="0"/>
              </a:spcAft>
              <a:buNone/>
            </a:pPr>
            <a:r>
              <a:rPr lang="en" sz="1800">
                <a:solidFill>
                  <a:srgbClr val="1F3A93"/>
                </a:solidFill>
                <a:latin typeface="Roboto"/>
                <a:ea typeface="Roboto"/>
                <a:cs typeface="Roboto"/>
                <a:sym typeface="Roboto"/>
              </a:rPr>
              <a:t>Each turbine can need up to 80 acres of land – that's like 60 football fields!  Ideally, this land would be nice and flat, but even if it's farmland, farmers can still grow crops or graze animals around the turbines. It's like a win-win for clean energy and agriculture!</a:t>
            </a:r>
            <a:endParaRPr sz="1800">
              <a:solidFill>
                <a:srgbClr val="1F3A93"/>
              </a:solidFill>
              <a:latin typeface="Roboto"/>
              <a:ea typeface="Roboto"/>
              <a:cs typeface="Roboto"/>
              <a:sym typeface="Roboto"/>
            </a:endParaRPr>
          </a:p>
        </p:txBody>
      </p:sp>
      <p:pic>
        <p:nvPicPr>
          <p:cNvPr id="441" name="Google Shape;441;p49"/>
          <p:cNvPicPr preferRelativeResize="0"/>
          <p:nvPr/>
        </p:nvPicPr>
        <p:blipFill rotWithShape="1">
          <a:blip r:embed="rId3">
            <a:alphaModFix/>
          </a:blip>
          <a:srcRect b="0" l="3661" r="3651" t="0"/>
          <a:stretch/>
        </p:blipFill>
        <p:spPr>
          <a:xfrm>
            <a:off x="5237525" y="1650650"/>
            <a:ext cx="3601674" cy="2572874"/>
          </a:xfrm>
          <a:prstGeom prst="rect">
            <a:avLst/>
          </a:prstGeom>
          <a:noFill/>
          <a:ln>
            <a:noFill/>
          </a:ln>
        </p:spPr>
      </p:pic>
      <p:sp>
        <p:nvSpPr>
          <p:cNvPr id="442" name="Google Shape;442;p49"/>
          <p:cNvSpPr txBox="1"/>
          <p:nvPr/>
        </p:nvSpPr>
        <p:spPr>
          <a:xfrm>
            <a:off x="5237525" y="4223525"/>
            <a:ext cx="3854400" cy="37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Roboto"/>
                <a:ea typeface="Roboto"/>
                <a:cs typeface="Roboto"/>
                <a:sym typeface="Roboto"/>
              </a:rPr>
              <a:t>Photo by Zbynek Burival</a:t>
            </a:r>
            <a:endParaRPr sz="1200">
              <a:solidFill>
                <a:schemeClr val="dk2"/>
              </a:solidFill>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50"/>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Renewable Energy Resources</a:t>
            </a:r>
            <a:endParaRPr b="1">
              <a:solidFill>
                <a:srgbClr val="1F3A93"/>
              </a:solidFill>
              <a:latin typeface="Roboto Condensed"/>
              <a:ea typeface="Roboto Condensed"/>
              <a:cs typeface="Roboto Condensed"/>
              <a:sym typeface="Roboto Condensed"/>
            </a:endParaRPr>
          </a:p>
        </p:txBody>
      </p:sp>
      <p:cxnSp>
        <p:nvCxnSpPr>
          <p:cNvPr id="448" name="Google Shape;448;p50"/>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449" name="Google Shape;449;p50"/>
          <p:cNvSpPr txBox="1"/>
          <p:nvPr/>
        </p:nvSpPr>
        <p:spPr>
          <a:xfrm>
            <a:off x="234975" y="1163500"/>
            <a:ext cx="48279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1F3A93"/>
                </a:solidFill>
                <a:latin typeface="Roboto"/>
                <a:ea typeface="Roboto"/>
                <a:cs typeface="Roboto"/>
                <a:sym typeface="Roboto"/>
              </a:rPr>
              <a:t>Think of hydroelectric dams like giant water slides!  They need a good drop to get the water flowing with enough force to create electricity.</a:t>
            </a:r>
            <a:endParaRPr sz="1800">
              <a:solidFill>
                <a:srgbClr val="1F3A93"/>
              </a:solidFill>
              <a:latin typeface="Roboto"/>
              <a:ea typeface="Roboto"/>
              <a:cs typeface="Roboto"/>
              <a:sym typeface="Roboto"/>
            </a:endParaRPr>
          </a:p>
          <a:p>
            <a:pPr indent="0" lvl="0" marL="0" rtl="0" algn="l">
              <a:spcBef>
                <a:spcPts val="0"/>
              </a:spcBef>
              <a:spcAft>
                <a:spcPts val="0"/>
              </a:spcAft>
              <a:buNone/>
            </a:pPr>
            <a:r>
              <a:t/>
            </a:r>
            <a:endParaRPr sz="1800">
              <a:solidFill>
                <a:srgbClr val="1F3A93"/>
              </a:solidFill>
              <a:latin typeface="Roboto"/>
              <a:ea typeface="Roboto"/>
              <a:cs typeface="Roboto"/>
              <a:sym typeface="Roboto"/>
            </a:endParaRPr>
          </a:p>
          <a:p>
            <a:pPr indent="0" lvl="0" marL="0" rtl="0" algn="l">
              <a:spcBef>
                <a:spcPts val="0"/>
              </a:spcBef>
              <a:spcAft>
                <a:spcPts val="0"/>
              </a:spcAft>
              <a:buNone/>
            </a:pPr>
            <a:r>
              <a:rPr lang="en" sz="1800">
                <a:solidFill>
                  <a:srgbClr val="1F3A93"/>
                </a:solidFill>
                <a:latin typeface="Roboto"/>
                <a:ea typeface="Roboto"/>
                <a:cs typeface="Roboto"/>
                <a:sym typeface="Roboto"/>
              </a:rPr>
              <a:t>This difference in height between where the water enters and exits the dam is called the "head."  The water upstream, waiting at the top of the slide, is called the "headwater."  The water downstream, after it has zoomed down the slide, is the "tailwater."  The dam acts like a gate, separating these two levels of water.</a:t>
            </a:r>
            <a:endParaRPr sz="1800">
              <a:solidFill>
                <a:srgbClr val="1F3A93"/>
              </a:solidFill>
              <a:latin typeface="Roboto"/>
              <a:ea typeface="Roboto"/>
              <a:cs typeface="Roboto"/>
              <a:sym typeface="Roboto"/>
            </a:endParaRPr>
          </a:p>
        </p:txBody>
      </p:sp>
      <p:pic>
        <p:nvPicPr>
          <p:cNvPr id="450" name="Google Shape;450;p50"/>
          <p:cNvPicPr preferRelativeResize="0"/>
          <p:nvPr/>
        </p:nvPicPr>
        <p:blipFill rotWithShape="1">
          <a:blip r:embed="rId3">
            <a:alphaModFix/>
          </a:blip>
          <a:srcRect b="0" l="10629" r="10629" t="0"/>
          <a:stretch/>
        </p:blipFill>
        <p:spPr>
          <a:xfrm>
            <a:off x="5237525" y="1650650"/>
            <a:ext cx="3601674" cy="2572874"/>
          </a:xfrm>
          <a:prstGeom prst="rect">
            <a:avLst/>
          </a:prstGeom>
          <a:noFill/>
          <a:ln>
            <a:noFill/>
          </a:ln>
        </p:spPr>
      </p:pic>
      <p:sp>
        <p:nvSpPr>
          <p:cNvPr id="451" name="Google Shape;451;p50"/>
          <p:cNvSpPr txBox="1"/>
          <p:nvPr/>
        </p:nvSpPr>
        <p:spPr>
          <a:xfrm>
            <a:off x="5237525" y="4223525"/>
            <a:ext cx="3854400" cy="37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Roboto"/>
                <a:ea typeface="Roboto"/>
                <a:cs typeface="Roboto"/>
                <a:sym typeface="Roboto"/>
              </a:rPr>
              <a:t>Photo by Manny Becerra</a:t>
            </a:r>
            <a:endParaRPr sz="1200">
              <a:solidFill>
                <a:schemeClr val="dk2"/>
              </a:solidFill>
              <a:latin typeface="Roboto"/>
              <a:ea typeface="Roboto"/>
              <a:cs typeface="Roboto"/>
              <a:sym typeface="Robot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51"/>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ACTIVITY</a:t>
            </a:r>
            <a:endParaRPr b="1">
              <a:solidFill>
                <a:srgbClr val="1F3A93"/>
              </a:solidFill>
              <a:latin typeface="Roboto Condensed"/>
              <a:ea typeface="Roboto Condensed"/>
              <a:cs typeface="Roboto Condensed"/>
              <a:sym typeface="Roboto Condensed"/>
            </a:endParaRPr>
          </a:p>
        </p:txBody>
      </p:sp>
      <p:cxnSp>
        <p:nvCxnSpPr>
          <p:cNvPr id="457" name="Google Shape;457;p51"/>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458" name="Google Shape;458;p51"/>
          <p:cNvSpPr txBox="1"/>
          <p:nvPr/>
        </p:nvSpPr>
        <p:spPr>
          <a:xfrm>
            <a:off x="128600" y="1091800"/>
            <a:ext cx="69351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1F3A93"/>
                </a:solidFill>
                <a:latin typeface="Roboto"/>
                <a:ea typeface="Roboto"/>
                <a:cs typeface="Roboto"/>
                <a:sym typeface="Roboto"/>
              </a:rPr>
              <a:t>The Challenge:</a:t>
            </a:r>
            <a:r>
              <a:rPr lang="en" sz="1600">
                <a:solidFill>
                  <a:srgbClr val="1F3A93"/>
                </a:solidFill>
                <a:latin typeface="Roboto"/>
                <a:ea typeface="Roboto"/>
                <a:cs typeface="Roboto"/>
                <a:sym typeface="Roboto"/>
              </a:rPr>
              <a:t> </a:t>
            </a:r>
            <a:r>
              <a:rPr lang="en" sz="1600">
                <a:solidFill>
                  <a:srgbClr val="000000"/>
                </a:solidFill>
                <a:latin typeface="Roboto"/>
                <a:ea typeface="Roboto"/>
                <a:cs typeface="Roboto"/>
                <a:sym typeface="Roboto"/>
              </a:rPr>
              <a:t>Design and create a water wheel or a windmill or something of your choice. Think about the different components you will need. What is essential to making it work? </a:t>
            </a:r>
            <a:endParaRPr sz="1600">
              <a:solidFill>
                <a:srgbClr val="1F3A93"/>
              </a:solidFill>
              <a:latin typeface="Roboto"/>
              <a:ea typeface="Roboto"/>
              <a:cs typeface="Roboto"/>
              <a:sym typeface="Roboto"/>
            </a:endParaRPr>
          </a:p>
        </p:txBody>
      </p:sp>
      <p:pic>
        <p:nvPicPr>
          <p:cNvPr id="459" name="Google Shape;459;p51"/>
          <p:cNvPicPr preferRelativeResize="0"/>
          <p:nvPr/>
        </p:nvPicPr>
        <p:blipFill>
          <a:blip r:embed="rId3">
            <a:alphaModFix/>
          </a:blip>
          <a:stretch>
            <a:fillRect/>
          </a:stretch>
        </p:blipFill>
        <p:spPr>
          <a:xfrm>
            <a:off x="7063548" y="1717723"/>
            <a:ext cx="1909253" cy="3063459"/>
          </a:xfrm>
          <a:prstGeom prst="rect">
            <a:avLst/>
          </a:prstGeom>
          <a:noFill/>
          <a:ln>
            <a:noFill/>
          </a:ln>
        </p:spPr>
      </p:pic>
      <p:sp>
        <p:nvSpPr>
          <p:cNvPr id="460" name="Google Shape;460;p51"/>
          <p:cNvSpPr txBox="1"/>
          <p:nvPr/>
        </p:nvSpPr>
        <p:spPr>
          <a:xfrm>
            <a:off x="128600" y="2016722"/>
            <a:ext cx="69351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1F3A93"/>
                </a:solidFill>
                <a:latin typeface="Roboto"/>
                <a:ea typeface="Roboto"/>
                <a:cs typeface="Roboto"/>
                <a:sym typeface="Roboto"/>
              </a:rPr>
              <a:t>The Variables:</a:t>
            </a:r>
            <a:r>
              <a:rPr lang="en" sz="1600">
                <a:solidFill>
                  <a:srgbClr val="1F3A93"/>
                </a:solidFill>
                <a:latin typeface="Roboto"/>
                <a:ea typeface="Roboto"/>
                <a:cs typeface="Roboto"/>
                <a:sym typeface="Roboto"/>
              </a:rPr>
              <a:t> </a:t>
            </a:r>
            <a:r>
              <a:rPr lang="en" sz="1600">
                <a:solidFill>
                  <a:srgbClr val="000000"/>
                </a:solidFill>
                <a:latin typeface="Roboto"/>
                <a:ea typeface="Roboto"/>
                <a:cs typeface="Roboto"/>
                <a:sym typeface="Roboto"/>
              </a:rPr>
              <a:t>What are the parts that might change how effective it is? What will have the most effect on your outcome? (different cup/blade sizes, tape vs glue, angle of cups/blades, etc) </a:t>
            </a:r>
            <a:endParaRPr sz="1600">
              <a:solidFill>
                <a:srgbClr val="1F3A93"/>
              </a:solidFill>
              <a:latin typeface="Roboto"/>
              <a:ea typeface="Roboto"/>
              <a:cs typeface="Roboto"/>
              <a:sym typeface="Roboto"/>
            </a:endParaRPr>
          </a:p>
        </p:txBody>
      </p:sp>
      <p:sp>
        <p:nvSpPr>
          <p:cNvPr id="461" name="Google Shape;461;p51"/>
          <p:cNvSpPr txBox="1"/>
          <p:nvPr/>
        </p:nvSpPr>
        <p:spPr>
          <a:xfrm>
            <a:off x="128600" y="3026243"/>
            <a:ext cx="69351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1F3A93"/>
                </a:solidFill>
                <a:latin typeface="Roboto"/>
                <a:ea typeface="Roboto"/>
                <a:cs typeface="Roboto"/>
                <a:sym typeface="Roboto"/>
              </a:rPr>
              <a:t>The Plan:</a:t>
            </a:r>
            <a:r>
              <a:rPr lang="en" sz="1600">
                <a:solidFill>
                  <a:srgbClr val="1F3A93"/>
                </a:solidFill>
                <a:latin typeface="Roboto"/>
                <a:ea typeface="Roboto"/>
                <a:cs typeface="Roboto"/>
                <a:sym typeface="Roboto"/>
              </a:rPr>
              <a:t> </a:t>
            </a:r>
            <a:r>
              <a:rPr lang="en" sz="1600">
                <a:solidFill>
                  <a:srgbClr val="000000"/>
                </a:solidFill>
                <a:latin typeface="Roboto"/>
                <a:ea typeface="Roboto"/>
                <a:cs typeface="Roboto"/>
                <a:sym typeface="Roboto"/>
              </a:rPr>
              <a:t>Sketch a quick plan for your design. </a:t>
            </a:r>
            <a:endParaRPr sz="1600">
              <a:solidFill>
                <a:srgbClr val="1F3A93"/>
              </a:solidFill>
              <a:latin typeface="Roboto"/>
              <a:ea typeface="Roboto"/>
              <a:cs typeface="Roboto"/>
              <a:sym typeface="Roboto"/>
            </a:endParaRPr>
          </a:p>
        </p:txBody>
      </p:sp>
      <p:sp>
        <p:nvSpPr>
          <p:cNvPr id="462" name="Google Shape;462;p51"/>
          <p:cNvSpPr txBox="1"/>
          <p:nvPr/>
        </p:nvSpPr>
        <p:spPr>
          <a:xfrm>
            <a:off x="128600" y="3556603"/>
            <a:ext cx="69351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1F3A93"/>
                </a:solidFill>
                <a:latin typeface="Roboto"/>
                <a:ea typeface="Roboto"/>
                <a:cs typeface="Roboto"/>
                <a:sym typeface="Roboto"/>
              </a:rPr>
              <a:t>The Build:</a:t>
            </a:r>
            <a:r>
              <a:rPr lang="en" sz="1600">
                <a:solidFill>
                  <a:srgbClr val="1F3A93"/>
                </a:solidFill>
                <a:latin typeface="Roboto"/>
                <a:ea typeface="Roboto"/>
                <a:cs typeface="Roboto"/>
                <a:sym typeface="Roboto"/>
              </a:rPr>
              <a:t> </a:t>
            </a:r>
            <a:r>
              <a:rPr lang="en" sz="1600">
                <a:solidFill>
                  <a:srgbClr val="000000"/>
                </a:solidFill>
                <a:latin typeface="Roboto"/>
                <a:ea typeface="Roboto"/>
                <a:cs typeface="Roboto"/>
                <a:sym typeface="Roboto"/>
              </a:rPr>
              <a:t>Build your design using </a:t>
            </a:r>
            <a:r>
              <a:rPr lang="en" sz="1600">
                <a:latin typeface="Roboto"/>
                <a:ea typeface="Roboto"/>
                <a:cs typeface="Roboto"/>
                <a:sym typeface="Roboto"/>
              </a:rPr>
              <a:t>allowed</a:t>
            </a:r>
            <a:r>
              <a:rPr lang="en" sz="1600">
                <a:solidFill>
                  <a:srgbClr val="000000"/>
                </a:solidFill>
                <a:latin typeface="Roboto"/>
                <a:ea typeface="Roboto"/>
                <a:cs typeface="Roboto"/>
                <a:sym typeface="Roboto"/>
              </a:rPr>
              <a:t> materials. </a:t>
            </a:r>
            <a:endParaRPr sz="1600">
              <a:solidFill>
                <a:srgbClr val="1F3A93"/>
              </a:solidFill>
              <a:latin typeface="Roboto"/>
              <a:ea typeface="Roboto"/>
              <a:cs typeface="Roboto"/>
              <a:sym typeface="Roboto"/>
            </a:endParaRPr>
          </a:p>
        </p:txBody>
      </p:sp>
      <p:sp>
        <p:nvSpPr>
          <p:cNvPr id="463" name="Google Shape;463;p51"/>
          <p:cNvSpPr txBox="1"/>
          <p:nvPr/>
        </p:nvSpPr>
        <p:spPr>
          <a:xfrm>
            <a:off x="128600" y="4086951"/>
            <a:ext cx="69351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1F3A93"/>
                </a:solidFill>
                <a:latin typeface="Roboto"/>
                <a:ea typeface="Roboto"/>
                <a:cs typeface="Roboto"/>
                <a:sym typeface="Roboto"/>
              </a:rPr>
              <a:t>The Test:</a:t>
            </a:r>
            <a:r>
              <a:rPr lang="en" sz="1600">
                <a:solidFill>
                  <a:srgbClr val="1F3A93"/>
                </a:solidFill>
                <a:latin typeface="Roboto"/>
                <a:ea typeface="Roboto"/>
                <a:cs typeface="Roboto"/>
                <a:sym typeface="Roboto"/>
              </a:rPr>
              <a:t> </a:t>
            </a:r>
            <a:r>
              <a:rPr lang="en" sz="1600">
                <a:solidFill>
                  <a:srgbClr val="000000"/>
                </a:solidFill>
                <a:latin typeface="Roboto"/>
                <a:ea typeface="Roboto"/>
                <a:cs typeface="Roboto"/>
                <a:sym typeface="Roboto"/>
              </a:rPr>
              <a:t>Test your design to see how many revolutions your build can complete in one minute. (the waterwheel only gets two official tests to conserve water)</a:t>
            </a:r>
            <a:endParaRPr sz="1600">
              <a:solidFill>
                <a:srgbClr val="1F3A93"/>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DO NOW</a:t>
            </a:r>
            <a:endParaRPr b="1">
              <a:solidFill>
                <a:srgbClr val="1F3A93"/>
              </a:solidFill>
              <a:latin typeface="Roboto Condensed"/>
              <a:ea typeface="Roboto Condensed"/>
              <a:cs typeface="Roboto Condensed"/>
              <a:sym typeface="Roboto Condensed"/>
            </a:endParaRPr>
          </a:p>
        </p:txBody>
      </p:sp>
      <p:cxnSp>
        <p:nvCxnSpPr>
          <p:cNvPr id="82" name="Google Shape;82;p16"/>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83" name="Google Shape;83;p16"/>
          <p:cNvSpPr txBox="1"/>
          <p:nvPr>
            <p:ph idx="1" type="body"/>
          </p:nvPr>
        </p:nvSpPr>
        <p:spPr>
          <a:xfrm>
            <a:off x="477400" y="1022525"/>
            <a:ext cx="4278000" cy="572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400">
                <a:solidFill>
                  <a:srgbClr val="00B2A9"/>
                </a:solidFill>
                <a:latin typeface="Roboto"/>
                <a:ea typeface="Roboto"/>
                <a:cs typeface="Roboto"/>
                <a:sym typeface="Roboto"/>
              </a:rPr>
              <a:t>THINK - PAIR - SHARE</a:t>
            </a:r>
            <a:endParaRPr b="1" sz="3000">
              <a:solidFill>
                <a:srgbClr val="00B2A9"/>
              </a:solidFill>
              <a:latin typeface="Roboto"/>
              <a:ea typeface="Roboto"/>
              <a:cs typeface="Roboto"/>
              <a:sym typeface="Roboto"/>
            </a:endParaRPr>
          </a:p>
        </p:txBody>
      </p:sp>
      <p:sp>
        <p:nvSpPr>
          <p:cNvPr id="84" name="Google Shape;84;p16"/>
          <p:cNvSpPr txBox="1"/>
          <p:nvPr>
            <p:ph idx="1" type="body"/>
          </p:nvPr>
        </p:nvSpPr>
        <p:spPr>
          <a:xfrm>
            <a:off x="477400" y="1505900"/>
            <a:ext cx="6247800" cy="1233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600">
                <a:solidFill>
                  <a:srgbClr val="1F3A93"/>
                </a:solidFill>
                <a:highlight>
                  <a:srgbClr val="91D5AC"/>
                </a:highlight>
                <a:latin typeface="Roboto"/>
                <a:ea typeface="Roboto"/>
                <a:cs typeface="Roboto"/>
                <a:sym typeface="Roboto"/>
              </a:rPr>
              <a:t>THINK:</a:t>
            </a:r>
            <a:r>
              <a:rPr lang="en" sz="1600">
                <a:solidFill>
                  <a:srgbClr val="1F3A93"/>
                </a:solidFill>
                <a:latin typeface="Roboto"/>
                <a:ea typeface="Roboto"/>
                <a:cs typeface="Roboto"/>
                <a:sym typeface="Roboto"/>
              </a:rPr>
              <a:t> think about the three energy sources you use daily</a:t>
            </a:r>
            <a:endParaRPr sz="1600">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b="1" lang="en" sz="1600">
                <a:solidFill>
                  <a:srgbClr val="1F3A93"/>
                </a:solidFill>
                <a:highlight>
                  <a:srgbClr val="91D5AC"/>
                </a:highlight>
                <a:latin typeface="Roboto"/>
                <a:ea typeface="Roboto"/>
                <a:cs typeface="Roboto"/>
                <a:sym typeface="Roboto"/>
              </a:rPr>
              <a:t>PAIR:</a:t>
            </a:r>
            <a:r>
              <a:rPr lang="en" sz="1600">
                <a:solidFill>
                  <a:srgbClr val="1F3A93"/>
                </a:solidFill>
                <a:latin typeface="Roboto"/>
                <a:ea typeface="Roboto"/>
                <a:cs typeface="Roboto"/>
                <a:sym typeface="Roboto"/>
              </a:rPr>
              <a:t> Rotate through groups (as shown) discussing the three </a:t>
            </a:r>
            <a:r>
              <a:rPr lang="en" sz="1600">
                <a:solidFill>
                  <a:srgbClr val="1F3A93"/>
                </a:solidFill>
                <a:latin typeface="Roboto"/>
                <a:ea typeface="Roboto"/>
                <a:cs typeface="Roboto"/>
                <a:sym typeface="Roboto"/>
              </a:rPr>
              <a:t>energy</a:t>
            </a:r>
            <a:r>
              <a:rPr lang="en" sz="1600">
                <a:solidFill>
                  <a:srgbClr val="1F3A93"/>
                </a:solidFill>
                <a:latin typeface="Roboto"/>
                <a:ea typeface="Roboto"/>
                <a:cs typeface="Roboto"/>
                <a:sym typeface="Roboto"/>
              </a:rPr>
              <a:t> sources you listed (or pair with a partner). </a:t>
            </a:r>
            <a:endParaRPr sz="1600">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b="1" lang="en" sz="1600">
                <a:solidFill>
                  <a:srgbClr val="1F3A93"/>
                </a:solidFill>
                <a:highlight>
                  <a:srgbClr val="91D5AC"/>
                </a:highlight>
                <a:latin typeface="Roboto"/>
                <a:ea typeface="Roboto"/>
                <a:cs typeface="Roboto"/>
                <a:sym typeface="Roboto"/>
              </a:rPr>
              <a:t>SHARE:</a:t>
            </a:r>
            <a:r>
              <a:rPr lang="en" sz="1600">
                <a:solidFill>
                  <a:srgbClr val="1F3A93"/>
                </a:solidFill>
                <a:latin typeface="Roboto"/>
                <a:ea typeface="Roboto"/>
                <a:cs typeface="Roboto"/>
                <a:sym typeface="Roboto"/>
              </a:rPr>
              <a:t> share what you learned with the class. </a:t>
            </a:r>
            <a:endParaRPr sz="1600">
              <a:solidFill>
                <a:srgbClr val="1F3A93"/>
              </a:solidFill>
              <a:latin typeface="Roboto"/>
              <a:ea typeface="Roboto"/>
              <a:cs typeface="Roboto"/>
              <a:sym typeface="Roboto"/>
            </a:endParaRPr>
          </a:p>
        </p:txBody>
      </p:sp>
      <p:sp>
        <p:nvSpPr>
          <p:cNvPr id="85" name="Google Shape;85;p16"/>
          <p:cNvSpPr txBox="1"/>
          <p:nvPr/>
        </p:nvSpPr>
        <p:spPr>
          <a:xfrm>
            <a:off x="2129300" y="2851125"/>
            <a:ext cx="226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0B2A9"/>
                </a:solidFill>
                <a:latin typeface="Roboto"/>
                <a:ea typeface="Roboto"/>
                <a:cs typeface="Roboto"/>
                <a:sym typeface="Roboto"/>
              </a:rPr>
              <a:t>(2) ODDS VERSUS EVENS</a:t>
            </a:r>
            <a:endParaRPr>
              <a:latin typeface="Roboto"/>
              <a:ea typeface="Roboto"/>
              <a:cs typeface="Roboto"/>
              <a:sym typeface="Roboto"/>
            </a:endParaRPr>
          </a:p>
        </p:txBody>
      </p:sp>
      <p:sp>
        <p:nvSpPr>
          <p:cNvPr id="86" name="Google Shape;86;p16"/>
          <p:cNvSpPr txBox="1"/>
          <p:nvPr/>
        </p:nvSpPr>
        <p:spPr>
          <a:xfrm>
            <a:off x="4537800" y="2851125"/>
            <a:ext cx="264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0B2A9"/>
                </a:solidFill>
                <a:latin typeface="Roboto"/>
                <a:ea typeface="Roboto"/>
                <a:cs typeface="Roboto"/>
                <a:sym typeface="Roboto"/>
              </a:rPr>
              <a:t>(3) NUMBERS UNITES</a:t>
            </a:r>
            <a:endParaRPr>
              <a:latin typeface="Roboto"/>
              <a:ea typeface="Roboto"/>
              <a:cs typeface="Roboto"/>
              <a:sym typeface="Roboto"/>
            </a:endParaRPr>
          </a:p>
        </p:txBody>
      </p:sp>
      <p:sp>
        <p:nvSpPr>
          <p:cNvPr id="87" name="Google Shape;87;p16"/>
          <p:cNvSpPr txBox="1"/>
          <p:nvPr/>
        </p:nvSpPr>
        <p:spPr>
          <a:xfrm>
            <a:off x="216825" y="2851125"/>
            <a:ext cx="1576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0B2A9"/>
                </a:solidFill>
                <a:latin typeface="Roboto"/>
                <a:ea typeface="Roboto"/>
                <a:cs typeface="Roboto"/>
                <a:sym typeface="Roboto"/>
              </a:rPr>
              <a:t>(1) COUNT AWAY</a:t>
            </a:r>
            <a:endParaRPr>
              <a:latin typeface="Roboto"/>
              <a:ea typeface="Roboto"/>
              <a:cs typeface="Roboto"/>
              <a:sym typeface="Roboto"/>
            </a:endParaRPr>
          </a:p>
        </p:txBody>
      </p:sp>
      <p:sp>
        <p:nvSpPr>
          <p:cNvPr id="88" name="Google Shape;88;p16"/>
          <p:cNvSpPr/>
          <p:nvPr/>
        </p:nvSpPr>
        <p:spPr>
          <a:xfrm>
            <a:off x="241875" y="3251325"/>
            <a:ext cx="1526700" cy="1526700"/>
          </a:xfrm>
          <a:prstGeom prst="roundRect">
            <a:avLst>
              <a:gd fmla="val 16667" name="adj"/>
            </a:avLst>
          </a:prstGeom>
          <a:solidFill>
            <a:srgbClr val="00B2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6"/>
          <p:cNvSpPr/>
          <p:nvPr/>
        </p:nvSpPr>
        <p:spPr>
          <a:xfrm>
            <a:off x="2498600" y="3251325"/>
            <a:ext cx="1526700" cy="1526700"/>
          </a:xfrm>
          <a:prstGeom prst="roundRect">
            <a:avLst>
              <a:gd fmla="val 16667" name="adj"/>
            </a:avLst>
          </a:prstGeom>
          <a:solidFill>
            <a:srgbClr val="00B2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6"/>
          <p:cNvSpPr/>
          <p:nvPr/>
        </p:nvSpPr>
        <p:spPr>
          <a:xfrm>
            <a:off x="4755325" y="3251325"/>
            <a:ext cx="1526700" cy="1526700"/>
          </a:xfrm>
          <a:prstGeom prst="roundRect">
            <a:avLst>
              <a:gd fmla="val 16667" name="adj"/>
            </a:avLst>
          </a:prstGeom>
          <a:solidFill>
            <a:srgbClr val="00B2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6"/>
          <p:cNvSpPr/>
          <p:nvPr/>
        </p:nvSpPr>
        <p:spPr>
          <a:xfrm>
            <a:off x="7184975" y="2384375"/>
            <a:ext cx="311400" cy="269700"/>
          </a:xfrm>
          <a:prstGeom prst="ellipse">
            <a:avLst/>
          </a:prstGeom>
          <a:solidFill>
            <a:srgbClr val="91D5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6"/>
          <p:cNvSpPr/>
          <p:nvPr/>
        </p:nvSpPr>
        <p:spPr>
          <a:xfrm>
            <a:off x="7791625" y="2384363"/>
            <a:ext cx="311400" cy="2697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6"/>
          <p:cNvSpPr/>
          <p:nvPr/>
        </p:nvSpPr>
        <p:spPr>
          <a:xfrm>
            <a:off x="8375475" y="2384363"/>
            <a:ext cx="311400" cy="269700"/>
          </a:xfrm>
          <a:prstGeom prst="ellipse">
            <a:avLst/>
          </a:prstGeom>
          <a:solidFill>
            <a:srgbClr val="1F3A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6"/>
          <p:cNvSpPr/>
          <p:nvPr/>
        </p:nvSpPr>
        <p:spPr>
          <a:xfrm>
            <a:off x="6623938" y="2384375"/>
            <a:ext cx="311400" cy="2697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6"/>
          <p:cNvSpPr txBox="1"/>
          <p:nvPr/>
        </p:nvSpPr>
        <p:spPr>
          <a:xfrm>
            <a:off x="6601125" y="2793350"/>
            <a:ext cx="311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Roboto"/>
                <a:ea typeface="Roboto"/>
                <a:cs typeface="Roboto"/>
                <a:sym typeface="Roboto"/>
              </a:rPr>
              <a:t>1</a:t>
            </a:r>
            <a:endParaRPr b="1" sz="1200">
              <a:latin typeface="Roboto"/>
              <a:ea typeface="Roboto"/>
              <a:cs typeface="Roboto"/>
              <a:sym typeface="Roboto"/>
            </a:endParaRPr>
          </a:p>
        </p:txBody>
      </p:sp>
      <p:sp>
        <p:nvSpPr>
          <p:cNvPr id="96" name="Google Shape;96;p16"/>
          <p:cNvSpPr txBox="1"/>
          <p:nvPr/>
        </p:nvSpPr>
        <p:spPr>
          <a:xfrm>
            <a:off x="7184975" y="2793350"/>
            <a:ext cx="311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Roboto"/>
                <a:ea typeface="Roboto"/>
                <a:cs typeface="Roboto"/>
                <a:sym typeface="Roboto"/>
              </a:rPr>
              <a:t>2</a:t>
            </a:r>
            <a:endParaRPr b="1" sz="1200">
              <a:latin typeface="Roboto"/>
              <a:ea typeface="Roboto"/>
              <a:cs typeface="Roboto"/>
              <a:sym typeface="Roboto"/>
            </a:endParaRPr>
          </a:p>
        </p:txBody>
      </p:sp>
      <p:sp>
        <p:nvSpPr>
          <p:cNvPr id="97" name="Google Shape;97;p16"/>
          <p:cNvSpPr txBox="1"/>
          <p:nvPr/>
        </p:nvSpPr>
        <p:spPr>
          <a:xfrm>
            <a:off x="7791625" y="2793350"/>
            <a:ext cx="311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Roboto"/>
                <a:ea typeface="Roboto"/>
                <a:cs typeface="Roboto"/>
                <a:sym typeface="Roboto"/>
              </a:rPr>
              <a:t>3</a:t>
            </a:r>
            <a:endParaRPr b="1" sz="1200">
              <a:latin typeface="Roboto"/>
              <a:ea typeface="Roboto"/>
              <a:cs typeface="Roboto"/>
              <a:sym typeface="Roboto"/>
            </a:endParaRPr>
          </a:p>
        </p:txBody>
      </p:sp>
      <p:sp>
        <p:nvSpPr>
          <p:cNvPr id="98" name="Google Shape;98;p16"/>
          <p:cNvSpPr txBox="1"/>
          <p:nvPr/>
        </p:nvSpPr>
        <p:spPr>
          <a:xfrm>
            <a:off x="8375475" y="2803500"/>
            <a:ext cx="311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Roboto"/>
                <a:ea typeface="Roboto"/>
                <a:cs typeface="Roboto"/>
                <a:sym typeface="Roboto"/>
              </a:rPr>
              <a:t>4</a:t>
            </a:r>
            <a:endParaRPr b="1" sz="1200">
              <a:latin typeface="Roboto"/>
              <a:ea typeface="Roboto"/>
              <a:cs typeface="Roboto"/>
              <a:sym typeface="Roboto"/>
            </a:endParaRPr>
          </a:p>
        </p:txBody>
      </p:sp>
      <p:sp>
        <p:nvSpPr>
          <p:cNvPr id="99" name="Google Shape;99;p16"/>
          <p:cNvSpPr/>
          <p:nvPr/>
        </p:nvSpPr>
        <p:spPr>
          <a:xfrm>
            <a:off x="1150130" y="3494387"/>
            <a:ext cx="397800" cy="378300"/>
          </a:xfrm>
          <a:prstGeom prst="ellipse">
            <a:avLst/>
          </a:prstGeom>
          <a:solidFill>
            <a:srgbClr val="91D5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6"/>
          <p:cNvSpPr/>
          <p:nvPr/>
        </p:nvSpPr>
        <p:spPr>
          <a:xfrm>
            <a:off x="433379" y="4156667"/>
            <a:ext cx="397800" cy="3783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6"/>
          <p:cNvSpPr/>
          <p:nvPr/>
        </p:nvSpPr>
        <p:spPr>
          <a:xfrm>
            <a:off x="1150115" y="4156667"/>
            <a:ext cx="397800" cy="378300"/>
          </a:xfrm>
          <a:prstGeom prst="ellipse">
            <a:avLst/>
          </a:prstGeom>
          <a:solidFill>
            <a:srgbClr val="1F3A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6"/>
          <p:cNvSpPr/>
          <p:nvPr/>
        </p:nvSpPr>
        <p:spPr>
          <a:xfrm>
            <a:off x="433363" y="3494387"/>
            <a:ext cx="397800" cy="3783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6"/>
          <p:cNvSpPr/>
          <p:nvPr/>
        </p:nvSpPr>
        <p:spPr>
          <a:xfrm>
            <a:off x="3406855" y="3494387"/>
            <a:ext cx="397800" cy="3783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6"/>
          <p:cNvSpPr/>
          <p:nvPr/>
        </p:nvSpPr>
        <p:spPr>
          <a:xfrm>
            <a:off x="2690104" y="4156667"/>
            <a:ext cx="397800" cy="3783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6"/>
          <p:cNvSpPr/>
          <p:nvPr/>
        </p:nvSpPr>
        <p:spPr>
          <a:xfrm>
            <a:off x="3406840" y="4156667"/>
            <a:ext cx="397800" cy="3783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6"/>
          <p:cNvSpPr/>
          <p:nvPr/>
        </p:nvSpPr>
        <p:spPr>
          <a:xfrm>
            <a:off x="2690088" y="3494387"/>
            <a:ext cx="397800" cy="3783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6"/>
          <p:cNvSpPr/>
          <p:nvPr/>
        </p:nvSpPr>
        <p:spPr>
          <a:xfrm>
            <a:off x="5663567" y="3494387"/>
            <a:ext cx="397800" cy="3783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6"/>
          <p:cNvSpPr/>
          <p:nvPr/>
        </p:nvSpPr>
        <p:spPr>
          <a:xfrm>
            <a:off x="4946817" y="4156667"/>
            <a:ext cx="397800" cy="3783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6"/>
          <p:cNvSpPr/>
          <p:nvPr/>
        </p:nvSpPr>
        <p:spPr>
          <a:xfrm>
            <a:off x="5659053" y="4156667"/>
            <a:ext cx="397800" cy="3783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6"/>
          <p:cNvSpPr/>
          <p:nvPr/>
        </p:nvSpPr>
        <p:spPr>
          <a:xfrm>
            <a:off x="4946801" y="3494387"/>
            <a:ext cx="397800" cy="3783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6"/>
          <p:cNvGrpSpPr/>
          <p:nvPr/>
        </p:nvGrpSpPr>
        <p:grpSpPr>
          <a:xfrm rot="-1757404">
            <a:off x="6550684" y="3481420"/>
            <a:ext cx="893763" cy="610497"/>
            <a:chOff x="3104742" y="3437775"/>
            <a:chExt cx="1575700" cy="1076781"/>
          </a:xfrm>
        </p:grpSpPr>
        <p:sp>
          <p:nvSpPr>
            <p:cNvPr id="112" name="Google Shape;112;p16"/>
            <p:cNvSpPr/>
            <p:nvPr/>
          </p:nvSpPr>
          <p:spPr>
            <a:xfrm>
              <a:off x="3104742" y="4157216"/>
              <a:ext cx="50723" cy="108693"/>
            </a:xfrm>
            <a:custGeom>
              <a:rect b="b" l="l" r="r" t="t"/>
              <a:pathLst>
                <a:path extrusionOk="0" h="4680" w="2184">
                  <a:moveTo>
                    <a:pt x="962" y="0"/>
                  </a:moveTo>
                  <a:cubicBezTo>
                    <a:pt x="643" y="23"/>
                    <a:pt x="320" y="36"/>
                    <a:pt x="0" y="36"/>
                  </a:cubicBezTo>
                  <a:cubicBezTo>
                    <a:pt x="23" y="200"/>
                    <a:pt x="46" y="360"/>
                    <a:pt x="74" y="524"/>
                  </a:cubicBezTo>
                  <a:cubicBezTo>
                    <a:pt x="320" y="1950"/>
                    <a:pt x="734" y="3344"/>
                    <a:pt x="1294" y="4679"/>
                  </a:cubicBezTo>
                  <a:cubicBezTo>
                    <a:pt x="1586" y="4475"/>
                    <a:pt x="1882" y="4269"/>
                    <a:pt x="2183" y="4078"/>
                  </a:cubicBezTo>
                  <a:cubicBezTo>
                    <a:pt x="2105" y="3895"/>
                    <a:pt x="2028" y="3714"/>
                    <a:pt x="1956" y="3527"/>
                  </a:cubicBezTo>
                  <a:cubicBezTo>
                    <a:pt x="1513" y="2397"/>
                    <a:pt x="1176" y="1207"/>
                    <a:pt x="962" y="0"/>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13" name="Google Shape;113;p16"/>
            <p:cNvSpPr/>
            <p:nvPr/>
          </p:nvSpPr>
          <p:spPr>
            <a:xfrm>
              <a:off x="3189072" y="4347359"/>
              <a:ext cx="116659" cy="115475"/>
            </a:xfrm>
            <a:custGeom>
              <a:rect b="b" l="l" r="r" t="t"/>
              <a:pathLst>
                <a:path extrusionOk="0" h="4972" w="5023">
                  <a:moveTo>
                    <a:pt x="880" y="0"/>
                  </a:moveTo>
                  <a:cubicBezTo>
                    <a:pt x="584" y="206"/>
                    <a:pt x="293" y="416"/>
                    <a:pt x="1" y="634"/>
                  </a:cubicBezTo>
                  <a:cubicBezTo>
                    <a:pt x="28" y="666"/>
                    <a:pt x="51" y="702"/>
                    <a:pt x="74" y="734"/>
                  </a:cubicBezTo>
                  <a:cubicBezTo>
                    <a:pt x="1386" y="2507"/>
                    <a:pt x="3012" y="3919"/>
                    <a:pt x="4840" y="4971"/>
                  </a:cubicBezTo>
                  <a:cubicBezTo>
                    <a:pt x="4894" y="4593"/>
                    <a:pt x="4953" y="4216"/>
                    <a:pt x="5022" y="3837"/>
                  </a:cubicBezTo>
                  <a:cubicBezTo>
                    <a:pt x="3400" y="2853"/>
                    <a:pt x="2020" y="1522"/>
                    <a:pt x="880" y="0"/>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14" name="Google Shape;114;p16"/>
            <p:cNvSpPr/>
            <p:nvPr/>
          </p:nvSpPr>
          <p:spPr>
            <a:xfrm>
              <a:off x="3406969" y="4475515"/>
              <a:ext cx="202661" cy="39041"/>
            </a:xfrm>
            <a:custGeom>
              <a:rect b="b" l="l" r="r" t="t"/>
              <a:pathLst>
                <a:path extrusionOk="0" h="1681" w="8726">
                  <a:moveTo>
                    <a:pt x="8052" y="0"/>
                  </a:moveTo>
                  <a:cubicBezTo>
                    <a:pt x="6713" y="370"/>
                    <a:pt x="5330" y="547"/>
                    <a:pt x="3945" y="547"/>
                  </a:cubicBezTo>
                  <a:cubicBezTo>
                    <a:pt x="2667" y="547"/>
                    <a:pt x="1388" y="396"/>
                    <a:pt x="141" y="105"/>
                  </a:cubicBezTo>
                  <a:cubicBezTo>
                    <a:pt x="87" y="479"/>
                    <a:pt x="42" y="857"/>
                    <a:pt x="0" y="1230"/>
                  </a:cubicBezTo>
                  <a:cubicBezTo>
                    <a:pt x="1291" y="1529"/>
                    <a:pt x="2623" y="1681"/>
                    <a:pt x="3968" y="1681"/>
                  </a:cubicBezTo>
                  <a:cubicBezTo>
                    <a:pt x="4836" y="1681"/>
                    <a:pt x="5709" y="1618"/>
                    <a:pt x="6580" y="1491"/>
                  </a:cubicBezTo>
                  <a:cubicBezTo>
                    <a:pt x="7318" y="1386"/>
                    <a:pt x="8033" y="1226"/>
                    <a:pt x="8725" y="1026"/>
                  </a:cubicBezTo>
                  <a:cubicBezTo>
                    <a:pt x="8489" y="698"/>
                    <a:pt x="8261" y="351"/>
                    <a:pt x="8052" y="0"/>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15" name="Google Shape;115;p16"/>
            <p:cNvSpPr/>
            <p:nvPr/>
          </p:nvSpPr>
          <p:spPr>
            <a:xfrm>
              <a:off x="3695424" y="4299539"/>
              <a:ext cx="154539" cy="151961"/>
            </a:xfrm>
            <a:custGeom>
              <a:rect b="b" l="l" r="r" t="t"/>
              <a:pathLst>
                <a:path extrusionOk="0" h="6543" w="6654">
                  <a:moveTo>
                    <a:pt x="5459" y="0"/>
                  </a:moveTo>
                  <a:cubicBezTo>
                    <a:pt x="4015" y="2229"/>
                    <a:pt x="2193" y="4155"/>
                    <a:pt x="0" y="5586"/>
                  </a:cubicBezTo>
                  <a:cubicBezTo>
                    <a:pt x="242" y="5937"/>
                    <a:pt x="502" y="6265"/>
                    <a:pt x="780" y="6543"/>
                  </a:cubicBezTo>
                  <a:cubicBezTo>
                    <a:pt x="3127" y="5012"/>
                    <a:pt x="5104" y="2917"/>
                    <a:pt x="6653" y="492"/>
                  </a:cubicBezTo>
                  <a:cubicBezTo>
                    <a:pt x="6252" y="347"/>
                    <a:pt x="5851" y="183"/>
                    <a:pt x="5459" y="0"/>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16" name="Google Shape;116;p16"/>
            <p:cNvSpPr/>
            <p:nvPr/>
          </p:nvSpPr>
          <p:spPr>
            <a:xfrm>
              <a:off x="3673825" y="3700798"/>
              <a:ext cx="239937" cy="148059"/>
            </a:xfrm>
            <a:custGeom>
              <a:rect b="b" l="l" r="r" t="t"/>
              <a:pathLst>
                <a:path extrusionOk="0" h="6375" w="10331">
                  <a:moveTo>
                    <a:pt x="4138" y="1"/>
                  </a:moveTo>
                  <a:cubicBezTo>
                    <a:pt x="2222" y="1"/>
                    <a:pt x="708" y="1255"/>
                    <a:pt x="1" y="2967"/>
                  </a:cubicBezTo>
                  <a:cubicBezTo>
                    <a:pt x="348" y="2972"/>
                    <a:pt x="690" y="2989"/>
                    <a:pt x="1035" y="3012"/>
                  </a:cubicBezTo>
                  <a:cubicBezTo>
                    <a:pt x="1090" y="2890"/>
                    <a:pt x="1149" y="2770"/>
                    <a:pt x="1218" y="2652"/>
                  </a:cubicBezTo>
                  <a:cubicBezTo>
                    <a:pt x="1853" y="1536"/>
                    <a:pt x="2883" y="1052"/>
                    <a:pt x="3985" y="1052"/>
                  </a:cubicBezTo>
                  <a:cubicBezTo>
                    <a:pt x="4591" y="1052"/>
                    <a:pt x="5220" y="1199"/>
                    <a:pt x="5815" y="1468"/>
                  </a:cubicBezTo>
                  <a:cubicBezTo>
                    <a:pt x="7323" y="2147"/>
                    <a:pt x="8257" y="3714"/>
                    <a:pt x="8918" y="5154"/>
                  </a:cubicBezTo>
                  <a:cubicBezTo>
                    <a:pt x="9104" y="5555"/>
                    <a:pt x="9268" y="5960"/>
                    <a:pt x="9415" y="6375"/>
                  </a:cubicBezTo>
                  <a:cubicBezTo>
                    <a:pt x="9743" y="6211"/>
                    <a:pt x="10048" y="5996"/>
                    <a:pt x="10330" y="5733"/>
                  </a:cubicBezTo>
                  <a:cubicBezTo>
                    <a:pt x="10248" y="5500"/>
                    <a:pt x="10162" y="5272"/>
                    <a:pt x="10067" y="5049"/>
                  </a:cubicBezTo>
                  <a:cubicBezTo>
                    <a:pt x="9142" y="2780"/>
                    <a:pt x="7323" y="365"/>
                    <a:pt x="4703" y="37"/>
                  </a:cubicBezTo>
                  <a:cubicBezTo>
                    <a:pt x="4511" y="13"/>
                    <a:pt x="4323" y="1"/>
                    <a:pt x="4138" y="1"/>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17" name="Google Shape;117;p16"/>
            <p:cNvSpPr/>
            <p:nvPr/>
          </p:nvSpPr>
          <p:spPr>
            <a:xfrm>
              <a:off x="3670550" y="3879213"/>
              <a:ext cx="65123" cy="96639"/>
            </a:xfrm>
            <a:custGeom>
              <a:rect b="b" l="l" r="r" t="t"/>
              <a:pathLst>
                <a:path extrusionOk="0" h="4161" w="2804">
                  <a:moveTo>
                    <a:pt x="1" y="0"/>
                  </a:moveTo>
                  <a:lnTo>
                    <a:pt x="1" y="0"/>
                  </a:lnTo>
                  <a:cubicBezTo>
                    <a:pt x="461" y="1554"/>
                    <a:pt x="1378" y="2972"/>
                    <a:pt x="2557" y="4160"/>
                  </a:cubicBezTo>
                  <a:cubicBezTo>
                    <a:pt x="2644" y="3773"/>
                    <a:pt x="2726" y="3386"/>
                    <a:pt x="2803" y="2995"/>
                  </a:cubicBezTo>
                  <a:cubicBezTo>
                    <a:pt x="2070" y="2137"/>
                    <a:pt x="1460" y="1126"/>
                    <a:pt x="1081" y="55"/>
                  </a:cubicBezTo>
                  <a:cubicBezTo>
                    <a:pt x="712" y="28"/>
                    <a:pt x="356" y="5"/>
                    <a:pt x="1" y="0"/>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18" name="Google Shape;118;p16"/>
            <p:cNvSpPr/>
            <p:nvPr/>
          </p:nvSpPr>
          <p:spPr>
            <a:xfrm>
              <a:off x="4310561" y="3545771"/>
              <a:ext cx="97382" cy="134008"/>
            </a:xfrm>
            <a:custGeom>
              <a:rect b="b" l="l" r="r" t="t"/>
              <a:pathLst>
                <a:path extrusionOk="0" h="5770" w="4193">
                  <a:moveTo>
                    <a:pt x="3641" y="1"/>
                  </a:moveTo>
                  <a:cubicBezTo>
                    <a:pt x="2225" y="1513"/>
                    <a:pt x="1058" y="3245"/>
                    <a:pt x="0" y="5050"/>
                  </a:cubicBezTo>
                  <a:cubicBezTo>
                    <a:pt x="251" y="5313"/>
                    <a:pt x="520" y="5559"/>
                    <a:pt x="812" y="5769"/>
                  </a:cubicBezTo>
                  <a:cubicBezTo>
                    <a:pt x="1823" y="4083"/>
                    <a:pt x="2921" y="2466"/>
                    <a:pt x="4193" y="1063"/>
                  </a:cubicBezTo>
                  <a:cubicBezTo>
                    <a:pt x="4002" y="712"/>
                    <a:pt x="3819" y="356"/>
                    <a:pt x="3641" y="1"/>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19" name="Google Shape;119;p16"/>
            <p:cNvSpPr/>
            <p:nvPr/>
          </p:nvSpPr>
          <p:spPr>
            <a:xfrm>
              <a:off x="4482844" y="3437775"/>
              <a:ext cx="197598" cy="61871"/>
            </a:xfrm>
            <a:custGeom>
              <a:rect b="b" l="l" r="r" t="t"/>
              <a:pathLst>
                <a:path extrusionOk="0" h="2664" w="8508">
                  <a:moveTo>
                    <a:pt x="6648" y="0"/>
                  </a:moveTo>
                  <a:cubicBezTo>
                    <a:pt x="4285" y="0"/>
                    <a:pt x="2028" y="586"/>
                    <a:pt x="1" y="1690"/>
                  </a:cubicBezTo>
                  <a:cubicBezTo>
                    <a:pt x="142" y="2018"/>
                    <a:pt x="292" y="2340"/>
                    <a:pt x="451" y="2664"/>
                  </a:cubicBezTo>
                  <a:cubicBezTo>
                    <a:pt x="2046" y="1739"/>
                    <a:pt x="3873" y="1143"/>
                    <a:pt x="6005" y="1010"/>
                  </a:cubicBezTo>
                  <a:cubicBezTo>
                    <a:pt x="6243" y="997"/>
                    <a:pt x="6479" y="990"/>
                    <a:pt x="6713" y="990"/>
                  </a:cubicBezTo>
                  <a:cubicBezTo>
                    <a:pt x="7271" y="990"/>
                    <a:pt x="7820" y="1029"/>
                    <a:pt x="8356" y="1106"/>
                  </a:cubicBezTo>
                  <a:cubicBezTo>
                    <a:pt x="8411" y="778"/>
                    <a:pt x="8461" y="449"/>
                    <a:pt x="8507" y="121"/>
                  </a:cubicBezTo>
                  <a:cubicBezTo>
                    <a:pt x="8489" y="117"/>
                    <a:pt x="8466" y="117"/>
                    <a:pt x="8448" y="113"/>
                  </a:cubicBezTo>
                  <a:cubicBezTo>
                    <a:pt x="7843" y="38"/>
                    <a:pt x="7242" y="0"/>
                    <a:pt x="6648" y="0"/>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20" name="Google Shape;120;p16"/>
            <p:cNvSpPr/>
            <p:nvPr/>
          </p:nvSpPr>
          <p:spPr>
            <a:xfrm>
              <a:off x="4134585" y="3761323"/>
              <a:ext cx="141510" cy="206795"/>
            </a:xfrm>
            <a:custGeom>
              <a:rect b="b" l="l" r="r" t="t"/>
              <a:pathLst>
                <a:path extrusionOk="0" h="8904" w="6093">
                  <a:moveTo>
                    <a:pt x="5254" y="0"/>
                  </a:moveTo>
                  <a:cubicBezTo>
                    <a:pt x="5154" y="187"/>
                    <a:pt x="5054" y="374"/>
                    <a:pt x="4953" y="561"/>
                  </a:cubicBezTo>
                  <a:cubicBezTo>
                    <a:pt x="3546" y="3150"/>
                    <a:pt x="2051" y="5865"/>
                    <a:pt x="0" y="8033"/>
                  </a:cubicBezTo>
                  <a:cubicBezTo>
                    <a:pt x="173" y="8338"/>
                    <a:pt x="370" y="8630"/>
                    <a:pt x="593" y="8904"/>
                  </a:cubicBezTo>
                  <a:cubicBezTo>
                    <a:pt x="2907" y="6534"/>
                    <a:pt x="4530" y="3532"/>
                    <a:pt x="6092" y="616"/>
                  </a:cubicBezTo>
                  <a:cubicBezTo>
                    <a:pt x="5805" y="425"/>
                    <a:pt x="5523" y="219"/>
                    <a:pt x="5254" y="0"/>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sp>
          <p:nvSpPr>
            <p:cNvPr id="121" name="Google Shape;121;p16"/>
            <p:cNvSpPr/>
            <p:nvPr/>
          </p:nvSpPr>
          <p:spPr>
            <a:xfrm>
              <a:off x="3826343" y="3948214"/>
              <a:ext cx="234805" cy="264347"/>
            </a:xfrm>
            <a:custGeom>
              <a:rect b="b" l="l" r="r" t="t"/>
              <a:pathLst>
                <a:path extrusionOk="0" h="11382" w="10110">
                  <a:moveTo>
                    <a:pt x="4848" y="1"/>
                  </a:moveTo>
                  <a:cubicBezTo>
                    <a:pt x="4520" y="160"/>
                    <a:pt x="4183" y="297"/>
                    <a:pt x="3841" y="415"/>
                  </a:cubicBezTo>
                  <a:cubicBezTo>
                    <a:pt x="3927" y="1563"/>
                    <a:pt x="3910" y="2725"/>
                    <a:pt x="3800" y="3878"/>
                  </a:cubicBezTo>
                  <a:cubicBezTo>
                    <a:pt x="2588" y="3778"/>
                    <a:pt x="1389" y="3477"/>
                    <a:pt x="260" y="3003"/>
                  </a:cubicBezTo>
                  <a:cubicBezTo>
                    <a:pt x="178" y="3336"/>
                    <a:pt x="91" y="3668"/>
                    <a:pt x="0" y="4001"/>
                  </a:cubicBezTo>
                  <a:cubicBezTo>
                    <a:pt x="815" y="4356"/>
                    <a:pt x="1654" y="4616"/>
                    <a:pt x="2483" y="4780"/>
                  </a:cubicBezTo>
                  <a:cubicBezTo>
                    <a:pt x="2880" y="4857"/>
                    <a:pt x="3276" y="4903"/>
                    <a:pt x="3668" y="4939"/>
                  </a:cubicBezTo>
                  <a:cubicBezTo>
                    <a:pt x="3372" y="6995"/>
                    <a:pt x="2793" y="9026"/>
                    <a:pt x="2000" y="10944"/>
                  </a:cubicBezTo>
                  <a:cubicBezTo>
                    <a:pt x="2388" y="11113"/>
                    <a:pt x="2775" y="11259"/>
                    <a:pt x="3176" y="11382"/>
                  </a:cubicBezTo>
                  <a:cubicBezTo>
                    <a:pt x="3982" y="9327"/>
                    <a:pt x="4529" y="7159"/>
                    <a:pt x="4785" y="4980"/>
                  </a:cubicBezTo>
                  <a:cubicBezTo>
                    <a:pt x="6638" y="4949"/>
                    <a:pt x="8457" y="4457"/>
                    <a:pt x="10110" y="3627"/>
                  </a:cubicBezTo>
                  <a:cubicBezTo>
                    <a:pt x="9905" y="3367"/>
                    <a:pt x="9710" y="3103"/>
                    <a:pt x="9527" y="2821"/>
                  </a:cubicBezTo>
                  <a:cubicBezTo>
                    <a:pt x="8055" y="3540"/>
                    <a:pt x="6470" y="3896"/>
                    <a:pt x="4884" y="3914"/>
                  </a:cubicBezTo>
                  <a:cubicBezTo>
                    <a:pt x="4980" y="2602"/>
                    <a:pt x="4970" y="1290"/>
                    <a:pt x="4848" y="1"/>
                  </a:cubicBezTo>
                  <a:close/>
                </a:path>
              </a:pathLst>
            </a:custGeom>
            <a:solidFill>
              <a:srgbClr val="1F3A93"/>
            </a:solidFill>
            <a:ln cap="flat" cmpd="sng" w="19050">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537791"/>
                </a:solidFill>
              </a:endParaRPr>
            </a:p>
          </p:txBody>
        </p:sp>
      </p:grpSp>
      <p:sp>
        <p:nvSpPr>
          <p:cNvPr id="122" name="Google Shape;122;p16"/>
          <p:cNvSpPr txBox="1"/>
          <p:nvPr/>
        </p:nvSpPr>
        <p:spPr>
          <a:xfrm>
            <a:off x="7158925" y="3242950"/>
            <a:ext cx="1576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0B2A9"/>
                </a:solidFill>
                <a:latin typeface="Roboto"/>
                <a:ea typeface="Roboto"/>
                <a:cs typeface="Roboto"/>
                <a:sym typeface="Roboto"/>
              </a:rPr>
              <a:t>EXAMPLES</a:t>
            </a:r>
            <a:endParaRPr>
              <a:latin typeface="Roboto"/>
              <a:ea typeface="Roboto"/>
              <a:cs typeface="Roboto"/>
              <a:sym typeface="Roboto"/>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52"/>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EXIT TICKET</a:t>
            </a:r>
            <a:endParaRPr b="1">
              <a:solidFill>
                <a:srgbClr val="1F3A93"/>
              </a:solidFill>
              <a:latin typeface="Roboto Condensed"/>
              <a:ea typeface="Roboto Condensed"/>
              <a:cs typeface="Roboto Condensed"/>
              <a:sym typeface="Roboto Condensed"/>
            </a:endParaRPr>
          </a:p>
        </p:txBody>
      </p:sp>
      <p:cxnSp>
        <p:nvCxnSpPr>
          <p:cNvPr id="469" name="Google Shape;469;p52"/>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graphicFrame>
        <p:nvGraphicFramePr>
          <p:cNvPr id="470" name="Google Shape;470;p52"/>
          <p:cNvGraphicFramePr/>
          <p:nvPr/>
        </p:nvGraphicFramePr>
        <p:xfrm>
          <a:off x="1557700" y="1607088"/>
          <a:ext cx="3000000" cy="3000000"/>
        </p:xfrm>
        <a:graphic>
          <a:graphicData uri="http://schemas.openxmlformats.org/drawingml/2006/table">
            <a:tbl>
              <a:tblPr>
                <a:noFill/>
                <a:tableStyleId>{8142989F-B109-4409-803A-A3D7063D5CE9}</a:tableStyleId>
              </a:tblPr>
              <a:tblGrid>
                <a:gridCol w="6028575"/>
              </a:tblGrid>
              <a:tr h="2176400">
                <a:tc>
                  <a:txBody>
                    <a:bodyPr/>
                    <a:lstStyle/>
                    <a:p>
                      <a:pPr indent="0" lvl="0" marL="0" rtl="0" algn="ctr">
                        <a:spcBef>
                          <a:spcPts val="0"/>
                        </a:spcBef>
                        <a:spcAft>
                          <a:spcPts val="0"/>
                        </a:spcAft>
                        <a:buNone/>
                      </a:pPr>
                      <a:r>
                        <a:rPr lang="en" sz="2400">
                          <a:solidFill>
                            <a:srgbClr val="1F3A93"/>
                          </a:solidFill>
                          <a:latin typeface="Roboto"/>
                          <a:ea typeface="Roboto"/>
                          <a:cs typeface="Roboto"/>
                          <a:sym typeface="Roboto"/>
                        </a:rPr>
                        <a:t>What </a:t>
                      </a:r>
                      <a:r>
                        <a:rPr lang="en" sz="2400">
                          <a:solidFill>
                            <a:srgbClr val="1F3A93"/>
                          </a:solidFill>
                          <a:latin typeface="Roboto"/>
                          <a:ea typeface="Roboto"/>
                          <a:cs typeface="Roboto"/>
                          <a:sym typeface="Roboto"/>
                        </a:rPr>
                        <a:t>improvements would you make to your windmill or water wheel? </a:t>
                      </a:r>
                      <a:endParaRPr sz="2400">
                        <a:solidFill>
                          <a:srgbClr val="1F3A93"/>
                        </a:solidFill>
                        <a:latin typeface="Roboto"/>
                        <a:ea typeface="Roboto"/>
                        <a:cs typeface="Roboto"/>
                        <a:sym typeface="Roboto"/>
                      </a:endParaRPr>
                    </a:p>
                    <a:p>
                      <a:pPr indent="0" lvl="0" marL="0" rtl="0" algn="ctr">
                        <a:spcBef>
                          <a:spcPts val="0"/>
                        </a:spcBef>
                        <a:spcAft>
                          <a:spcPts val="0"/>
                        </a:spcAft>
                        <a:buNone/>
                      </a:pPr>
                      <a:r>
                        <a:t/>
                      </a:r>
                      <a:endParaRPr sz="1800">
                        <a:solidFill>
                          <a:srgbClr val="1F3A93"/>
                        </a:solidFill>
                        <a:latin typeface="Roboto"/>
                        <a:ea typeface="Roboto"/>
                        <a:cs typeface="Roboto"/>
                        <a:sym typeface="Roboto"/>
                      </a:endParaRPr>
                    </a:p>
                  </a:txBody>
                  <a:tcPr marT="91425" marB="91425" marR="91425" marL="91425" anchor="ctr">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
        <p:nvSpPr>
          <p:cNvPr id="471" name="Google Shape;471;p52"/>
          <p:cNvSpPr/>
          <p:nvPr/>
        </p:nvSpPr>
        <p:spPr>
          <a:xfrm>
            <a:off x="6626753" y="71686"/>
            <a:ext cx="2436600" cy="1833300"/>
          </a:xfrm>
          <a:prstGeom prst="teardrop">
            <a:avLst>
              <a:gd fmla="val 100000" name="adj"/>
            </a:avLst>
          </a:prstGeom>
          <a:solidFill>
            <a:srgbClr val="FFFFFF"/>
          </a:solidFill>
          <a:ln cap="flat" cmpd="sng" w="28575">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FDB82C"/>
                </a:solidFill>
                <a:latin typeface="Roboto"/>
                <a:ea typeface="Roboto"/>
                <a:cs typeface="Roboto"/>
                <a:sym typeface="Roboto"/>
              </a:rPr>
              <a:t>Don’t forget to complete your daily learning log!! </a:t>
            </a:r>
            <a:endParaRPr b="1" sz="1900">
              <a:solidFill>
                <a:srgbClr val="FDB82C"/>
              </a:solidFill>
              <a:latin typeface="Roboto"/>
              <a:ea typeface="Roboto"/>
              <a:cs typeface="Roboto"/>
              <a:sym typeface="Roboto"/>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3A93"/>
        </a:solidFill>
      </p:bgPr>
    </p:bg>
    <p:spTree>
      <p:nvGrpSpPr>
        <p:cNvPr id="475" name="Shape 475"/>
        <p:cNvGrpSpPr/>
        <p:nvPr/>
      </p:nvGrpSpPr>
      <p:grpSpPr>
        <a:xfrm>
          <a:off x="0" y="0"/>
          <a:ext cx="0" cy="0"/>
          <a:chOff x="0" y="0"/>
          <a:chExt cx="0" cy="0"/>
        </a:xfrm>
      </p:grpSpPr>
      <p:pic>
        <p:nvPicPr>
          <p:cNvPr id="476" name="Google Shape;476;p53"/>
          <p:cNvPicPr preferRelativeResize="0"/>
          <p:nvPr/>
        </p:nvPicPr>
        <p:blipFill rotWithShape="1">
          <a:blip r:embed="rId3">
            <a:alphaModFix/>
          </a:blip>
          <a:srcRect b="16016" l="0" r="21703" t="13456"/>
          <a:stretch/>
        </p:blipFill>
        <p:spPr>
          <a:xfrm rot="10800000">
            <a:off x="-33200" y="800"/>
            <a:ext cx="5945075" cy="5157650"/>
          </a:xfrm>
          <a:prstGeom prst="rect">
            <a:avLst/>
          </a:prstGeom>
          <a:noFill/>
          <a:ln>
            <a:noFill/>
          </a:ln>
        </p:spPr>
      </p:pic>
      <p:sp>
        <p:nvSpPr>
          <p:cNvPr id="477" name="Google Shape;477;p53"/>
          <p:cNvSpPr txBox="1"/>
          <p:nvPr>
            <p:ph type="ctrTitle"/>
          </p:nvPr>
        </p:nvSpPr>
        <p:spPr>
          <a:xfrm>
            <a:off x="597375" y="2126526"/>
            <a:ext cx="4887300" cy="1231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4800">
                <a:solidFill>
                  <a:schemeClr val="lt1"/>
                </a:solidFill>
                <a:latin typeface="Roboto Condensed"/>
                <a:ea typeface="Roboto Condensed"/>
                <a:cs typeface="Roboto Condensed"/>
                <a:sym typeface="Roboto Condensed"/>
              </a:rPr>
              <a:t>Lesson 4</a:t>
            </a:r>
            <a:endParaRPr b="1" sz="4800">
              <a:solidFill>
                <a:schemeClr val="lt1"/>
              </a:solidFill>
              <a:latin typeface="Roboto Condensed"/>
              <a:ea typeface="Roboto Condensed"/>
              <a:cs typeface="Roboto Condensed"/>
              <a:sym typeface="Roboto Condensed"/>
            </a:endParaRPr>
          </a:p>
        </p:txBody>
      </p:sp>
      <p:sp>
        <p:nvSpPr>
          <p:cNvPr id="478" name="Google Shape;478;p53"/>
          <p:cNvSpPr txBox="1"/>
          <p:nvPr>
            <p:ph idx="1" type="subTitle"/>
          </p:nvPr>
        </p:nvSpPr>
        <p:spPr>
          <a:xfrm>
            <a:off x="597375" y="3358021"/>
            <a:ext cx="4025100" cy="74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lt1"/>
                </a:solidFill>
                <a:latin typeface="Raleway Medium"/>
                <a:ea typeface="Raleway Medium"/>
                <a:cs typeface="Raleway Medium"/>
                <a:sym typeface="Raleway Medium"/>
              </a:rPr>
              <a:t>Sustainable Energy</a:t>
            </a:r>
            <a:endParaRPr sz="2600">
              <a:solidFill>
                <a:schemeClr val="lt1"/>
              </a:solidFill>
              <a:latin typeface="Raleway Medium"/>
              <a:ea typeface="Raleway Medium"/>
              <a:cs typeface="Raleway Medium"/>
              <a:sym typeface="Raleway Medium"/>
            </a:endParaRPr>
          </a:p>
        </p:txBody>
      </p:sp>
      <p:cxnSp>
        <p:nvCxnSpPr>
          <p:cNvPr id="479" name="Google Shape;479;p53"/>
          <p:cNvCxnSpPr/>
          <p:nvPr/>
        </p:nvCxnSpPr>
        <p:spPr>
          <a:xfrm>
            <a:off x="690719" y="2126536"/>
            <a:ext cx="4431000" cy="0"/>
          </a:xfrm>
          <a:prstGeom prst="straightConnector1">
            <a:avLst/>
          </a:prstGeom>
          <a:noFill/>
          <a:ln cap="flat" cmpd="sng" w="28575">
            <a:solidFill>
              <a:schemeClr val="lt1"/>
            </a:solidFill>
            <a:prstDash val="solid"/>
            <a:round/>
            <a:headEnd len="med" w="med" type="none"/>
            <a:tailEnd len="med" w="med" type="none"/>
          </a:ln>
        </p:spPr>
      </p:cxnSp>
      <p:pic>
        <p:nvPicPr>
          <p:cNvPr id="480" name="Google Shape;480;p53"/>
          <p:cNvPicPr preferRelativeResize="0"/>
          <p:nvPr/>
        </p:nvPicPr>
        <p:blipFill>
          <a:blip r:embed="rId4">
            <a:alphaModFix/>
          </a:blip>
          <a:stretch>
            <a:fillRect/>
          </a:stretch>
        </p:blipFill>
        <p:spPr>
          <a:xfrm>
            <a:off x="690719" y="1064375"/>
            <a:ext cx="1947275" cy="581013"/>
          </a:xfrm>
          <a:prstGeom prst="rect">
            <a:avLst/>
          </a:prstGeom>
          <a:noFill/>
          <a:ln>
            <a:noFill/>
          </a:ln>
        </p:spPr>
      </p:pic>
      <p:pic>
        <p:nvPicPr>
          <p:cNvPr id="481" name="Google Shape;481;p53"/>
          <p:cNvPicPr preferRelativeResize="0"/>
          <p:nvPr/>
        </p:nvPicPr>
        <p:blipFill rotWithShape="1">
          <a:blip r:embed="rId5">
            <a:alphaModFix/>
          </a:blip>
          <a:srcRect b="0" l="0" r="0" t="0"/>
          <a:stretch/>
        </p:blipFill>
        <p:spPr>
          <a:xfrm>
            <a:off x="5533202" y="903039"/>
            <a:ext cx="3337425" cy="33374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54"/>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DO NOW</a:t>
            </a:r>
            <a:endParaRPr b="1">
              <a:solidFill>
                <a:srgbClr val="1F3A93"/>
              </a:solidFill>
              <a:latin typeface="Roboto Condensed"/>
              <a:ea typeface="Roboto Condensed"/>
              <a:cs typeface="Roboto Condensed"/>
              <a:sym typeface="Roboto Condensed"/>
            </a:endParaRPr>
          </a:p>
        </p:txBody>
      </p:sp>
      <p:cxnSp>
        <p:nvCxnSpPr>
          <p:cNvPr id="487" name="Google Shape;487;p54"/>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graphicFrame>
        <p:nvGraphicFramePr>
          <p:cNvPr id="488" name="Google Shape;488;p54"/>
          <p:cNvGraphicFramePr/>
          <p:nvPr/>
        </p:nvGraphicFramePr>
        <p:xfrm>
          <a:off x="1158488" y="1706550"/>
          <a:ext cx="3000000" cy="3000000"/>
        </p:xfrm>
        <a:graphic>
          <a:graphicData uri="http://schemas.openxmlformats.org/drawingml/2006/table">
            <a:tbl>
              <a:tblPr>
                <a:noFill/>
                <a:tableStyleId>{8142989F-B109-4409-803A-A3D7063D5CE9}</a:tableStyleId>
              </a:tblPr>
              <a:tblGrid>
                <a:gridCol w="7029225"/>
              </a:tblGrid>
              <a:tr h="3182850">
                <a:tc>
                  <a:txBody>
                    <a:bodyPr/>
                    <a:lstStyle/>
                    <a:p>
                      <a:pPr indent="0" lvl="0" marL="0" rtl="0" algn="ctr">
                        <a:spcBef>
                          <a:spcPts val="0"/>
                        </a:spcBef>
                        <a:spcAft>
                          <a:spcPts val="0"/>
                        </a:spcAft>
                        <a:buClr>
                          <a:schemeClr val="dk1"/>
                        </a:buClr>
                        <a:buSzPts val="1100"/>
                        <a:buFont typeface="Arial"/>
                        <a:buNone/>
                      </a:pPr>
                      <a:r>
                        <a:rPr lang="en" sz="1700">
                          <a:solidFill>
                            <a:srgbClr val="1F3A93"/>
                          </a:solidFill>
                          <a:latin typeface="Roboto"/>
                          <a:ea typeface="Roboto"/>
                          <a:cs typeface="Roboto"/>
                          <a:sym typeface="Roboto"/>
                        </a:rPr>
                        <a:t>Try to guess the energy source is based on the clues below. </a:t>
                      </a:r>
                      <a:endParaRPr sz="1700">
                        <a:solidFill>
                          <a:srgbClr val="1F3A93"/>
                        </a:solidFill>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lang="en" sz="1700">
                          <a:solidFill>
                            <a:srgbClr val="1F3A93"/>
                          </a:solidFill>
                          <a:latin typeface="Roboto"/>
                          <a:ea typeface="Roboto"/>
                          <a:cs typeface="Roboto"/>
                          <a:sym typeface="Roboto"/>
                        </a:rPr>
                        <a:t>Write your guess on your </a:t>
                      </a:r>
                      <a:r>
                        <a:rPr lang="en" sz="1700">
                          <a:solidFill>
                            <a:srgbClr val="1F3A93"/>
                          </a:solidFill>
                          <a:latin typeface="Roboto"/>
                          <a:ea typeface="Roboto"/>
                          <a:cs typeface="Roboto"/>
                          <a:sym typeface="Roboto"/>
                        </a:rPr>
                        <a:t>handout</a:t>
                      </a:r>
                      <a:r>
                        <a:rPr lang="en" sz="1700">
                          <a:solidFill>
                            <a:srgbClr val="1F3A93"/>
                          </a:solidFill>
                          <a:latin typeface="Roboto"/>
                          <a:ea typeface="Roboto"/>
                          <a:cs typeface="Roboto"/>
                          <a:sym typeface="Roboto"/>
                        </a:rPr>
                        <a:t>. </a:t>
                      </a:r>
                      <a:endParaRPr sz="1700">
                        <a:solidFill>
                          <a:srgbClr val="1F3A93"/>
                        </a:solidFill>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t/>
                      </a:r>
                      <a:endParaRPr sz="1700">
                        <a:solidFill>
                          <a:srgbClr val="1F3A93"/>
                        </a:solidFill>
                        <a:latin typeface="Roboto"/>
                        <a:ea typeface="Roboto"/>
                        <a:cs typeface="Roboto"/>
                        <a:sym typeface="Roboto"/>
                      </a:endParaRPr>
                    </a:p>
                    <a:p>
                      <a:pPr indent="0" lvl="0" marL="0" rtl="0" algn="l">
                        <a:spcBef>
                          <a:spcPts val="0"/>
                        </a:spcBef>
                        <a:spcAft>
                          <a:spcPts val="0"/>
                        </a:spcAft>
                        <a:buNone/>
                      </a:pPr>
                      <a:r>
                        <a:t/>
                      </a:r>
                      <a:endParaRPr sz="17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700">
                          <a:solidFill>
                            <a:srgbClr val="1F3A93"/>
                          </a:solidFill>
                          <a:latin typeface="Roboto"/>
                          <a:ea typeface="Roboto"/>
                          <a:cs typeface="Roboto"/>
                          <a:sym typeface="Roboto"/>
                        </a:rPr>
                        <a:t>Clue 1:</a:t>
                      </a:r>
                      <a:r>
                        <a:rPr lang="en" sz="1700">
                          <a:solidFill>
                            <a:srgbClr val="1F3A93"/>
                          </a:solidFill>
                          <a:latin typeface="Roboto"/>
                          <a:ea typeface="Roboto"/>
                          <a:cs typeface="Roboto"/>
                          <a:sym typeface="Roboto"/>
                        </a:rPr>
                        <a:t> This energy source can be found in your kitchen.</a:t>
                      </a:r>
                      <a:endParaRPr sz="1700">
                        <a:solidFill>
                          <a:srgbClr val="1F3A93"/>
                        </a:solidFill>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t/>
                      </a:r>
                      <a:endParaRPr sz="17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700">
                          <a:solidFill>
                            <a:srgbClr val="1F3A93"/>
                          </a:solidFill>
                          <a:latin typeface="Roboto"/>
                          <a:ea typeface="Roboto"/>
                          <a:cs typeface="Roboto"/>
                          <a:sym typeface="Roboto"/>
                        </a:rPr>
                        <a:t>Clue 2:</a:t>
                      </a:r>
                      <a:r>
                        <a:rPr lang="en" sz="1700">
                          <a:solidFill>
                            <a:srgbClr val="1F3A93"/>
                          </a:solidFill>
                          <a:latin typeface="Roboto"/>
                          <a:ea typeface="Roboto"/>
                          <a:cs typeface="Roboto"/>
                          <a:sym typeface="Roboto"/>
                        </a:rPr>
                        <a:t> It comes from something we often throw away after meals.</a:t>
                      </a:r>
                      <a:endParaRPr sz="1700">
                        <a:solidFill>
                          <a:srgbClr val="1F3A93"/>
                        </a:solidFill>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t/>
                      </a:r>
                      <a:endParaRPr sz="17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700">
                          <a:solidFill>
                            <a:srgbClr val="1F3A93"/>
                          </a:solidFill>
                          <a:latin typeface="Roboto"/>
                          <a:ea typeface="Roboto"/>
                          <a:cs typeface="Roboto"/>
                          <a:sym typeface="Roboto"/>
                        </a:rPr>
                        <a:t>Clue 3</a:t>
                      </a:r>
                      <a:r>
                        <a:rPr lang="en" sz="1700">
                          <a:solidFill>
                            <a:srgbClr val="1F3A93"/>
                          </a:solidFill>
                          <a:latin typeface="Roboto"/>
                          <a:ea typeface="Roboto"/>
                          <a:cs typeface="Roboto"/>
                          <a:sym typeface="Roboto"/>
                        </a:rPr>
                        <a:t>: It can be used to create fuel for cars or even generate electricity.</a:t>
                      </a:r>
                      <a:endParaRPr sz="1800">
                        <a:solidFill>
                          <a:srgbClr val="1F3A93"/>
                        </a:solidFill>
                        <a:latin typeface="Roboto"/>
                        <a:ea typeface="Roboto"/>
                        <a:cs typeface="Roboto"/>
                        <a:sym typeface="Roboto"/>
                      </a:endParaRPr>
                    </a:p>
                  </a:txBody>
                  <a:tcPr marT="91425" marB="91425" marR="91425" marL="91425" anchor="ctr">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
        <p:nvSpPr>
          <p:cNvPr id="489" name="Google Shape;489;p54"/>
          <p:cNvSpPr txBox="1"/>
          <p:nvPr>
            <p:ph idx="1" type="body"/>
          </p:nvPr>
        </p:nvSpPr>
        <p:spPr>
          <a:xfrm>
            <a:off x="477400" y="1133850"/>
            <a:ext cx="4353900" cy="572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400">
                <a:solidFill>
                  <a:srgbClr val="00B2A9"/>
                </a:solidFill>
                <a:latin typeface="Roboto"/>
                <a:ea typeface="Roboto"/>
                <a:cs typeface="Roboto"/>
                <a:sym typeface="Roboto"/>
              </a:rPr>
              <a:t>Mystery Energy Source:</a:t>
            </a:r>
            <a:endParaRPr b="1" sz="3000">
              <a:solidFill>
                <a:srgbClr val="00B2A9"/>
              </a:solidFill>
              <a:latin typeface="Roboto"/>
              <a:ea typeface="Roboto"/>
              <a:cs typeface="Roboto"/>
              <a:sym typeface="Roboto"/>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55"/>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OBJECTIVE</a:t>
            </a:r>
            <a:endParaRPr b="1">
              <a:solidFill>
                <a:srgbClr val="1F3A93"/>
              </a:solidFill>
              <a:latin typeface="Roboto Condensed"/>
              <a:ea typeface="Roboto Condensed"/>
              <a:cs typeface="Roboto Condensed"/>
              <a:sym typeface="Roboto Condensed"/>
            </a:endParaRPr>
          </a:p>
        </p:txBody>
      </p:sp>
      <p:cxnSp>
        <p:nvCxnSpPr>
          <p:cNvPr id="495" name="Google Shape;495;p55"/>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496" name="Google Shape;496;p55"/>
          <p:cNvSpPr txBox="1"/>
          <p:nvPr>
            <p:ph idx="1" type="body"/>
          </p:nvPr>
        </p:nvSpPr>
        <p:spPr>
          <a:xfrm>
            <a:off x="287925" y="1163500"/>
            <a:ext cx="8520600" cy="36066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en" sz="2200">
                <a:solidFill>
                  <a:srgbClr val="00B2A9"/>
                </a:solidFill>
                <a:latin typeface="Roboto"/>
                <a:ea typeface="Roboto"/>
                <a:cs typeface="Roboto"/>
                <a:sym typeface="Roboto"/>
              </a:rPr>
              <a:t>Students will </a:t>
            </a:r>
            <a:endParaRPr b="1" sz="2200">
              <a:solidFill>
                <a:srgbClr val="00B2A9"/>
              </a:solidFill>
              <a:latin typeface="Roboto"/>
              <a:ea typeface="Roboto"/>
              <a:cs typeface="Roboto"/>
              <a:sym typeface="Roboto"/>
            </a:endParaRPr>
          </a:p>
          <a:p>
            <a:pPr indent="-368300" lvl="0" marL="457200" marR="0" rtl="0" algn="l">
              <a:lnSpc>
                <a:spcPct val="100000"/>
              </a:lnSpc>
              <a:spcBef>
                <a:spcPts val="0"/>
              </a:spcBef>
              <a:spcAft>
                <a:spcPts val="0"/>
              </a:spcAft>
              <a:buClr>
                <a:srgbClr val="00B2A9"/>
              </a:buClr>
              <a:buSzPts val="2200"/>
              <a:buFont typeface="Roboto"/>
              <a:buChar char="●"/>
            </a:pPr>
            <a:r>
              <a:rPr lang="en" sz="2200">
                <a:solidFill>
                  <a:srgbClr val="00B2A9"/>
                </a:solidFill>
                <a:latin typeface="Roboto"/>
                <a:ea typeface="Roboto"/>
                <a:cs typeface="Roboto"/>
                <a:sym typeface="Roboto"/>
              </a:rPr>
              <a:t>Describe </a:t>
            </a:r>
            <a:r>
              <a:rPr lang="en" sz="2200">
                <a:solidFill>
                  <a:srgbClr val="00B2A9"/>
                </a:solidFill>
                <a:latin typeface="Roboto"/>
                <a:ea typeface="Roboto"/>
                <a:cs typeface="Roboto"/>
                <a:sym typeface="Roboto"/>
              </a:rPr>
              <a:t>unconventional</a:t>
            </a:r>
            <a:r>
              <a:rPr lang="en" sz="2200">
                <a:solidFill>
                  <a:srgbClr val="00B2A9"/>
                </a:solidFill>
                <a:latin typeface="Roboto"/>
                <a:ea typeface="Roboto"/>
                <a:cs typeface="Roboto"/>
                <a:sym typeface="Roboto"/>
              </a:rPr>
              <a:t> </a:t>
            </a:r>
            <a:r>
              <a:rPr lang="en" sz="2200">
                <a:solidFill>
                  <a:srgbClr val="00B2A9"/>
                </a:solidFill>
                <a:latin typeface="Roboto"/>
                <a:ea typeface="Roboto"/>
                <a:cs typeface="Roboto"/>
                <a:sym typeface="Roboto"/>
              </a:rPr>
              <a:t>types</a:t>
            </a:r>
            <a:r>
              <a:rPr lang="en" sz="2200">
                <a:solidFill>
                  <a:srgbClr val="00B2A9"/>
                </a:solidFill>
                <a:latin typeface="Roboto"/>
                <a:ea typeface="Roboto"/>
                <a:cs typeface="Roboto"/>
                <a:sym typeface="Roboto"/>
              </a:rPr>
              <a:t> of renewable energy</a:t>
            </a:r>
            <a:endParaRPr sz="2200">
              <a:solidFill>
                <a:srgbClr val="00B2A9"/>
              </a:solidFill>
              <a:latin typeface="Roboto"/>
              <a:ea typeface="Roboto"/>
              <a:cs typeface="Roboto"/>
              <a:sym typeface="Roboto"/>
            </a:endParaRPr>
          </a:p>
          <a:p>
            <a:pPr indent="0" lvl="0" marL="0" rtl="0" algn="l">
              <a:spcBef>
                <a:spcPts val="0"/>
              </a:spcBef>
              <a:spcAft>
                <a:spcPts val="1600"/>
              </a:spcAft>
              <a:buNone/>
            </a:pPr>
            <a:r>
              <a:t/>
            </a:r>
            <a:endParaRPr>
              <a:solidFill>
                <a:srgbClr val="414143"/>
              </a:solidFill>
              <a:latin typeface="Roboto"/>
              <a:ea typeface="Roboto"/>
              <a:cs typeface="Roboto"/>
              <a:sym typeface="Robot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56"/>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AGENDA</a:t>
            </a:r>
            <a:endParaRPr b="1">
              <a:solidFill>
                <a:srgbClr val="1F3A93"/>
              </a:solidFill>
              <a:latin typeface="Roboto Condensed"/>
              <a:ea typeface="Roboto Condensed"/>
              <a:cs typeface="Roboto Condensed"/>
              <a:sym typeface="Roboto Condensed"/>
            </a:endParaRPr>
          </a:p>
        </p:txBody>
      </p:sp>
      <p:sp>
        <p:nvSpPr>
          <p:cNvPr id="502" name="Google Shape;502;p56"/>
          <p:cNvSpPr txBox="1"/>
          <p:nvPr>
            <p:ph idx="1" type="body"/>
          </p:nvPr>
        </p:nvSpPr>
        <p:spPr>
          <a:xfrm>
            <a:off x="311700" y="1414750"/>
            <a:ext cx="8520600" cy="28596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Do Now</a:t>
            </a:r>
            <a:endParaRPr b="1" sz="2400">
              <a:solidFill>
                <a:srgbClr val="00B2A9"/>
              </a:solidFill>
              <a:latin typeface="Roboto"/>
              <a:ea typeface="Roboto"/>
              <a:cs typeface="Roboto"/>
              <a:sym typeface="Roboto"/>
            </a:endParaRPr>
          </a:p>
          <a:p>
            <a:pPr indent="-381000" lvl="0" marL="457200" rtl="0" algn="l">
              <a:lnSpc>
                <a:spcPct val="100000"/>
              </a:lnSpc>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Introduction of Unconventional Energy Resources</a:t>
            </a:r>
            <a:endParaRPr b="1" sz="2400">
              <a:solidFill>
                <a:srgbClr val="00B2A9"/>
              </a:solidFill>
              <a:latin typeface="Roboto"/>
              <a:ea typeface="Roboto"/>
              <a:cs typeface="Roboto"/>
              <a:sym typeface="Roboto"/>
            </a:endParaRPr>
          </a:p>
          <a:p>
            <a:pPr indent="-381000" lvl="0" marL="457200" rtl="0" algn="l">
              <a:lnSpc>
                <a:spcPct val="100000"/>
              </a:lnSpc>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Activity: Design a New Energy Resource</a:t>
            </a:r>
            <a:endParaRPr b="1" sz="2400">
              <a:solidFill>
                <a:srgbClr val="00B2A9"/>
              </a:solidFill>
              <a:latin typeface="Roboto"/>
              <a:ea typeface="Roboto"/>
              <a:cs typeface="Roboto"/>
              <a:sym typeface="Roboto"/>
            </a:endParaRPr>
          </a:p>
          <a:p>
            <a:pPr indent="-381000" lvl="0" marL="457200" rtl="0" algn="l">
              <a:lnSpc>
                <a:spcPct val="100000"/>
              </a:lnSpc>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Exit Ticket</a:t>
            </a:r>
            <a:endParaRPr b="1" sz="2400">
              <a:solidFill>
                <a:srgbClr val="00B2A9"/>
              </a:solidFill>
              <a:latin typeface="Roboto"/>
              <a:ea typeface="Roboto"/>
              <a:cs typeface="Roboto"/>
              <a:sym typeface="Roboto"/>
            </a:endParaRPr>
          </a:p>
        </p:txBody>
      </p:sp>
      <p:cxnSp>
        <p:nvCxnSpPr>
          <p:cNvPr id="503" name="Google Shape;503;p56"/>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57"/>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Unconventional Energy Resources</a:t>
            </a:r>
            <a:r>
              <a:rPr b="1" lang="en">
                <a:solidFill>
                  <a:srgbClr val="1F3A93"/>
                </a:solidFill>
                <a:latin typeface="Roboto Condensed"/>
                <a:ea typeface="Roboto Condensed"/>
                <a:cs typeface="Roboto Condensed"/>
                <a:sym typeface="Roboto Condensed"/>
              </a:rPr>
              <a:t> </a:t>
            </a:r>
            <a:endParaRPr b="1">
              <a:solidFill>
                <a:srgbClr val="1F3A93"/>
              </a:solidFill>
              <a:latin typeface="Roboto Condensed"/>
              <a:ea typeface="Roboto Condensed"/>
              <a:cs typeface="Roboto Condensed"/>
              <a:sym typeface="Roboto Condensed"/>
            </a:endParaRPr>
          </a:p>
        </p:txBody>
      </p:sp>
      <p:cxnSp>
        <p:nvCxnSpPr>
          <p:cNvPr id="509" name="Google Shape;509;p57"/>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510" name="Google Shape;510;p57"/>
          <p:cNvSpPr txBox="1"/>
          <p:nvPr/>
        </p:nvSpPr>
        <p:spPr>
          <a:xfrm>
            <a:off x="3537125" y="1362875"/>
            <a:ext cx="5004600" cy="3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1F3A93"/>
                </a:solidFill>
                <a:latin typeface="Roboto"/>
                <a:ea typeface="Roboto"/>
                <a:cs typeface="Roboto"/>
                <a:sym typeface="Roboto"/>
              </a:rPr>
              <a:t>Tidal energy harnesses the power of the ocean's tides, those regular rises and falls in sea level caused by the moon's gravity.  Special underwater turbines are placed in areas with strong tides. As the tide rushes in and out, it spins the turbine blades, generating electricity. This renewable energy source is predictable and reliable, but suitable locations are limited.</a:t>
            </a:r>
            <a:endParaRPr sz="1800">
              <a:solidFill>
                <a:srgbClr val="1F3A93"/>
              </a:solidFill>
              <a:latin typeface="Roboto"/>
              <a:ea typeface="Roboto"/>
              <a:cs typeface="Roboto"/>
              <a:sym typeface="Roboto"/>
            </a:endParaRPr>
          </a:p>
        </p:txBody>
      </p:sp>
      <p:sp>
        <p:nvSpPr>
          <p:cNvPr id="511" name="Google Shape;511;p57"/>
          <p:cNvSpPr/>
          <p:nvPr/>
        </p:nvSpPr>
        <p:spPr>
          <a:xfrm>
            <a:off x="179250" y="1244825"/>
            <a:ext cx="3040500" cy="278400"/>
          </a:xfrm>
          <a:prstGeom prst="roundRect">
            <a:avLst>
              <a:gd fmla="val 50000" name="adj"/>
            </a:avLst>
          </a:prstGeom>
          <a:solidFill>
            <a:srgbClr val="F57430"/>
          </a:solidFill>
          <a:ln cap="flat" cmpd="sng" w="28575">
            <a:solidFill>
              <a:srgbClr val="F574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1F3A93"/>
                </a:solidFill>
                <a:latin typeface="Roboto"/>
                <a:ea typeface="Roboto"/>
                <a:cs typeface="Roboto"/>
                <a:sym typeface="Roboto"/>
              </a:rPr>
              <a:t>Tidal Energy</a:t>
            </a:r>
            <a:endParaRPr b="1" sz="1600">
              <a:solidFill>
                <a:srgbClr val="1F3A93"/>
              </a:solidFill>
              <a:latin typeface="Roboto"/>
              <a:ea typeface="Roboto"/>
              <a:cs typeface="Roboto"/>
              <a:sym typeface="Roboto"/>
            </a:endParaRPr>
          </a:p>
        </p:txBody>
      </p:sp>
      <p:sp>
        <p:nvSpPr>
          <p:cNvPr id="512" name="Google Shape;512;p57"/>
          <p:cNvSpPr/>
          <p:nvPr/>
        </p:nvSpPr>
        <p:spPr>
          <a:xfrm>
            <a:off x="179250" y="1742675"/>
            <a:ext cx="3040500" cy="278400"/>
          </a:xfrm>
          <a:prstGeom prst="roundRect">
            <a:avLst>
              <a:gd fmla="val 50000" name="adj"/>
            </a:avLst>
          </a:prstGeom>
          <a:solidFill>
            <a:srgbClr val="F9B997"/>
          </a:solidFill>
          <a:ln cap="flat" cmpd="sng" w="28575">
            <a:solidFill>
              <a:srgbClr val="F9B99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rgbClr val="1F3A93"/>
                </a:solidFill>
                <a:latin typeface="Roboto"/>
                <a:ea typeface="Roboto"/>
                <a:cs typeface="Roboto"/>
                <a:sym typeface="Roboto"/>
              </a:rPr>
              <a:t>Piezoelectric Energy</a:t>
            </a:r>
            <a:endParaRPr sz="1600">
              <a:solidFill>
                <a:srgbClr val="1F3A93"/>
              </a:solidFill>
              <a:latin typeface="Roboto"/>
              <a:ea typeface="Roboto"/>
              <a:cs typeface="Roboto"/>
              <a:sym typeface="Roboto"/>
            </a:endParaRPr>
          </a:p>
        </p:txBody>
      </p:sp>
      <p:sp>
        <p:nvSpPr>
          <p:cNvPr id="513" name="Google Shape;513;p57"/>
          <p:cNvSpPr/>
          <p:nvPr/>
        </p:nvSpPr>
        <p:spPr>
          <a:xfrm>
            <a:off x="179250" y="2240525"/>
            <a:ext cx="3040500" cy="278400"/>
          </a:xfrm>
          <a:prstGeom prst="roundRect">
            <a:avLst>
              <a:gd fmla="val 50000" name="adj"/>
            </a:avLst>
          </a:prstGeom>
          <a:solidFill>
            <a:srgbClr val="F9B997"/>
          </a:solidFill>
          <a:ln cap="flat" cmpd="sng" w="28575">
            <a:solidFill>
              <a:srgbClr val="F9B99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rgbClr val="1F3A93"/>
                </a:solidFill>
                <a:latin typeface="Roboto"/>
                <a:ea typeface="Roboto"/>
                <a:cs typeface="Roboto"/>
                <a:sym typeface="Roboto"/>
              </a:rPr>
              <a:t>Algae Biofuel</a:t>
            </a:r>
            <a:endParaRPr sz="1600">
              <a:solidFill>
                <a:srgbClr val="1F3A93"/>
              </a:solidFill>
              <a:latin typeface="Roboto"/>
              <a:ea typeface="Roboto"/>
              <a:cs typeface="Roboto"/>
              <a:sym typeface="Roboto"/>
            </a:endParaRPr>
          </a:p>
        </p:txBody>
      </p:sp>
      <p:sp>
        <p:nvSpPr>
          <p:cNvPr id="514" name="Google Shape;514;p57"/>
          <p:cNvSpPr/>
          <p:nvPr/>
        </p:nvSpPr>
        <p:spPr>
          <a:xfrm>
            <a:off x="179250" y="2738375"/>
            <a:ext cx="3040500" cy="278400"/>
          </a:xfrm>
          <a:prstGeom prst="roundRect">
            <a:avLst>
              <a:gd fmla="val 50000" name="adj"/>
            </a:avLst>
          </a:prstGeom>
          <a:solidFill>
            <a:srgbClr val="F9B997"/>
          </a:solidFill>
          <a:ln cap="flat" cmpd="sng" w="28575">
            <a:solidFill>
              <a:srgbClr val="F9B99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rgbClr val="1F3A93"/>
                </a:solidFill>
                <a:latin typeface="Roboto"/>
                <a:ea typeface="Roboto"/>
                <a:cs typeface="Roboto"/>
                <a:sym typeface="Roboto"/>
              </a:rPr>
              <a:t>Space-based Solar Power</a:t>
            </a:r>
            <a:endParaRPr sz="1600">
              <a:solidFill>
                <a:srgbClr val="1F3A93"/>
              </a:solidFill>
              <a:latin typeface="Roboto"/>
              <a:ea typeface="Roboto"/>
              <a:cs typeface="Roboto"/>
              <a:sym typeface="Roboto"/>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58"/>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Unconventional Energy Resources </a:t>
            </a:r>
            <a:endParaRPr b="1">
              <a:solidFill>
                <a:srgbClr val="1F3A93"/>
              </a:solidFill>
              <a:latin typeface="Roboto Condensed"/>
              <a:ea typeface="Roboto Condensed"/>
              <a:cs typeface="Roboto Condensed"/>
              <a:sym typeface="Roboto Condensed"/>
            </a:endParaRPr>
          </a:p>
        </p:txBody>
      </p:sp>
      <p:cxnSp>
        <p:nvCxnSpPr>
          <p:cNvPr id="520" name="Google Shape;520;p58"/>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521" name="Google Shape;521;p58"/>
          <p:cNvSpPr txBox="1"/>
          <p:nvPr/>
        </p:nvSpPr>
        <p:spPr>
          <a:xfrm>
            <a:off x="3537125" y="1362875"/>
            <a:ext cx="5004600" cy="11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1F3A93"/>
                </a:solidFill>
                <a:latin typeface="Roboto"/>
                <a:ea typeface="Roboto"/>
                <a:cs typeface="Roboto"/>
                <a:sym typeface="Roboto"/>
              </a:rPr>
              <a:t>Piezoelectric energy is a bit like magic! It's the ability of certain materials to create an electric charge when they are squeezed or stretched. Imagine crystals or special ceramics that generate a tiny spark of electricity when you press on them. This energy can be harnessed to power small devices, like sensors or even wearable technology, using vibrations from everyday actions like walking or closing a door. It's a cool way to capture energy that would otherwise be wasted!</a:t>
            </a:r>
            <a:endParaRPr sz="1800">
              <a:solidFill>
                <a:srgbClr val="1F3A93"/>
              </a:solidFill>
              <a:latin typeface="Roboto"/>
              <a:ea typeface="Roboto"/>
              <a:cs typeface="Roboto"/>
              <a:sym typeface="Roboto"/>
            </a:endParaRPr>
          </a:p>
        </p:txBody>
      </p:sp>
      <p:sp>
        <p:nvSpPr>
          <p:cNvPr id="522" name="Google Shape;522;p58"/>
          <p:cNvSpPr/>
          <p:nvPr/>
        </p:nvSpPr>
        <p:spPr>
          <a:xfrm>
            <a:off x="179250" y="1244825"/>
            <a:ext cx="3040500" cy="278400"/>
          </a:xfrm>
          <a:prstGeom prst="roundRect">
            <a:avLst>
              <a:gd fmla="val 50000" name="adj"/>
            </a:avLst>
          </a:prstGeom>
          <a:solidFill>
            <a:srgbClr val="F9B997"/>
          </a:solidFill>
          <a:ln cap="flat" cmpd="sng" w="28575">
            <a:solidFill>
              <a:srgbClr val="F9B99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rgbClr val="1F3A93"/>
                </a:solidFill>
                <a:latin typeface="Roboto"/>
                <a:ea typeface="Roboto"/>
                <a:cs typeface="Roboto"/>
                <a:sym typeface="Roboto"/>
              </a:rPr>
              <a:t>Tidal Energy</a:t>
            </a:r>
            <a:endParaRPr sz="1600">
              <a:solidFill>
                <a:srgbClr val="1F3A93"/>
              </a:solidFill>
              <a:latin typeface="Roboto"/>
              <a:ea typeface="Roboto"/>
              <a:cs typeface="Roboto"/>
              <a:sym typeface="Roboto"/>
            </a:endParaRPr>
          </a:p>
        </p:txBody>
      </p:sp>
      <p:sp>
        <p:nvSpPr>
          <p:cNvPr id="523" name="Google Shape;523;p58"/>
          <p:cNvSpPr/>
          <p:nvPr/>
        </p:nvSpPr>
        <p:spPr>
          <a:xfrm>
            <a:off x="179250" y="1742675"/>
            <a:ext cx="3040500" cy="278400"/>
          </a:xfrm>
          <a:prstGeom prst="roundRect">
            <a:avLst>
              <a:gd fmla="val 50000" name="adj"/>
            </a:avLst>
          </a:prstGeom>
          <a:solidFill>
            <a:srgbClr val="F57430"/>
          </a:solidFill>
          <a:ln cap="flat" cmpd="sng" w="28575">
            <a:solidFill>
              <a:srgbClr val="F574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1F3A93"/>
                </a:solidFill>
                <a:latin typeface="Roboto"/>
                <a:ea typeface="Roboto"/>
                <a:cs typeface="Roboto"/>
                <a:sym typeface="Roboto"/>
              </a:rPr>
              <a:t>Piezoelectric Energy</a:t>
            </a:r>
            <a:endParaRPr b="1" sz="1600">
              <a:solidFill>
                <a:srgbClr val="1F3A93"/>
              </a:solidFill>
              <a:latin typeface="Roboto"/>
              <a:ea typeface="Roboto"/>
              <a:cs typeface="Roboto"/>
              <a:sym typeface="Roboto"/>
            </a:endParaRPr>
          </a:p>
        </p:txBody>
      </p:sp>
      <p:sp>
        <p:nvSpPr>
          <p:cNvPr id="524" name="Google Shape;524;p58"/>
          <p:cNvSpPr/>
          <p:nvPr/>
        </p:nvSpPr>
        <p:spPr>
          <a:xfrm>
            <a:off x="179250" y="2240525"/>
            <a:ext cx="3040500" cy="278400"/>
          </a:xfrm>
          <a:prstGeom prst="roundRect">
            <a:avLst>
              <a:gd fmla="val 50000" name="adj"/>
            </a:avLst>
          </a:prstGeom>
          <a:solidFill>
            <a:srgbClr val="F9B997"/>
          </a:solidFill>
          <a:ln cap="flat" cmpd="sng" w="28575">
            <a:solidFill>
              <a:srgbClr val="F9B99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rgbClr val="1F3A93"/>
                </a:solidFill>
                <a:latin typeface="Roboto"/>
                <a:ea typeface="Roboto"/>
                <a:cs typeface="Roboto"/>
                <a:sym typeface="Roboto"/>
              </a:rPr>
              <a:t>Algae Biofuel</a:t>
            </a:r>
            <a:endParaRPr sz="1600">
              <a:solidFill>
                <a:srgbClr val="1F3A93"/>
              </a:solidFill>
              <a:latin typeface="Roboto"/>
              <a:ea typeface="Roboto"/>
              <a:cs typeface="Roboto"/>
              <a:sym typeface="Roboto"/>
            </a:endParaRPr>
          </a:p>
        </p:txBody>
      </p:sp>
      <p:sp>
        <p:nvSpPr>
          <p:cNvPr id="525" name="Google Shape;525;p58"/>
          <p:cNvSpPr/>
          <p:nvPr/>
        </p:nvSpPr>
        <p:spPr>
          <a:xfrm>
            <a:off x="179250" y="2738375"/>
            <a:ext cx="3040500" cy="278400"/>
          </a:xfrm>
          <a:prstGeom prst="roundRect">
            <a:avLst>
              <a:gd fmla="val 50000" name="adj"/>
            </a:avLst>
          </a:prstGeom>
          <a:solidFill>
            <a:srgbClr val="F9B997"/>
          </a:solidFill>
          <a:ln cap="flat" cmpd="sng" w="28575">
            <a:solidFill>
              <a:srgbClr val="F9B99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rgbClr val="1F3A93"/>
                </a:solidFill>
                <a:latin typeface="Roboto"/>
                <a:ea typeface="Roboto"/>
                <a:cs typeface="Roboto"/>
                <a:sym typeface="Roboto"/>
              </a:rPr>
              <a:t>Space-based Solar Power</a:t>
            </a:r>
            <a:endParaRPr sz="1600">
              <a:solidFill>
                <a:srgbClr val="1F3A93"/>
              </a:solidFill>
              <a:latin typeface="Roboto"/>
              <a:ea typeface="Roboto"/>
              <a:cs typeface="Roboto"/>
              <a:sym typeface="Roboto"/>
            </a:endParaRPr>
          </a:p>
        </p:txBody>
      </p:sp>
      <p:pic>
        <p:nvPicPr>
          <p:cNvPr descr="👉 Watch more ▶ https://bit.ly/finite-future&#10;&#10;------------------------------&#10;TRANSCRIPT&#10;&#10;An energy equipment and solutions company from the Netherlands creates clean and renewable energy-producing systems activated by movement. &#10;&#10;Called the Kinetic Dancefloor, people can create power through its smart floor panels that absorb energy.  The energy can then be used to run lights and charge phones.  The system can be temporary or semi-permanent.  It also comes in three sizes with 8, 16, or 32 tiles, generating between 160 to 640 kilowatts.  The system also comes in customizable options like LED lights to make it more fun and engaging.  &#10;&#10;The company promotes the use of the system for festivals, company parties, and other functions where sustainability and fun can go hand in hand.  Even the band Coldplay used the Kinetic Dancefloor on its tour.  &#10;&#10;Would you love to step on this energy-generating floor one day?  Let us know your thoughts by commenting below.&#10;&#10;&#10;Source: https://energy-floors.com/&#10;&#10;------------------------------&#10;ABOUT&#10;&#10;Finite Future brings you the latest future technology and science news that can disrupt the world we live in – for better or worse.&#10;&#10;  • We are concerned about the future of humanity.&#10;  • We care about our planet.&#10;  • We want to make the world a better place.&#10;&#10;You are here because you share the same values. Please become a Supporter!&#10;&#10;👉 Subscribe ▶ https://bit.ly/FF-subscribe" id="526" name="Google Shape;526;p58" title="Energy-Generating Dance Floor | Future Technology &amp; Science News 224">
            <a:hlinkClick r:id="rId3"/>
          </p:cNvPr>
          <p:cNvPicPr preferRelativeResize="0"/>
          <p:nvPr/>
        </p:nvPicPr>
        <p:blipFill>
          <a:blip r:embed="rId4">
            <a:alphaModFix/>
          </a:blip>
          <a:stretch>
            <a:fillRect/>
          </a:stretch>
        </p:blipFill>
        <p:spPr>
          <a:xfrm>
            <a:off x="294413" y="3236221"/>
            <a:ext cx="2810175" cy="158072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59"/>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Unconventional Energy Resources </a:t>
            </a:r>
            <a:endParaRPr b="1">
              <a:solidFill>
                <a:srgbClr val="1F3A93"/>
              </a:solidFill>
              <a:latin typeface="Roboto Condensed"/>
              <a:ea typeface="Roboto Condensed"/>
              <a:cs typeface="Roboto Condensed"/>
              <a:sym typeface="Roboto Condensed"/>
            </a:endParaRPr>
          </a:p>
        </p:txBody>
      </p:sp>
      <p:cxnSp>
        <p:nvCxnSpPr>
          <p:cNvPr id="532" name="Google Shape;532;p59"/>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533" name="Google Shape;533;p59"/>
          <p:cNvSpPr txBox="1"/>
          <p:nvPr/>
        </p:nvSpPr>
        <p:spPr>
          <a:xfrm>
            <a:off x="3537125" y="1362875"/>
            <a:ext cx="5004600" cy="3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1F3A93"/>
                </a:solidFill>
                <a:latin typeface="Roboto"/>
                <a:ea typeface="Roboto"/>
                <a:cs typeface="Roboto"/>
                <a:sym typeface="Roboto"/>
              </a:rPr>
              <a:t>Algae biofuel is a type of renewable energy that comes from, you guessed it, algae! These tiny aquatic plants can grow incredibly fast, and some types produce oils that can be turned into fuel for cars, trucks, and even airplanes. It's like a tiny underwater oil well!  Algae biofuel is considered carbon-neutral because the algae absorb carbon dioxide as they grow, offsetting the emissions released when the fuel is burned. This makes it a promising alternative to fossil fuels, and scientists are working on ways to produce it efficiently and affordably.</a:t>
            </a:r>
            <a:endParaRPr sz="1800">
              <a:solidFill>
                <a:srgbClr val="1F3A93"/>
              </a:solidFill>
              <a:latin typeface="Roboto"/>
              <a:ea typeface="Roboto"/>
              <a:cs typeface="Roboto"/>
              <a:sym typeface="Roboto"/>
            </a:endParaRPr>
          </a:p>
        </p:txBody>
      </p:sp>
      <p:sp>
        <p:nvSpPr>
          <p:cNvPr id="534" name="Google Shape;534;p59"/>
          <p:cNvSpPr/>
          <p:nvPr/>
        </p:nvSpPr>
        <p:spPr>
          <a:xfrm>
            <a:off x="179250" y="1244825"/>
            <a:ext cx="3040500" cy="278400"/>
          </a:xfrm>
          <a:prstGeom prst="roundRect">
            <a:avLst>
              <a:gd fmla="val 50000" name="adj"/>
            </a:avLst>
          </a:prstGeom>
          <a:solidFill>
            <a:srgbClr val="F9B997"/>
          </a:solidFill>
          <a:ln cap="flat" cmpd="sng" w="28575">
            <a:solidFill>
              <a:srgbClr val="F9B99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rgbClr val="1F3A93"/>
                </a:solidFill>
                <a:latin typeface="Roboto"/>
                <a:ea typeface="Roboto"/>
                <a:cs typeface="Roboto"/>
                <a:sym typeface="Roboto"/>
              </a:rPr>
              <a:t>Tidal Energy</a:t>
            </a:r>
            <a:endParaRPr sz="1600">
              <a:solidFill>
                <a:srgbClr val="1F3A93"/>
              </a:solidFill>
              <a:latin typeface="Roboto"/>
              <a:ea typeface="Roboto"/>
              <a:cs typeface="Roboto"/>
              <a:sym typeface="Roboto"/>
            </a:endParaRPr>
          </a:p>
        </p:txBody>
      </p:sp>
      <p:sp>
        <p:nvSpPr>
          <p:cNvPr id="535" name="Google Shape;535;p59"/>
          <p:cNvSpPr/>
          <p:nvPr/>
        </p:nvSpPr>
        <p:spPr>
          <a:xfrm>
            <a:off x="179250" y="1742675"/>
            <a:ext cx="3040500" cy="278400"/>
          </a:xfrm>
          <a:prstGeom prst="roundRect">
            <a:avLst>
              <a:gd fmla="val 50000" name="adj"/>
            </a:avLst>
          </a:prstGeom>
          <a:solidFill>
            <a:srgbClr val="F9B997"/>
          </a:solidFill>
          <a:ln cap="flat" cmpd="sng" w="28575">
            <a:solidFill>
              <a:srgbClr val="F9B99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rgbClr val="1F3A93"/>
                </a:solidFill>
                <a:latin typeface="Roboto"/>
                <a:ea typeface="Roboto"/>
                <a:cs typeface="Roboto"/>
                <a:sym typeface="Roboto"/>
              </a:rPr>
              <a:t>Piezoelectric Energy</a:t>
            </a:r>
            <a:endParaRPr sz="1600">
              <a:solidFill>
                <a:srgbClr val="1F3A93"/>
              </a:solidFill>
              <a:latin typeface="Roboto"/>
              <a:ea typeface="Roboto"/>
              <a:cs typeface="Roboto"/>
              <a:sym typeface="Roboto"/>
            </a:endParaRPr>
          </a:p>
        </p:txBody>
      </p:sp>
      <p:sp>
        <p:nvSpPr>
          <p:cNvPr id="536" name="Google Shape;536;p59"/>
          <p:cNvSpPr/>
          <p:nvPr/>
        </p:nvSpPr>
        <p:spPr>
          <a:xfrm>
            <a:off x="179250" y="2240525"/>
            <a:ext cx="3040500" cy="278400"/>
          </a:xfrm>
          <a:prstGeom prst="roundRect">
            <a:avLst>
              <a:gd fmla="val 50000" name="adj"/>
            </a:avLst>
          </a:prstGeom>
          <a:solidFill>
            <a:srgbClr val="F57430"/>
          </a:solidFill>
          <a:ln cap="flat" cmpd="sng" w="28575">
            <a:solidFill>
              <a:srgbClr val="F574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1F3A93"/>
                </a:solidFill>
                <a:latin typeface="Roboto"/>
                <a:ea typeface="Roboto"/>
                <a:cs typeface="Roboto"/>
                <a:sym typeface="Roboto"/>
              </a:rPr>
              <a:t>Algae Biofuel</a:t>
            </a:r>
            <a:endParaRPr b="1" sz="1600">
              <a:solidFill>
                <a:srgbClr val="1F3A93"/>
              </a:solidFill>
              <a:latin typeface="Roboto"/>
              <a:ea typeface="Roboto"/>
              <a:cs typeface="Roboto"/>
              <a:sym typeface="Roboto"/>
            </a:endParaRPr>
          </a:p>
        </p:txBody>
      </p:sp>
      <p:sp>
        <p:nvSpPr>
          <p:cNvPr id="537" name="Google Shape;537;p59"/>
          <p:cNvSpPr/>
          <p:nvPr/>
        </p:nvSpPr>
        <p:spPr>
          <a:xfrm>
            <a:off x="179250" y="2738375"/>
            <a:ext cx="3040500" cy="278400"/>
          </a:xfrm>
          <a:prstGeom prst="roundRect">
            <a:avLst>
              <a:gd fmla="val 50000" name="adj"/>
            </a:avLst>
          </a:prstGeom>
          <a:solidFill>
            <a:srgbClr val="F9B997"/>
          </a:solidFill>
          <a:ln cap="flat" cmpd="sng" w="28575">
            <a:solidFill>
              <a:srgbClr val="F9B99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rgbClr val="1F3A93"/>
                </a:solidFill>
                <a:latin typeface="Roboto"/>
                <a:ea typeface="Roboto"/>
                <a:cs typeface="Roboto"/>
                <a:sym typeface="Roboto"/>
              </a:rPr>
              <a:t>Space-based Solar Power</a:t>
            </a:r>
            <a:endParaRPr sz="1600">
              <a:solidFill>
                <a:srgbClr val="1F3A93"/>
              </a:solidFill>
              <a:latin typeface="Roboto"/>
              <a:ea typeface="Roboto"/>
              <a:cs typeface="Roboto"/>
              <a:sym typeface="Roboto"/>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60"/>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Unconventional Energy Resources </a:t>
            </a:r>
            <a:endParaRPr b="1">
              <a:solidFill>
                <a:srgbClr val="1F3A93"/>
              </a:solidFill>
              <a:latin typeface="Roboto Condensed"/>
              <a:ea typeface="Roboto Condensed"/>
              <a:cs typeface="Roboto Condensed"/>
              <a:sym typeface="Roboto Condensed"/>
            </a:endParaRPr>
          </a:p>
        </p:txBody>
      </p:sp>
      <p:cxnSp>
        <p:nvCxnSpPr>
          <p:cNvPr id="543" name="Google Shape;543;p60"/>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544" name="Google Shape;544;p60"/>
          <p:cNvSpPr txBox="1"/>
          <p:nvPr/>
        </p:nvSpPr>
        <p:spPr>
          <a:xfrm>
            <a:off x="3537125" y="1244825"/>
            <a:ext cx="5004600" cy="3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1F3A93"/>
                </a:solidFill>
                <a:latin typeface="Roboto"/>
                <a:ea typeface="Roboto"/>
                <a:cs typeface="Roboto"/>
                <a:sym typeface="Roboto"/>
              </a:rPr>
              <a:t>Imagine giant solar panels in space, soaking up the sun's energy 24/7 without being blocked by clouds or nighttime! That's the idea behind space-based solar power. These orbiting solar power stations would capture sunlight and beam it down to Earth as microwaves, which would then be converted into electricity. This technology could provide a constant and abundant source of clean energy, but it's still in the early stages of development and faces challenges like high costs and the complexity of building and launching such massive structures into space.</a:t>
            </a:r>
            <a:endParaRPr sz="1800">
              <a:solidFill>
                <a:srgbClr val="1F3A93"/>
              </a:solidFill>
              <a:latin typeface="Roboto"/>
              <a:ea typeface="Roboto"/>
              <a:cs typeface="Roboto"/>
              <a:sym typeface="Roboto"/>
            </a:endParaRPr>
          </a:p>
        </p:txBody>
      </p:sp>
      <p:sp>
        <p:nvSpPr>
          <p:cNvPr id="545" name="Google Shape;545;p60"/>
          <p:cNvSpPr/>
          <p:nvPr/>
        </p:nvSpPr>
        <p:spPr>
          <a:xfrm>
            <a:off x="179250" y="1244825"/>
            <a:ext cx="3040500" cy="278400"/>
          </a:xfrm>
          <a:prstGeom prst="roundRect">
            <a:avLst>
              <a:gd fmla="val 50000" name="adj"/>
            </a:avLst>
          </a:prstGeom>
          <a:solidFill>
            <a:srgbClr val="F9B997"/>
          </a:solidFill>
          <a:ln cap="flat" cmpd="sng" w="28575">
            <a:solidFill>
              <a:srgbClr val="F9B99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rgbClr val="1F3A93"/>
                </a:solidFill>
                <a:latin typeface="Roboto"/>
                <a:ea typeface="Roboto"/>
                <a:cs typeface="Roboto"/>
                <a:sym typeface="Roboto"/>
              </a:rPr>
              <a:t>Tidal Energy</a:t>
            </a:r>
            <a:endParaRPr sz="1600">
              <a:solidFill>
                <a:srgbClr val="1F3A93"/>
              </a:solidFill>
              <a:latin typeface="Roboto"/>
              <a:ea typeface="Roboto"/>
              <a:cs typeface="Roboto"/>
              <a:sym typeface="Roboto"/>
            </a:endParaRPr>
          </a:p>
        </p:txBody>
      </p:sp>
      <p:sp>
        <p:nvSpPr>
          <p:cNvPr id="546" name="Google Shape;546;p60"/>
          <p:cNvSpPr/>
          <p:nvPr/>
        </p:nvSpPr>
        <p:spPr>
          <a:xfrm>
            <a:off x="179250" y="1742675"/>
            <a:ext cx="3040500" cy="278400"/>
          </a:xfrm>
          <a:prstGeom prst="roundRect">
            <a:avLst>
              <a:gd fmla="val 50000" name="adj"/>
            </a:avLst>
          </a:prstGeom>
          <a:solidFill>
            <a:srgbClr val="F9B997"/>
          </a:solidFill>
          <a:ln cap="flat" cmpd="sng" w="28575">
            <a:solidFill>
              <a:srgbClr val="F9B99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rgbClr val="1F3A93"/>
                </a:solidFill>
                <a:latin typeface="Roboto"/>
                <a:ea typeface="Roboto"/>
                <a:cs typeface="Roboto"/>
                <a:sym typeface="Roboto"/>
              </a:rPr>
              <a:t>Piezoelectric Energy</a:t>
            </a:r>
            <a:endParaRPr sz="1600">
              <a:solidFill>
                <a:srgbClr val="1F3A93"/>
              </a:solidFill>
              <a:latin typeface="Roboto"/>
              <a:ea typeface="Roboto"/>
              <a:cs typeface="Roboto"/>
              <a:sym typeface="Roboto"/>
            </a:endParaRPr>
          </a:p>
        </p:txBody>
      </p:sp>
      <p:sp>
        <p:nvSpPr>
          <p:cNvPr id="547" name="Google Shape;547;p60"/>
          <p:cNvSpPr/>
          <p:nvPr/>
        </p:nvSpPr>
        <p:spPr>
          <a:xfrm>
            <a:off x="179250" y="2240525"/>
            <a:ext cx="3040500" cy="278400"/>
          </a:xfrm>
          <a:prstGeom prst="roundRect">
            <a:avLst>
              <a:gd fmla="val 50000" name="adj"/>
            </a:avLst>
          </a:prstGeom>
          <a:solidFill>
            <a:srgbClr val="F9B997"/>
          </a:solidFill>
          <a:ln cap="flat" cmpd="sng" w="28575">
            <a:solidFill>
              <a:srgbClr val="F9B99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rgbClr val="1F3A93"/>
                </a:solidFill>
                <a:latin typeface="Roboto"/>
                <a:ea typeface="Roboto"/>
                <a:cs typeface="Roboto"/>
                <a:sym typeface="Roboto"/>
              </a:rPr>
              <a:t>Algae Biofuel</a:t>
            </a:r>
            <a:endParaRPr sz="1600">
              <a:solidFill>
                <a:srgbClr val="1F3A93"/>
              </a:solidFill>
              <a:latin typeface="Roboto"/>
              <a:ea typeface="Roboto"/>
              <a:cs typeface="Roboto"/>
              <a:sym typeface="Roboto"/>
            </a:endParaRPr>
          </a:p>
        </p:txBody>
      </p:sp>
      <p:sp>
        <p:nvSpPr>
          <p:cNvPr id="548" name="Google Shape;548;p60"/>
          <p:cNvSpPr/>
          <p:nvPr/>
        </p:nvSpPr>
        <p:spPr>
          <a:xfrm>
            <a:off x="179250" y="2738375"/>
            <a:ext cx="3040500" cy="278400"/>
          </a:xfrm>
          <a:prstGeom prst="roundRect">
            <a:avLst>
              <a:gd fmla="val 50000" name="adj"/>
            </a:avLst>
          </a:prstGeom>
          <a:solidFill>
            <a:srgbClr val="F57430"/>
          </a:solidFill>
          <a:ln cap="flat" cmpd="sng" w="28575">
            <a:solidFill>
              <a:srgbClr val="F574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1F3A93"/>
                </a:solidFill>
                <a:latin typeface="Roboto"/>
                <a:ea typeface="Roboto"/>
                <a:cs typeface="Roboto"/>
                <a:sym typeface="Roboto"/>
              </a:rPr>
              <a:t>Space-based Solar Power</a:t>
            </a:r>
            <a:endParaRPr b="1" sz="1600">
              <a:solidFill>
                <a:srgbClr val="1F3A93"/>
              </a:solidFill>
              <a:latin typeface="Roboto"/>
              <a:ea typeface="Roboto"/>
              <a:cs typeface="Roboto"/>
              <a:sym typeface="Roboto"/>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61"/>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ACTIVITY</a:t>
            </a:r>
            <a:endParaRPr b="1">
              <a:solidFill>
                <a:srgbClr val="1F3A93"/>
              </a:solidFill>
              <a:latin typeface="Roboto Condensed"/>
              <a:ea typeface="Roboto Condensed"/>
              <a:cs typeface="Roboto Condensed"/>
              <a:sym typeface="Roboto Condensed"/>
            </a:endParaRPr>
          </a:p>
        </p:txBody>
      </p:sp>
      <p:cxnSp>
        <p:nvCxnSpPr>
          <p:cNvPr id="554" name="Google Shape;554;p61"/>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graphicFrame>
        <p:nvGraphicFramePr>
          <p:cNvPr id="555" name="Google Shape;555;p61"/>
          <p:cNvGraphicFramePr/>
          <p:nvPr/>
        </p:nvGraphicFramePr>
        <p:xfrm>
          <a:off x="862300" y="1832475"/>
          <a:ext cx="3000000" cy="3000000"/>
        </p:xfrm>
        <a:graphic>
          <a:graphicData uri="http://schemas.openxmlformats.org/drawingml/2006/table">
            <a:tbl>
              <a:tblPr>
                <a:noFill/>
                <a:tableStyleId>{8142989F-B109-4409-803A-A3D7063D5CE9}</a:tableStyleId>
              </a:tblPr>
              <a:tblGrid>
                <a:gridCol w="7371825"/>
              </a:tblGrid>
              <a:tr h="1698450">
                <a:tc>
                  <a:txBody>
                    <a:bodyPr/>
                    <a:lstStyle/>
                    <a:p>
                      <a:pPr indent="0" lvl="0" marL="0" rtl="0" algn="ctr">
                        <a:spcBef>
                          <a:spcPts val="0"/>
                        </a:spcBef>
                        <a:spcAft>
                          <a:spcPts val="0"/>
                        </a:spcAft>
                        <a:buNone/>
                      </a:pPr>
                      <a:r>
                        <a:rPr lang="en" sz="2400">
                          <a:solidFill>
                            <a:srgbClr val="1F3A93"/>
                          </a:solidFill>
                          <a:latin typeface="Roboto"/>
                          <a:ea typeface="Roboto"/>
                          <a:cs typeface="Roboto"/>
                          <a:sym typeface="Roboto"/>
                        </a:rPr>
                        <a:t>D</a:t>
                      </a:r>
                      <a:r>
                        <a:rPr lang="en" sz="2400">
                          <a:solidFill>
                            <a:srgbClr val="1F3A93"/>
                          </a:solidFill>
                          <a:latin typeface="Roboto"/>
                          <a:ea typeface="Roboto"/>
                          <a:cs typeface="Roboto"/>
                          <a:sym typeface="Roboto"/>
                        </a:rPr>
                        <a:t>esign</a:t>
                      </a:r>
                      <a:r>
                        <a:rPr lang="en" sz="2400">
                          <a:solidFill>
                            <a:srgbClr val="1F3A93"/>
                          </a:solidFill>
                          <a:latin typeface="Roboto"/>
                          <a:ea typeface="Roboto"/>
                          <a:cs typeface="Roboto"/>
                          <a:sym typeface="Roboto"/>
                        </a:rPr>
                        <a:t> your own </a:t>
                      </a:r>
                      <a:r>
                        <a:rPr lang="en" sz="2400">
                          <a:solidFill>
                            <a:srgbClr val="1F3A93"/>
                          </a:solidFill>
                          <a:latin typeface="Roboto"/>
                          <a:ea typeface="Roboto"/>
                          <a:cs typeface="Roboto"/>
                          <a:sym typeface="Roboto"/>
                        </a:rPr>
                        <a:t>unconventional</a:t>
                      </a:r>
                      <a:r>
                        <a:rPr lang="en" sz="2400">
                          <a:solidFill>
                            <a:srgbClr val="1F3A93"/>
                          </a:solidFill>
                          <a:latin typeface="Roboto"/>
                          <a:ea typeface="Roboto"/>
                          <a:cs typeface="Roboto"/>
                          <a:sym typeface="Roboto"/>
                        </a:rPr>
                        <a:t> energy resource by drawing it in your handout.</a:t>
                      </a:r>
                      <a:endParaRPr sz="2400">
                        <a:solidFill>
                          <a:srgbClr val="1F3A93"/>
                        </a:solidFill>
                        <a:latin typeface="Roboto"/>
                        <a:ea typeface="Roboto"/>
                        <a:cs typeface="Roboto"/>
                        <a:sym typeface="Roboto"/>
                      </a:endParaRPr>
                    </a:p>
                  </a:txBody>
                  <a:tcPr marT="91425" marB="91425" marR="91425" marL="91425" anchor="ctr">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7"/>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AGENDA</a:t>
            </a:r>
            <a:endParaRPr b="1">
              <a:solidFill>
                <a:srgbClr val="1F3A93"/>
              </a:solidFill>
              <a:latin typeface="Roboto Condensed"/>
              <a:ea typeface="Roboto Condensed"/>
              <a:cs typeface="Roboto Condensed"/>
              <a:sym typeface="Roboto Condensed"/>
            </a:endParaRPr>
          </a:p>
        </p:txBody>
      </p:sp>
      <p:sp>
        <p:nvSpPr>
          <p:cNvPr id="128" name="Google Shape;128;p17"/>
          <p:cNvSpPr txBox="1"/>
          <p:nvPr>
            <p:ph idx="1" type="body"/>
          </p:nvPr>
        </p:nvSpPr>
        <p:spPr>
          <a:xfrm>
            <a:off x="311700" y="1414750"/>
            <a:ext cx="8520600" cy="28596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Do Now</a:t>
            </a:r>
            <a:endParaRPr b="1" sz="2400">
              <a:solidFill>
                <a:srgbClr val="00B2A9"/>
              </a:solidFill>
              <a:latin typeface="Roboto"/>
              <a:ea typeface="Roboto"/>
              <a:cs typeface="Roboto"/>
              <a:sym typeface="Roboto"/>
            </a:endParaRPr>
          </a:p>
          <a:p>
            <a:pPr indent="-381000" lvl="0" marL="457200" rtl="0" algn="l">
              <a:lnSpc>
                <a:spcPct val="100000"/>
              </a:lnSpc>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Introduction of Unwasted</a:t>
            </a:r>
            <a:endParaRPr b="1" sz="2400">
              <a:solidFill>
                <a:srgbClr val="00B2A9"/>
              </a:solidFill>
              <a:latin typeface="Roboto"/>
              <a:ea typeface="Roboto"/>
              <a:cs typeface="Roboto"/>
              <a:sym typeface="Roboto"/>
            </a:endParaRPr>
          </a:p>
          <a:p>
            <a:pPr indent="-381000" lvl="0" marL="457200" rtl="0" algn="l">
              <a:lnSpc>
                <a:spcPct val="100000"/>
              </a:lnSpc>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Introduction to Energy Sources</a:t>
            </a:r>
            <a:endParaRPr b="1" sz="2400">
              <a:solidFill>
                <a:srgbClr val="00B2A9"/>
              </a:solidFill>
              <a:latin typeface="Roboto"/>
              <a:ea typeface="Roboto"/>
              <a:cs typeface="Roboto"/>
              <a:sym typeface="Roboto"/>
            </a:endParaRPr>
          </a:p>
          <a:p>
            <a:pPr indent="-381000" lvl="0" marL="457200" rtl="0" algn="l">
              <a:lnSpc>
                <a:spcPct val="100000"/>
              </a:lnSpc>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Activity: Energy Source Sort </a:t>
            </a:r>
            <a:endParaRPr b="1" sz="2400">
              <a:solidFill>
                <a:srgbClr val="00B2A9"/>
              </a:solidFill>
              <a:latin typeface="Roboto"/>
              <a:ea typeface="Roboto"/>
              <a:cs typeface="Roboto"/>
              <a:sym typeface="Roboto"/>
            </a:endParaRPr>
          </a:p>
          <a:p>
            <a:pPr indent="-381000" lvl="0" marL="457200" rtl="0" algn="l">
              <a:lnSpc>
                <a:spcPct val="100000"/>
              </a:lnSpc>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Exit Ticket</a:t>
            </a:r>
            <a:endParaRPr b="1" sz="2400">
              <a:solidFill>
                <a:srgbClr val="00B2A9"/>
              </a:solidFill>
              <a:latin typeface="Roboto"/>
              <a:ea typeface="Roboto"/>
              <a:cs typeface="Roboto"/>
              <a:sym typeface="Roboto"/>
            </a:endParaRPr>
          </a:p>
        </p:txBody>
      </p:sp>
      <p:cxnSp>
        <p:nvCxnSpPr>
          <p:cNvPr id="129" name="Google Shape;129;p17"/>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62"/>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EXIT TICKET</a:t>
            </a:r>
            <a:endParaRPr b="1">
              <a:solidFill>
                <a:srgbClr val="1F3A93"/>
              </a:solidFill>
              <a:latin typeface="Roboto Condensed"/>
              <a:ea typeface="Roboto Condensed"/>
              <a:cs typeface="Roboto Condensed"/>
              <a:sym typeface="Roboto Condensed"/>
            </a:endParaRPr>
          </a:p>
        </p:txBody>
      </p:sp>
      <p:cxnSp>
        <p:nvCxnSpPr>
          <p:cNvPr id="561" name="Google Shape;561;p62"/>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graphicFrame>
        <p:nvGraphicFramePr>
          <p:cNvPr id="562" name="Google Shape;562;p62"/>
          <p:cNvGraphicFramePr/>
          <p:nvPr/>
        </p:nvGraphicFramePr>
        <p:xfrm>
          <a:off x="1497813" y="1826300"/>
          <a:ext cx="3000000" cy="3000000"/>
        </p:xfrm>
        <a:graphic>
          <a:graphicData uri="http://schemas.openxmlformats.org/drawingml/2006/table">
            <a:tbl>
              <a:tblPr>
                <a:noFill/>
                <a:tableStyleId>{8142989F-B109-4409-803A-A3D7063D5CE9}</a:tableStyleId>
              </a:tblPr>
              <a:tblGrid>
                <a:gridCol w="6277175"/>
              </a:tblGrid>
              <a:tr h="1312300">
                <a:tc>
                  <a:txBody>
                    <a:bodyPr/>
                    <a:lstStyle/>
                    <a:p>
                      <a:pPr indent="0" lvl="0" marL="0" rtl="0" algn="ctr">
                        <a:spcBef>
                          <a:spcPts val="0"/>
                        </a:spcBef>
                        <a:spcAft>
                          <a:spcPts val="0"/>
                        </a:spcAft>
                        <a:buNone/>
                      </a:pPr>
                      <a:r>
                        <a:rPr lang="en" sz="2400">
                          <a:solidFill>
                            <a:srgbClr val="1F3A93"/>
                          </a:solidFill>
                          <a:latin typeface="Roboto"/>
                          <a:ea typeface="Roboto"/>
                          <a:cs typeface="Roboto"/>
                          <a:sym typeface="Roboto"/>
                        </a:rPr>
                        <a:t>Share you newly designed energy source </a:t>
                      </a:r>
                      <a:endParaRPr sz="2400">
                        <a:solidFill>
                          <a:srgbClr val="1F3A93"/>
                        </a:solidFill>
                        <a:latin typeface="Roboto"/>
                        <a:ea typeface="Roboto"/>
                        <a:cs typeface="Roboto"/>
                        <a:sym typeface="Roboto"/>
                      </a:endParaRPr>
                    </a:p>
                    <a:p>
                      <a:pPr indent="0" lvl="0" marL="0" rtl="0" algn="ctr">
                        <a:spcBef>
                          <a:spcPts val="0"/>
                        </a:spcBef>
                        <a:spcAft>
                          <a:spcPts val="0"/>
                        </a:spcAft>
                        <a:buNone/>
                      </a:pPr>
                      <a:r>
                        <a:rPr lang="en" sz="2400">
                          <a:solidFill>
                            <a:srgbClr val="1F3A93"/>
                          </a:solidFill>
                          <a:latin typeface="Roboto"/>
                          <a:ea typeface="Roboto"/>
                          <a:cs typeface="Roboto"/>
                          <a:sym typeface="Roboto"/>
                        </a:rPr>
                        <a:t>with</a:t>
                      </a:r>
                      <a:r>
                        <a:rPr lang="en" sz="2400">
                          <a:solidFill>
                            <a:srgbClr val="1F3A93"/>
                          </a:solidFill>
                          <a:latin typeface="Roboto"/>
                          <a:ea typeface="Roboto"/>
                          <a:cs typeface="Roboto"/>
                          <a:sym typeface="Roboto"/>
                        </a:rPr>
                        <a:t> the class. </a:t>
                      </a:r>
                      <a:endParaRPr sz="2400">
                        <a:solidFill>
                          <a:srgbClr val="1F3A93"/>
                        </a:solidFill>
                        <a:latin typeface="Roboto"/>
                        <a:ea typeface="Roboto"/>
                        <a:cs typeface="Roboto"/>
                        <a:sym typeface="Roboto"/>
                      </a:endParaRPr>
                    </a:p>
                  </a:txBody>
                  <a:tcPr marT="91425" marB="91425" marR="91425" marL="91425" anchor="ctr">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
        <p:nvSpPr>
          <p:cNvPr id="563" name="Google Shape;563;p62"/>
          <p:cNvSpPr/>
          <p:nvPr/>
        </p:nvSpPr>
        <p:spPr>
          <a:xfrm>
            <a:off x="6626753" y="71686"/>
            <a:ext cx="2436600" cy="1833300"/>
          </a:xfrm>
          <a:prstGeom prst="teardrop">
            <a:avLst>
              <a:gd fmla="val 100000" name="adj"/>
            </a:avLst>
          </a:prstGeom>
          <a:solidFill>
            <a:srgbClr val="FFFFFF"/>
          </a:solidFill>
          <a:ln cap="flat" cmpd="sng" w="28575">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FDB82C"/>
                </a:solidFill>
                <a:latin typeface="Roboto"/>
                <a:ea typeface="Roboto"/>
                <a:cs typeface="Roboto"/>
                <a:sym typeface="Roboto"/>
              </a:rPr>
              <a:t>Don’t forget to complete your daily learning log!! </a:t>
            </a:r>
            <a:endParaRPr b="1" sz="1900">
              <a:solidFill>
                <a:srgbClr val="FDB82C"/>
              </a:solidFill>
              <a:latin typeface="Roboto"/>
              <a:ea typeface="Roboto"/>
              <a:cs typeface="Roboto"/>
              <a:sym typeface="Roboto"/>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3A93"/>
        </a:solidFill>
      </p:bgPr>
    </p:bg>
    <p:spTree>
      <p:nvGrpSpPr>
        <p:cNvPr id="567" name="Shape 567"/>
        <p:cNvGrpSpPr/>
        <p:nvPr/>
      </p:nvGrpSpPr>
      <p:grpSpPr>
        <a:xfrm>
          <a:off x="0" y="0"/>
          <a:ext cx="0" cy="0"/>
          <a:chOff x="0" y="0"/>
          <a:chExt cx="0" cy="0"/>
        </a:xfrm>
      </p:grpSpPr>
      <p:pic>
        <p:nvPicPr>
          <p:cNvPr id="568" name="Google Shape;568;p63"/>
          <p:cNvPicPr preferRelativeResize="0"/>
          <p:nvPr/>
        </p:nvPicPr>
        <p:blipFill rotWithShape="1">
          <a:blip r:embed="rId3">
            <a:alphaModFix/>
          </a:blip>
          <a:srcRect b="16016" l="0" r="21703" t="13456"/>
          <a:stretch/>
        </p:blipFill>
        <p:spPr>
          <a:xfrm rot="10800000">
            <a:off x="-33200" y="800"/>
            <a:ext cx="5945075" cy="5157650"/>
          </a:xfrm>
          <a:prstGeom prst="rect">
            <a:avLst/>
          </a:prstGeom>
          <a:noFill/>
          <a:ln>
            <a:noFill/>
          </a:ln>
        </p:spPr>
      </p:pic>
      <p:sp>
        <p:nvSpPr>
          <p:cNvPr id="569" name="Google Shape;569;p63"/>
          <p:cNvSpPr txBox="1"/>
          <p:nvPr>
            <p:ph type="ctrTitle"/>
          </p:nvPr>
        </p:nvSpPr>
        <p:spPr>
          <a:xfrm>
            <a:off x="597375" y="2126526"/>
            <a:ext cx="4887300" cy="1231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4800">
                <a:solidFill>
                  <a:schemeClr val="lt1"/>
                </a:solidFill>
                <a:latin typeface="Roboto Condensed"/>
                <a:ea typeface="Roboto Condensed"/>
                <a:cs typeface="Roboto Condensed"/>
                <a:sym typeface="Roboto Condensed"/>
              </a:rPr>
              <a:t>Lesson 5</a:t>
            </a:r>
            <a:endParaRPr b="1" sz="4800">
              <a:solidFill>
                <a:schemeClr val="lt1"/>
              </a:solidFill>
              <a:latin typeface="Roboto Condensed"/>
              <a:ea typeface="Roboto Condensed"/>
              <a:cs typeface="Roboto Condensed"/>
              <a:sym typeface="Roboto Condensed"/>
            </a:endParaRPr>
          </a:p>
        </p:txBody>
      </p:sp>
      <p:sp>
        <p:nvSpPr>
          <p:cNvPr id="570" name="Google Shape;570;p63"/>
          <p:cNvSpPr txBox="1"/>
          <p:nvPr>
            <p:ph idx="1" type="subTitle"/>
          </p:nvPr>
        </p:nvSpPr>
        <p:spPr>
          <a:xfrm>
            <a:off x="597375" y="3358021"/>
            <a:ext cx="4025100" cy="74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lt1"/>
                </a:solidFill>
                <a:latin typeface="Raleway Medium"/>
                <a:ea typeface="Raleway Medium"/>
                <a:cs typeface="Raleway Medium"/>
                <a:sym typeface="Raleway Medium"/>
              </a:rPr>
              <a:t>Building Solutions for Sustainable Energy</a:t>
            </a:r>
            <a:endParaRPr sz="2600">
              <a:solidFill>
                <a:schemeClr val="lt1"/>
              </a:solidFill>
              <a:latin typeface="Raleway Medium"/>
              <a:ea typeface="Raleway Medium"/>
              <a:cs typeface="Raleway Medium"/>
              <a:sym typeface="Raleway Medium"/>
            </a:endParaRPr>
          </a:p>
        </p:txBody>
      </p:sp>
      <p:cxnSp>
        <p:nvCxnSpPr>
          <p:cNvPr id="571" name="Google Shape;571;p63"/>
          <p:cNvCxnSpPr/>
          <p:nvPr/>
        </p:nvCxnSpPr>
        <p:spPr>
          <a:xfrm>
            <a:off x="690719" y="2126536"/>
            <a:ext cx="4431000" cy="0"/>
          </a:xfrm>
          <a:prstGeom prst="straightConnector1">
            <a:avLst/>
          </a:prstGeom>
          <a:noFill/>
          <a:ln cap="flat" cmpd="sng" w="28575">
            <a:solidFill>
              <a:schemeClr val="lt1"/>
            </a:solidFill>
            <a:prstDash val="solid"/>
            <a:round/>
            <a:headEnd len="med" w="med" type="none"/>
            <a:tailEnd len="med" w="med" type="none"/>
          </a:ln>
        </p:spPr>
      </p:cxnSp>
      <p:pic>
        <p:nvPicPr>
          <p:cNvPr id="572" name="Google Shape;572;p63"/>
          <p:cNvPicPr preferRelativeResize="0"/>
          <p:nvPr/>
        </p:nvPicPr>
        <p:blipFill>
          <a:blip r:embed="rId4">
            <a:alphaModFix/>
          </a:blip>
          <a:stretch>
            <a:fillRect/>
          </a:stretch>
        </p:blipFill>
        <p:spPr>
          <a:xfrm>
            <a:off x="690719" y="1064375"/>
            <a:ext cx="1947275" cy="581013"/>
          </a:xfrm>
          <a:prstGeom prst="rect">
            <a:avLst/>
          </a:prstGeom>
          <a:noFill/>
          <a:ln>
            <a:noFill/>
          </a:ln>
        </p:spPr>
      </p:pic>
      <p:pic>
        <p:nvPicPr>
          <p:cNvPr id="573" name="Google Shape;573;p63"/>
          <p:cNvPicPr preferRelativeResize="0"/>
          <p:nvPr/>
        </p:nvPicPr>
        <p:blipFill rotWithShape="1">
          <a:blip r:embed="rId5">
            <a:alphaModFix/>
          </a:blip>
          <a:srcRect b="0" l="0" r="0" t="0"/>
          <a:stretch/>
        </p:blipFill>
        <p:spPr>
          <a:xfrm>
            <a:off x="5533202" y="903039"/>
            <a:ext cx="3337425" cy="333742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64"/>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OBJECTIVE</a:t>
            </a:r>
            <a:endParaRPr b="1">
              <a:solidFill>
                <a:srgbClr val="1F3A93"/>
              </a:solidFill>
              <a:latin typeface="Roboto Condensed"/>
              <a:ea typeface="Roboto Condensed"/>
              <a:cs typeface="Roboto Condensed"/>
              <a:sym typeface="Roboto Condensed"/>
            </a:endParaRPr>
          </a:p>
        </p:txBody>
      </p:sp>
      <p:cxnSp>
        <p:nvCxnSpPr>
          <p:cNvPr id="579" name="Google Shape;579;p64"/>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580" name="Google Shape;580;p64"/>
          <p:cNvSpPr txBox="1"/>
          <p:nvPr>
            <p:ph idx="1" type="body"/>
          </p:nvPr>
        </p:nvSpPr>
        <p:spPr>
          <a:xfrm>
            <a:off x="287925" y="1163500"/>
            <a:ext cx="8520600" cy="36066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en" sz="2200">
                <a:solidFill>
                  <a:srgbClr val="00B2A9"/>
                </a:solidFill>
                <a:latin typeface="Roboto"/>
                <a:ea typeface="Roboto"/>
                <a:cs typeface="Roboto"/>
                <a:sym typeface="Roboto"/>
              </a:rPr>
              <a:t>Students will </a:t>
            </a:r>
            <a:endParaRPr b="1" sz="2200">
              <a:solidFill>
                <a:srgbClr val="00B2A9"/>
              </a:solidFill>
              <a:latin typeface="Roboto"/>
              <a:ea typeface="Roboto"/>
              <a:cs typeface="Roboto"/>
              <a:sym typeface="Roboto"/>
            </a:endParaRPr>
          </a:p>
          <a:p>
            <a:pPr indent="0" lvl="0" marL="0" rtl="0" algn="l">
              <a:lnSpc>
                <a:spcPct val="100000"/>
              </a:lnSpc>
              <a:spcBef>
                <a:spcPts val="0"/>
              </a:spcBef>
              <a:spcAft>
                <a:spcPts val="0"/>
              </a:spcAft>
              <a:buNone/>
            </a:pPr>
            <a:r>
              <a:t/>
            </a:r>
            <a:endParaRPr b="1" sz="2200">
              <a:solidFill>
                <a:srgbClr val="00B2A9"/>
              </a:solidFill>
              <a:latin typeface="Roboto"/>
              <a:ea typeface="Roboto"/>
              <a:cs typeface="Roboto"/>
              <a:sym typeface="Roboto"/>
            </a:endParaRPr>
          </a:p>
          <a:p>
            <a:pPr indent="-368300" lvl="0" marL="457200" rtl="0" algn="l">
              <a:lnSpc>
                <a:spcPct val="100000"/>
              </a:lnSpc>
              <a:spcBef>
                <a:spcPts val="0"/>
              </a:spcBef>
              <a:spcAft>
                <a:spcPts val="0"/>
              </a:spcAft>
              <a:buClr>
                <a:srgbClr val="00B2A9"/>
              </a:buClr>
              <a:buSzPts val="2200"/>
              <a:buFont typeface="Roboto"/>
              <a:buChar char="●"/>
            </a:pPr>
            <a:r>
              <a:rPr lang="en" sz="2200">
                <a:solidFill>
                  <a:srgbClr val="00B2A9"/>
                </a:solidFill>
                <a:latin typeface="Roboto"/>
                <a:ea typeface="Roboto"/>
                <a:cs typeface="Roboto"/>
                <a:sym typeface="Roboto"/>
              </a:rPr>
              <a:t>Design and build a new energy resource using allowed materials </a:t>
            </a:r>
            <a:endParaRPr>
              <a:solidFill>
                <a:srgbClr val="414143"/>
              </a:solidFill>
              <a:latin typeface="Roboto"/>
              <a:ea typeface="Roboto"/>
              <a:cs typeface="Roboto"/>
              <a:sym typeface="Roboto"/>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65"/>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AGENDA</a:t>
            </a:r>
            <a:endParaRPr b="1">
              <a:solidFill>
                <a:srgbClr val="1F3A93"/>
              </a:solidFill>
              <a:latin typeface="Roboto Condensed"/>
              <a:ea typeface="Roboto Condensed"/>
              <a:cs typeface="Roboto Condensed"/>
              <a:sym typeface="Roboto Condensed"/>
            </a:endParaRPr>
          </a:p>
        </p:txBody>
      </p:sp>
      <p:sp>
        <p:nvSpPr>
          <p:cNvPr id="586" name="Google Shape;586;p65"/>
          <p:cNvSpPr txBox="1"/>
          <p:nvPr>
            <p:ph idx="1" type="body"/>
          </p:nvPr>
        </p:nvSpPr>
        <p:spPr>
          <a:xfrm>
            <a:off x="311700" y="1414750"/>
            <a:ext cx="8520600" cy="28596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Do Now</a:t>
            </a:r>
            <a:endParaRPr b="1" sz="2400">
              <a:solidFill>
                <a:srgbClr val="00B2A9"/>
              </a:solidFill>
              <a:latin typeface="Roboto"/>
              <a:ea typeface="Roboto"/>
              <a:cs typeface="Roboto"/>
              <a:sym typeface="Roboto"/>
            </a:endParaRPr>
          </a:p>
          <a:p>
            <a:pPr indent="-381000" lvl="0" marL="457200" rtl="0" algn="l">
              <a:lnSpc>
                <a:spcPct val="100000"/>
              </a:lnSpc>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Introduction of Energy Resource contest </a:t>
            </a:r>
            <a:endParaRPr b="1" sz="2400">
              <a:solidFill>
                <a:srgbClr val="00B2A9"/>
              </a:solidFill>
              <a:latin typeface="Roboto"/>
              <a:ea typeface="Roboto"/>
              <a:cs typeface="Roboto"/>
              <a:sym typeface="Roboto"/>
            </a:endParaRPr>
          </a:p>
          <a:p>
            <a:pPr indent="-381000" lvl="0" marL="457200" rtl="0" algn="l">
              <a:lnSpc>
                <a:spcPct val="100000"/>
              </a:lnSpc>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Activity: Design and Build a new Energy Resource </a:t>
            </a:r>
            <a:endParaRPr b="1" sz="2400">
              <a:solidFill>
                <a:srgbClr val="00B2A9"/>
              </a:solidFill>
              <a:latin typeface="Roboto"/>
              <a:ea typeface="Roboto"/>
              <a:cs typeface="Roboto"/>
              <a:sym typeface="Roboto"/>
            </a:endParaRPr>
          </a:p>
          <a:p>
            <a:pPr indent="-381000" lvl="0" marL="457200" rtl="0" algn="l">
              <a:lnSpc>
                <a:spcPct val="100000"/>
              </a:lnSpc>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Exit Ticket</a:t>
            </a:r>
            <a:endParaRPr b="1" sz="2400">
              <a:solidFill>
                <a:srgbClr val="00B2A9"/>
              </a:solidFill>
              <a:latin typeface="Roboto"/>
              <a:ea typeface="Roboto"/>
              <a:cs typeface="Roboto"/>
              <a:sym typeface="Roboto"/>
            </a:endParaRPr>
          </a:p>
        </p:txBody>
      </p:sp>
      <p:cxnSp>
        <p:nvCxnSpPr>
          <p:cNvPr id="587" name="Google Shape;587;p65"/>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66"/>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DO NOW</a:t>
            </a:r>
            <a:endParaRPr b="1">
              <a:solidFill>
                <a:srgbClr val="1F3A93"/>
              </a:solidFill>
              <a:latin typeface="Roboto Condensed"/>
              <a:ea typeface="Roboto Condensed"/>
              <a:cs typeface="Roboto Condensed"/>
              <a:sym typeface="Roboto Condensed"/>
            </a:endParaRPr>
          </a:p>
        </p:txBody>
      </p:sp>
      <p:cxnSp>
        <p:nvCxnSpPr>
          <p:cNvPr id="593" name="Google Shape;593;p66"/>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graphicFrame>
        <p:nvGraphicFramePr>
          <p:cNvPr id="594" name="Google Shape;594;p66"/>
          <p:cNvGraphicFramePr/>
          <p:nvPr/>
        </p:nvGraphicFramePr>
        <p:xfrm>
          <a:off x="671438" y="1683900"/>
          <a:ext cx="3000000" cy="3000000"/>
        </p:xfrm>
        <a:graphic>
          <a:graphicData uri="http://schemas.openxmlformats.org/drawingml/2006/table">
            <a:tbl>
              <a:tblPr>
                <a:noFill/>
                <a:tableStyleId>{8142989F-B109-4409-803A-A3D7063D5CE9}</a:tableStyleId>
              </a:tblPr>
              <a:tblGrid>
                <a:gridCol w="7753550"/>
              </a:tblGrid>
              <a:tr h="1775700">
                <a:tc>
                  <a:txBody>
                    <a:bodyPr/>
                    <a:lstStyle/>
                    <a:p>
                      <a:pPr indent="0" lvl="0" marL="0" rtl="0" algn="ctr">
                        <a:spcBef>
                          <a:spcPts val="0"/>
                        </a:spcBef>
                        <a:spcAft>
                          <a:spcPts val="0"/>
                        </a:spcAft>
                        <a:buNone/>
                      </a:pPr>
                      <a:r>
                        <a:rPr lang="en" sz="2400">
                          <a:solidFill>
                            <a:srgbClr val="1F3A93"/>
                          </a:solidFill>
                          <a:latin typeface="Roboto"/>
                          <a:ea typeface="Roboto"/>
                          <a:cs typeface="Roboto"/>
                          <a:sym typeface="Roboto"/>
                        </a:rPr>
                        <a:t>Would you rather use only </a:t>
                      </a:r>
                      <a:r>
                        <a:rPr lang="en" sz="2400">
                          <a:solidFill>
                            <a:srgbClr val="1F3A93"/>
                          </a:solidFill>
                          <a:latin typeface="Roboto"/>
                          <a:ea typeface="Roboto"/>
                          <a:cs typeface="Roboto"/>
                          <a:sym typeface="Roboto"/>
                        </a:rPr>
                        <a:t>renewable</a:t>
                      </a:r>
                      <a:r>
                        <a:rPr lang="en" sz="2400">
                          <a:solidFill>
                            <a:srgbClr val="1F3A93"/>
                          </a:solidFill>
                          <a:latin typeface="Roboto"/>
                          <a:ea typeface="Roboto"/>
                          <a:cs typeface="Roboto"/>
                          <a:sym typeface="Roboto"/>
                        </a:rPr>
                        <a:t> energy </a:t>
                      </a:r>
                      <a:r>
                        <a:rPr lang="en" sz="2400">
                          <a:solidFill>
                            <a:srgbClr val="1F3A93"/>
                          </a:solidFill>
                          <a:latin typeface="Roboto"/>
                          <a:ea typeface="Roboto"/>
                          <a:cs typeface="Roboto"/>
                          <a:sym typeface="Roboto"/>
                        </a:rPr>
                        <a:t>resources</a:t>
                      </a:r>
                      <a:r>
                        <a:rPr lang="en" sz="2400">
                          <a:solidFill>
                            <a:srgbClr val="1F3A93"/>
                          </a:solidFill>
                          <a:latin typeface="Roboto"/>
                          <a:ea typeface="Roboto"/>
                          <a:cs typeface="Roboto"/>
                          <a:sym typeface="Roboto"/>
                        </a:rPr>
                        <a:t> or nonrenewable energy </a:t>
                      </a:r>
                      <a:r>
                        <a:rPr lang="en" sz="2400">
                          <a:solidFill>
                            <a:srgbClr val="1F3A93"/>
                          </a:solidFill>
                          <a:latin typeface="Roboto"/>
                          <a:ea typeface="Roboto"/>
                          <a:cs typeface="Roboto"/>
                          <a:sym typeface="Roboto"/>
                        </a:rPr>
                        <a:t>resources forever? </a:t>
                      </a:r>
                      <a:endParaRPr sz="2400">
                        <a:solidFill>
                          <a:srgbClr val="1F3A93"/>
                        </a:solidFill>
                        <a:latin typeface="Roboto"/>
                        <a:ea typeface="Roboto"/>
                        <a:cs typeface="Roboto"/>
                        <a:sym typeface="Roboto"/>
                      </a:endParaRPr>
                    </a:p>
                  </a:txBody>
                  <a:tcPr marT="91425" marB="91425" marR="91425" marL="91425" anchor="ctr">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67"/>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Energy Resource</a:t>
            </a:r>
            <a:r>
              <a:rPr b="1" lang="en">
                <a:solidFill>
                  <a:srgbClr val="1F3A93"/>
                </a:solidFill>
                <a:latin typeface="Roboto Condensed"/>
                <a:ea typeface="Roboto Condensed"/>
                <a:cs typeface="Roboto Condensed"/>
                <a:sym typeface="Roboto Condensed"/>
              </a:rPr>
              <a:t> Challenge</a:t>
            </a:r>
            <a:endParaRPr b="1">
              <a:solidFill>
                <a:srgbClr val="1F3A93"/>
              </a:solidFill>
              <a:latin typeface="Roboto Condensed"/>
              <a:ea typeface="Roboto Condensed"/>
              <a:cs typeface="Roboto Condensed"/>
              <a:sym typeface="Roboto Condensed"/>
            </a:endParaRPr>
          </a:p>
        </p:txBody>
      </p:sp>
      <p:cxnSp>
        <p:nvCxnSpPr>
          <p:cNvPr id="600" name="Google Shape;600;p67"/>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601" name="Google Shape;601;p67"/>
          <p:cNvSpPr txBox="1"/>
          <p:nvPr>
            <p:ph idx="1" type="body"/>
          </p:nvPr>
        </p:nvSpPr>
        <p:spPr>
          <a:xfrm>
            <a:off x="311700" y="1354800"/>
            <a:ext cx="5650500" cy="3508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200">
                <a:solidFill>
                  <a:srgbClr val="1F3A93"/>
                </a:solidFill>
                <a:latin typeface="Roboto"/>
                <a:ea typeface="Roboto"/>
                <a:cs typeface="Roboto"/>
                <a:sym typeface="Roboto"/>
              </a:rPr>
              <a:t>You’ve been tasked with building a new energy </a:t>
            </a:r>
            <a:r>
              <a:rPr lang="en" sz="2200">
                <a:solidFill>
                  <a:srgbClr val="1F3A93"/>
                </a:solidFill>
                <a:latin typeface="Roboto"/>
                <a:ea typeface="Roboto"/>
                <a:cs typeface="Roboto"/>
                <a:sym typeface="Roboto"/>
              </a:rPr>
              <a:t>resource</a:t>
            </a:r>
            <a:r>
              <a:rPr lang="en" sz="2200">
                <a:solidFill>
                  <a:srgbClr val="1F3A93"/>
                </a:solidFill>
                <a:latin typeface="Roboto"/>
                <a:ea typeface="Roboto"/>
                <a:cs typeface="Roboto"/>
                <a:sym typeface="Roboto"/>
              </a:rPr>
              <a:t>! </a:t>
            </a:r>
            <a:endParaRPr sz="2200">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t/>
            </a:r>
            <a:endParaRPr sz="2200">
              <a:solidFill>
                <a:srgbClr val="1F3A93"/>
              </a:solidFill>
              <a:latin typeface="Roboto"/>
              <a:ea typeface="Roboto"/>
              <a:cs typeface="Roboto"/>
              <a:sym typeface="Roboto"/>
            </a:endParaRPr>
          </a:p>
          <a:p>
            <a:pPr indent="0" lvl="0" marL="0" rtl="0" algn="l">
              <a:lnSpc>
                <a:spcPct val="100000"/>
              </a:lnSpc>
              <a:spcBef>
                <a:spcPts val="0"/>
              </a:spcBef>
              <a:spcAft>
                <a:spcPts val="0"/>
              </a:spcAft>
              <a:buNone/>
            </a:pPr>
            <a:r>
              <a:rPr lang="en" sz="2200">
                <a:solidFill>
                  <a:srgbClr val="1F3A93"/>
                </a:solidFill>
                <a:latin typeface="Roboto"/>
                <a:ea typeface="Roboto"/>
                <a:cs typeface="Roboto"/>
                <a:sym typeface="Roboto"/>
              </a:rPr>
              <a:t>You will</a:t>
            </a:r>
            <a:endParaRPr sz="2200">
              <a:solidFill>
                <a:srgbClr val="1F3A93"/>
              </a:solidFill>
              <a:latin typeface="Roboto"/>
              <a:ea typeface="Roboto"/>
              <a:cs typeface="Roboto"/>
              <a:sym typeface="Roboto"/>
            </a:endParaRPr>
          </a:p>
          <a:p>
            <a:pPr indent="-368300" lvl="0" marL="457200" rtl="0" algn="l">
              <a:lnSpc>
                <a:spcPct val="100000"/>
              </a:lnSpc>
              <a:spcBef>
                <a:spcPts val="0"/>
              </a:spcBef>
              <a:spcAft>
                <a:spcPts val="0"/>
              </a:spcAft>
              <a:buClr>
                <a:srgbClr val="1F3A93"/>
              </a:buClr>
              <a:buSzPts val="2200"/>
              <a:buFont typeface="Roboto"/>
              <a:buChar char="●"/>
            </a:pPr>
            <a:r>
              <a:rPr lang="en" sz="2200">
                <a:solidFill>
                  <a:srgbClr val="1F3A93"/>
                </a:solidFill>
                <a:latin typeface="Roboto"/>
                <a:ea typeface="Roboto"/>
                <a:cs typeface="Roboto"/>
                <a:sym typeface="Roboto"/>
              </a:rPr>
              <a:t>Design a new energy </a:t>
            </a:r>
            <a:r>
              <a:rPr lang="en" sz="2200">
                <a:solidFill>
                  <a:srgbClr val="1F3A93"/>
                </a:solidFill>
                <a:latin typeface="Roboto"/>
                <a:ea typeface="Roboto"/>
                <a:cs typeface="Roboto"/>
                <a:sym typeface="Roboto"/>
              </a:rPr>
              <a:t>resource</a:t>
            </a:r>
            <a:endParaRPr sz="2200">
              <a:solidFill>
                <a:srgbClr val="1F3A93"/>
              </a:solidFill>
              <a:latin typeface="Roboto"/>
              <a:ea typeface="Roboto"/>
              <a:cs typeface="Roboto"/>
              <a:sym typeface="Roboto"/>
            </a:endParaRPr>
          </a:p>
          <a:p>
            <a:pPr indent="-368300" lvl="0" marL="457200" rtl="0" algn="l">
              <a:lnSpc>
                <a:spcPct val="100000"/>
              </a:lnSpc>
              <a:spcBef>
                <a:spcPts val="0"/>
              </a:spcBef>
              <a:spcAft>
                <a:spcPts val="0"/>
              </a:spcAft>
              <a:buClr>
                <a:srgbClr val="1F3A93"/>
              </a:buClr>
              <a:buSzPts val="2200"/>
              <a:buFont typeface="Roboto"/>
              <a:buChar char="●"/>
            </a:pPr>
            <a:r>
              <a:rPr lang="en" sz="2200">
                <a:solidFill>
                  <a:srgbClr val="1F3A93"/>
                </a:solidFill>
                <a:latin typeface="Roboto"/>
                <a:ea typeface="Roboto"/>
                <a:cs typeface="Roboto"/>
                <a:sym typeface="Roboto"/>
              </a:rPr>
              <a:t>Obtain peer feedback </a:t>
            </a:r>
            <a:endParaRPr sz="2200">
              <a:solidFill>
                <a:srgbClr val="1F3A93"/>
              </a:solidFill>
              <a:latin typeface="Roboto"/>
              <a:ea typeface="Roboto"/>
              <a:cs typeface="Roboto"/>
              <a:sym typeface="Roboto"/>
            </a:endParaRPr>
          </a:p>
          <a:p>
            <a:pPr indent="-368300" lvl="0" marL="457200" rtl="0" algn="l">
              <a:lnSpc>
                <a:spcPct val="100000"/>
              </a:lnSpc>
              <a:spcBef>
                <a:spcPts val="0"/>
              </a:spcBef>
              <a:spcAft>
                <a:spcPts val="0"/>
              </a:spcAft>
              <a:buClr>
                <a:srgbClr val="1F3A93"/>
              </a:buClr>
              <a:buSzPts val="2200"/>
              <a:buFont typeface="Roboto"/>
              <a:buChar char="●"/>
            </a:pPr>
            <a:r>
              <a:rPr lang="en" sz="2200">
                <a:solidFill>
                  <a:srgbClr val="1F3A93"/>
                </a:solidFill>
                <a:latin typeface="Roboto"/>
                <a:ea typeface="Roboto"/>
                <a:cs typeface="Roboto"/>
                <a:sym typeface="Roboto"/>
              </a:rPr>
              <a:t>Share resource with your classmates</a:t>
            </a:r>
            <a:endParaRPr sz="2200">
              <a:solidFill>
                <a:srgbClr val="1F3A93"/>
              </a:solidFill>
              <a:latin typeface="Roboto"/>
              <a:ea typeface="Roboto"/>
              <a:cs typeface="Roboto"/>
              <a:sym typeface="Roboto"/>
            </a:endParaRPr>
          </a:p>
          <a:p>
            <a:pPr indent="-368300" lvl="0" marL="457200" rtl="0" algn="l">
              <a:lnSpc>
                <a:spcPct val="100000"/>
              </a:lnSpc>
              <a:spcBef>
                <a:spcPts val="0"/>
              </a:spcBef>
              <a:spcAft>
                <a:spcPts val="0"/>
              </a:spcAft>
              <a:buClr>
                <a:srgbClr val="1F3A93"/>
              </a:buClr>
              <a:buSzPts val="2200"/>
              <a:buFont typeface="Roboto"/>
              <a:buChar char="●"/>
            </a:pPr>
            <a:r>
              <a:rPr lang="en" sz="2200">
                <a:solidFill>
                  <a:srgbClr val="1F3A93"/>
                </a:solidFill>
                <a:latin typeface="Roboto"/>
                <a:ea typeface="Roboto"/>
                <a:cs typeface="Roboto"/>
                <a:sym typeface="Roboto"/>
              </a:rPr>
              <a:t>Submit to the BreakFree contest!</a:t>
            </a:r>
            <a:endParaRPr sz="2200">
              <a:solidFill>
                <a:srgbClr val="1F3A93"/>
              </a:solidFill>
              <a:latin typeface="Roboto"/>
              <a:ea typeface="Roboto"/>
              <a:cs typeface="Roboto"/>
              <a:sym typeface="Roboto"/>
            </a:endParaRPr>
          </a:p>
        </p:txBody>
      </p:sp>
      <p:pic>
        <p:nvPicPr>
          <p:cNvPr id="602" name="Google Shape;602;p67"/>
          <p:cNvPicPr preferRelativeResize="0"/>
          <p:nvPr/>
        </p:nvPicPr>
        <p:blipFill rotWithShape="1">
          <a:blip r:embed="rId3">
            <a:alphaModFix/>
          </a:blip>
          <a:srcRect b="3316" l="5952" r="5197" t="0"/>
          <a:stretch/>
        </p:blipFill>
        <p:spPr>
          <a:xfrm>
            <a:off x="5813925" y="1354810"/>
            <a:ext cx="2872950" cy="312617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68"/>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Peer Feedback</a:t>
            </a:r>
            <a:endParaRPr b="1">
              <a:solidFill>
                <a:srgbClr val="1F3A93"/>
              </a:solidFill>
              <a:latin typeface="Roboto Condensed"/>
              <a:ea typeface="Roboto Condensed"/>
              <a:cs typeface="Roboto Condensed"/>
              <a:sym typeface="Roboto Condensed"/>
            </a:endParaRPr>
          </a:p>
        </p:txBody>
      </p:sp>
      <p:cxnSp>
        <p:nvCxnSpPr>
          <p:cNvPr id="608" name="Google Shape;608;p68"/>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609" name="Google Shape;609;p68"/>
          <p:cNvSpPr/>
          <p:nvPr/>
        </p:nvSpPr>
        <p:spPr>
          <a:xfrm>
            <a:off x="894350" y="3584750"/>
            <a:ext cx="2334000" cy="1388700"/>
          </a:xfrm>
          <a:prstGeom prst="roundRect">
            <a:avLst>
              <a:gd fmla="val 7214" name="adj"/>
            </a:avLst>
          </a:prstGeom>
          <a:solidFill>
            <a:srgbClr val="FFFFFF"/>
          </a:solidFill>
          <a:ln>
            <a:noFill/>
          </a:ln>
          <a:effectLst>
            <a:outerShdw blurRad="85725" rotWithShape="0" algn="bl" dir="5400000" dist="9525">
              <a:srgbClr val="3C4043">
                <a:alpha val="9000"/>
              </a:srgbClr>
            </a:outerShdw>
          </a:effectLst>
        </p:spPr>
        <p:txBody>
          <a:bodyPr anchorCtr="0" anchor="t" bIns="91425" lIns="91425" spcFirstLastPara="1" rIns="91425" wrap="square" tIns="91425">
            <a:noAutofit/>
          </a:bodyPr>
          <a:lstStyle/>
          <a:p>
            <a:pPr indent="0" lvl="0" marL="0" marR="0" rtl="0" algn="ctr">
              <a:lnSpc>
                <a:spcPct val="115000"/>
              </a:lnSpc>
              <a:spcBef>
                <a:spcPts val="0"/>
              </a:spcBef>
              <a:spcAft>
                <a:spcPts val="0"/>
              </a:spcAft>
              <a:buNone/>
            </a:pPr>
            <a:r>
              <a:t/>
            </a:r>
            <a:endParaRPr>
              <a:solidFill>
                <a:srgbClr val="3C4043"/>
              </a:solidFill>
              <a:latin typeface="Google Sans"/>
              <a:ea typeface="Google Sans"/>
              <a:cs typeface="Google Sans"/>
              <a:sym typeface="Google Sans"/>
            </a:endParaRPr>
          </a:p>
        </p:txBody>
      </p:sp>
      <p:sp>
        <p:nvSpPr>
          <p:cNvPr id="610" name="Google Shape;610;p68"/>
          <p:cNvSpPr/>
          <p:nvPr/>
        </p:nvSpPr>
        <p:spPr>
          <a:xfrm>
            <a:off x="3405000" y="3584750"/>
            <a:ext cx="2334000" cy="1388700"/>
          </a:xfrm>
          <a:prstGeom prst="roundRect">
            <a:avLst>
              <a:gd fmla="val 7214" name="adj"/>
            </a:avLst>
          </a:prstGeom>
          <a:solidFill>
            <a:srgbClr val="FFFFFF"/>
          </a:solidFill>
          <a:ln>
            <a:noFill/>
          </a:ln>
          <a:effectLst>
            <a:outerShdw blurRad="85725" rotWithShape="0" algn="bl" dir="5400000" dist="9525">
              <a:srgbClr val="3C4043">
                <a:alpha val="9000"/>
              </a:srgbClr>
            </a:outerShdw>
          </a:effectLst>
        </p:spPr>
        <p:txBody>
          <a:bodyPr anchorCtr="0" anchor="t" bIns="91425" lIns="91425" spcFirstLastPara="1" rIns="91425" wrap="square" tIns="91425">
            <a:noAutofit/>
          </a:bodyPr>
          <a:lstStyle/>
          <a:p>
            <a:pPr indent="0" lvl="0" marL="0" marR="0" rtl="0" algn="ctr">
              <a:lnSpc>
                <a:spcPct val="115000"/>
              </a:lnSpc>
              <a:spcBef>
                <a:spcPts val="0"/>
              </a:spcBef>
              <a:spcAft>
                <a:spcPts val="0"/>
              </a:spcAft>
              <a:buNone/>
            </a:pPr>
            <a:r>
              <a:t/>
            </a:r>
            <a:endParaRPr>
              <a:solidFill>
                <a:srgbClr val="3C4043"/>
              </a:solidFill>
              <a:latin typeface="Google Sans"/>
              <a:ea typeface="Google Sans"/>
              <a:cs typeface="Google Sans"/>
              <a:sym typeface="Google Sans"/>
            </a:endParaRPr>
          </a:p>
        </p:txBody>
      </p:sp>
      <p:sp>
        <p:nvSpPr>
          <p:cNvPr id="611" name="Google Shape;611;p68"/>
          <p:cNvSpPr/>
          <p:nvPr/>
        </p:nvSpPr>
        <p:spPr>
          <a:xfrm>
            <a:off x="3404988" y="3562071"/>
            <a:ext cx="2334000" cy="593700"/>
          </a:xfrm>
          <a:prstGeom prst="round2SameRect">
            <a:avLst>
              <a:gd fmla="val 16667" name="adj1"/>
              <a:gd fmla="val 0" name="adj2"/>
            </a:avLst>
          </a:prstGeom>
          <a:solidFill>
            <a:srgbClr val="E8F0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68"/>
          <p:cNvSpPr/>
          <p:nvPr/>
        </p:nvSpPr>
        <p:spPr>
          <a:xfrm>
            <a:off x="894338" y="3562071"/>
            <a:ext cx="2334000" cy="593700"/>
          </a:xfrm>
          <a:prstGeom prst="round2SameRect">
            <a:avLst>
              <a:gd fmla="val 16667" name="adj1"/>
              <a:gd fmla="val 0" name="adj2"/>
            </a:avLst>
          </a:prstGeom>
          <a:solidFill>
            <a:srgbClr val="E8F0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68"/>
          <p:cNvSpPr txBox="1"/>
          <p:nvPr/>
        </p:nvSpPr>
        <p:spPr>
          <a:xfrm>
            <a:off x="994938" y="3562859"/>
            <a:ext cx="2053500" cy="66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1F3A93"/>
                </a:solidFill>
                <a:latin typeface="Roboto"/>
                <a:ea typeface="Roboto"/>
                <a:cs typeface="Roboto"/>
                <a:sym typeface="Roboto"/>
              </a:rPr>
              <a:t>LIKE</a:t>
            </a:r>
            <a:endParaRPr sz="1700">
              <a:solidFill>
                <a:srgbClr val="1F3A93"/>
              </a:solidFill>
              <a:latin typeface="Roboto"/>
              <a:ea typeface="Roboto"/>
              <a:cs typeface="Roboto"/>
              <a:sym typeface="Roboto"/>
            </a:endParaRPr>
          </a:p>
        </p:txBody>
      </p:sp>
      <p:sp>
        <p:nvSpPr>
          <p:cNvPr id="614" name="Google Shape;614;p68"/>
          <p:cNvSpPr txBox="1"/>
          <p:nvPr/>
        </p:nvSpPr>
        <p:spPr>
          <a:xfrm>
            <a:off x="3514700" y="3605604"/>
            <a:ext cx="2123700" cy="593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lang="en" sz="1700">
                <a:solidFill>
                  <a:srgbClr val="1F3A93"/>
                </a:solidFill>
                <a:latin typeface="Roboto"/>
                <a:ea typeface="Roboto"/>
                <a:cs typeface="Roboto"/>
                <a:sym typeface="Roboto"/>
              </a:rPr>
              <a:t>WISH</a:t>
            </a:r>
            <a:endParaRPr sz="1700">
              <a:solidFill>
                <a:srgbClr val="1F3A93"/>
              </a:solidFill>
              <a:latin typeface="Roboto"/>
              <a:ea typeface="Roboto"/>
              <a:cs typeface="Roboto"/>
              <a:sym typeface="Roboto"/>
            </a:endParaRPr>
          </a:p>
        </p:txBody>
      </p:sp>
      <p:sp>
        <p:nvSpPr>
          <p:cNvPr id="615" name="Google Shape;615;p68"/>
          <p:cNvSpPr/>
          <p:nvPr/>
        </p:nvSpPr>
        <p:spPr>
          <a:xfrm>
            <a:off x="5915650" y="3584758"/>
            <a:ext cx="2334000" cy="1388700"/>
          </a:xfrm>
          <a:prstGeom prst="roundRect">
            <a:avLst>
              <a:gd fmla="val 7214" name="adj"/>
            </a:avLst>
          </a:prstGeom>
          <a:solidFill>
            <a:srgbClr val="FFFFFF"/>
          </a:solidFill>
          <a:ln>
            <a:noFill/>
          </a:ln>
          <a:effectLst>
            <a:outerShdw blurRad="85725" rotWithShape="0" algn="bl" dir="5400000" dist="9525">
              <a:srgbClr val="3C4043">
                <a:alpha val="9000"/>
              </a:srgbClr>
            </a:outerShdw>
          </a:effectLst>
        </p:spPr>
        <p:txBody>
          <a:bodyPr anchorCtr="0" anchor="t" bIns="91425" lIns="91425" spcFirstLastPara="1" rIns="91425" wrap="square" tIns="91425">
            <a:noAutofit/>
          </a:bodyPr>
          <a:lstStyle/>
          <a:p>
            <a:pPr indent="0" lvl="0" marL="0" marR="0" rtl="0" algn="ctr">
              <a:lnSpc>
                <a:spcPct val="115000"/>
              </a:lnSpc>
              <a:spcBef>
                <a:spcPts val="0"/>
              </a:spcBef>
              <a:spcAft>
                <a:spcPts val="0"/>
              </a:spcAft>
              <a:buNone/>
            </a:pPr>
            <a:r>
              <a:t/>
            </a:r>
            <a:endParaRPr>
              <a:solidFill>
                <a:srgbClr val="3C4043"/>
              </a:solidFill>
              <a:latin typeface="Google Sans"/>
              <a:ea typeface="Google Sans"/>
              <a:cs typeface="Google Sans"/>
              <a:sym typeface="Google Sans"/>
            </a:endParaRPr>
          </a:p>
        </p:txBody>
      </p:sp>
      <p:sp>
        <p:nvSpPr>
          <p:cNvPr id="616" name="Google Shape;616;p68"/>
          <p:cNvSpPr/>
          <p:nvPr/>
        </p:nvSpPr>
        <p:spPr>
          <a:xfrm>
            <a:off x="5915638" y="3562084"/>
            <a:ext cx="2334000" cy="593700"/>
          </a:xfrm>
          <a:prstGeom prst="round2SameRect">
            <a:avLst>
              <a:gd fmla="val 16667" name="adj1"/>
              <a:gd fmla="val 0" name="adj2"/>
            </a:avLst>
          </a:prstGeom>
          <a:solidFill>
            <a:srgbClr val="E8F0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68"/>
          <p:cNvSpPr txBox="1"/>
          <p:nvPr/>
        </p:nvSpPr>
        <p:spPr>
          <a:xfrm>
            <a:off x="6025350" y="3605617"/>
            <a:ext cx="2123700" cy="593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lang="en" sz="1700">
                <a:solidFill>
                  <a:srgbClr val="1F3A93"/>
                </a:solidFill>
                <a:latin typeface="Roboto"/>
                <a:ea typeface="Roboto"/>
                <a:cs typeface="Roboto"/>
                <a:sym typeface="Roboto"/>
              </a:rPr>
              <a:t>WONDER</a:t>
            </a:r>
            <a:endParaRPr sz="1700">
              <a:solidFill>
                <a:srgbClr val="1F3A93"/>
              </a:solidFill>
              <a:latin typeface="Roboto"/>
              <a:ea typeface="Roboto"/>
              <a:cs typeface="Roboto"/>
              <a:sym typeface="Roboto"/>
            </a:endParaRPr>
          </a:p>
        </p:txBody>
      </p:sp>
      <p:grpSp>
        <p:nvGrpSpPr>
          <p:cNvPr id="618" name="Google Shape;618;p68"/>
          <p:cNvGrpSpPr/>
          <p:nvPr/>
        </p:nvGrpSpPr>
        <p:grpSpPr>
          <a:xfrm>
            <a:off x="1424700" y="2190361"/>
            <a:ext cx="1273310" cy="1259700"/>
            <a:chOff x="5115200" y="1155699"/>
            <a:chExt cx="1273310" cy="1259700"/>
          </a:xfrm>
        </p:grpSpPr>
        <p:pic>
          <p:nvPicPr>
            <p:cNvPr id="619" name="Google Shape;619;p68"/>
            <p:cNvPicPr preferRelativeResize="0"/>
            <p:nvPr/>
          </p:nvPicPr>
          <p:blipFill>
            <a:blip r:embed="rId3">
              <a:alphaModFix/>
            </a:blip>
            <a:stretch>
              <a:fillRect/>
            </a:stretch>
          </p:blipFill>
          <p:spPr>
            <a:xfrm>
              <a:off x="5115200" y="1166124"/>
              <a:ext cx="1249275" cy="1249275"/>
            </a:xfrm>
            <a:prstGeom prst="rect">
              <a:avLst/>
            </a:prstGeom>
            <a:noFill/>
            <a:ln>
              <a:noFill/>
            </a:ln>
          </p:spPr>
        </p:pic>
        <p:pic>
          <p:nvPicPr>
            <p:cNvPr id="620" name="Google Shape;620;p68"/>
            <p:cNvPicPr preferRelativeResize="0"/>
            <p:nvPr/>
          </p:nvPicPr>
          <p:blipFill>
            <a:blip r:embed="rId4">
              <a:alphaModFix/>
            </a:blip>
            <a:stretch>
              <a:fillRect/>
            </a:stretch>
          </p:blipFill>
          <p:spPr>
            <a:xfrm>
              <a:off x="5139235" y="1155699"/>
              <a:ext cx="1249275" cy="1249275"/>
            </a:xfrm>
            <a:prstGeom prst="rect">
              <a:avLst/>
            </a:prstGeom>
            <a:noFill/>
            <a:ln>
              <a:noFill/>
            </a:ln>
          </p:spPr>
        </p:pic>
      </p:grpSp>
      <p:grpSp>
        <p:nvGrpSpPr>
          <p:cNvPr id="621" name="Google Shape;621;p68"/>
          <p:cNvGrpSpPr/>
          <p:nvPr/>
        </p:nvGrpSpPr>
        <p:grpSpPr>
          <a:xfrm>
            <a:off x="6461395" y="2082336"/>
            <a:ext cx="1172369" cy="1326429"/>
            <a:chOff x="4711525" y="1171851"/>
            <a:chExt cx="3224336" cy="3171000"/>
          </a:xfrm>
        </p:grpSpPr>
        <p:pic>
          <p:nvPicPr>
            <p:cNvPr id="622" name="Google Shape;622;p68"/>
            <p:cNvPicPr preferRelativeResize="0"/>
            <p:nvPr/>
          </p:nvPicPr>
          <p:blipFill>
            <a:blip r:embed="rId5">
              <a:alphaModFix/>
            </a:blip>
            <a:stretch>
              <a:fillRect/>
            </a:stretch>
          </p:blipFill>
          <p:spPr>
            <a:xfrm>
              <a:off x="4834200" y="1317975"/>
              <a:ext cx="3101661" cy="2893200"/>
            </a:xfrm>
            <a:prstGeom prst="rect">
              <a:avLst/>
            </a:prstGeom>
            <a:noFill/>
            <a:ln>
              <a:noFill/>
            </a:ln>
          </p:spPr>
        </p:pic>
        <p:pic>
          <p:nvPicPr>
            <p:cNvPr id="623" name="Google Shape;623;p68"/>
            <p:cNvPicPr preferRelativeResize="0"/>
            <p:nvPr/>
          </p:nvPicPr>
          <p:blipFill>
            <a:blip r:embed="rId6">
              <a:alphaModFix/>
            </a:blip>
            <a:stretch>
              <a:fillRect/>
            </a:stretch>
          </p:blipFill>
          <p:spPr>
            <a:xfrm>
              <a:off x="4711525" y="1171851"/>
              <a:ext cx="3171000" cy="3171000"/>
            </a:xfrm>
            <a:prstGeom prst="rect">
              <a:avLst/>
            </a:prstGeom>
            <a:noFill/>
            <a:ln>
              <a:noFill/>
            </a:ln>
          </p:spPr>
        </p:pic>
      </p:grpSp>
      <p:sp>
        <p:nvSpPr>
          <p:cNvPr id="624" name="Google Shape;624;p68"/>
          <p:cNvSpPr txBox="1"/>
          <p:nvPr/>
        </p:nvSpPr>
        <p:spPr>
          <a:xfrm>
            <a:off x="1096968" y="4241123"/>
            <a:ext cx="1956000" cy="36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rgbClr val="000000"/>
              </a:buClr>
              <a:buSzPts val="1100"/>
              <a:buFont typeface="Arial"/>
              <a:buNone/>
            </a:pPr>
            <a:r>
              <a:rPr lang="en" sz="1200">
                <a:solidFill>
                  <a:srgbClr val="1F3A93"/>
                </a:solidFill>
                <a:latin typeface="Roboto"/>
                <a:ea typeface="Roboto"/>
                <a:cs typeface="Roboto"/>
                <a:sym typeface="Roboto"/>
              </a:rPr>
              <a:t>What do you like? </a:t>
            </a:r>
            <a:endParaRPr sz="1200">
              <a:solidFill>
                <a:srgbClr val="1F3A93"/>
              </a:solidFill>
              <a:latin typeface="Roboto"/>
              <a:ea typeface="Roboto"/>
              <a:cs typeface="Roboto"/>
              <a:sym typeface="Roboto"/>
            </a:endParaRPr>
          </a:p>
          <a:p>
            <a:pPr indent="0" lvl="0" marL="0" rtl="0" algn="ctr">
              <a:spcBef>
                <a:spcPts val="0"/>
              </a:spcBef>
              <a:spcAft>
                <a:spcPts val="0"/>
              </a:spcAft>
              <a:buClr>
                <a:srgbClr val="000000"/>
              </a:buClr>
              <a:buSzPts val="1100"/>
              <a:buFont typeface="Arial"/>
              <a:buNone/>
            </a:pPr>
            <a:r>
              <a:rPr lang="en" sz="1200">
                <a:solidFill>
                  <a:srgbClr val="1F3A93"/>
                </a:solidFill>
                <a:latin typeface="Roboto"/>
                <a:ea typeface="Roboto"/>
                <a:cs typeface="Roboto"/>
                <a:sym typeface="Roboto"/>
              </a:rPr>
              <a:t>positive comments</a:t>
            </a:r>
            <a:endParaRPr sz="900">
              <a:solidFill>
                <a:srgbClr val="1F3A93"/>
              </a:solidFill>
              <a:latin typeface="Roboto"/>
              <a:ea typeface="Roboto"/>
              <a:cs typeface="Roboto"/>
              <a:sym typeface="Roboto"/>
            </a:endParaRPr>
          </a:p>
        </p:txBody>
      </p:sp>
      <p:sp>
        <p:nvSpPr>
          <p:cNvPr id="625" name="Google Shape;625;p68"/>
          <p:cNvSpPr txBox="1"/>
          <p:nvPr/>
        </p:nvSpPr>
        <p:spPr>
          <a:xfrm>
            <a:off x="3589493" y="4241123"/>
            <a:ext cx="1956000" cy="36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 sz="1200">
                <a:solidFill>
                  <a:srgbClr val="1F3A93"/>
                </a:solidFill>
                <a:latin typeface="Roboto"/>
                <a:ea typeface="Roboto"/>
                <a:cs typeface="Roboto"/>
                <a:sym typeface="Roboto"/>
              </a:rPr>
              <a:t>What do you wish?</a:t>
            </a:r>
            <a:endParaRPr sz="1200">
              <a:solidFill>
                <a:srgbClr val="1F3A93"/>
              </a:solidFill>
              <a:latin typeface="Roboto"/>
              <a:ea typeface="Roboto"/>
              <a:cs typeface="Roboto"/>
              <a:sym typeface="Roboto"/>
            </a:endParaRPr>
          </a:p>
          <a:p>
            <a:pPr indent="0" lvl="0" marL="0" rtl="0" algn="ctr">
              <a:spcBef>
                <a:spcPts val="0"/>
              </a:spcBef>
              <a:spcAft>
                <a:spcPts val="0"/>
              </a:spcAft>
              <a:buNone/>
            </a:pPr>
            <a:r>
              <a:rPr lang="en" sz="1200">
                <a:solidFill>
                  <a:srgbClr val="1F3A93"/>
                </a:solidFill>
                <a:latin typeface="Roboto"/>
                <a:ea typeface="Roboto"/>
                <a:cs typeface="Roboto"/>
                <a:sym typeface="Roboto"/>
              </a:rPr>
              <a:t>positives critiques  </a:t>
            </a:r>
            <a:endParaRPr b="1" sz="900">
              <a:solidFill>
                <a:srgbClr val="1F3A93"/>
              </a:solidFill>
              <a:latin typeface="Roboto"/>
              <a:ea typeface="Roboto"/>
              <a:cs typeface="Roboto"/>
              <a:sym typeface="Roboto"/>
            </a:endParaRPr>
          </a:p>
        </p:txBody>
      </p:sp>
      <p:sp>
        <p:nvSpPr>
          <p:cNvPr id="626" name="Google Shape;626;p68"/>
          <p:cNvSpPr txBox="1"/>
          <p:nvPr/>
        </p:nvSpPr>
        <p:spPr>
          <a:xfrm>
            <a:off x="6100143" y="4241136"/>
            <a:ext cx="1956000" cy="36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 sz="1200">
                <a:solidFill>
                  <a:srgbClr val="1F3A93"/>
                </a:solidFill>
                <a:latin typeface="Roboto"/>
                <a:ea typeface="Roboto"/>
                <a:cs typeface="Roboto"/>
                <a:sym typeface="Roboto"/>
              </a:rPr>
              <a:t>What do you wonder?</a:t>
            </a:r>
            <a:endParaRPr sz="1200">
              <a:solidFill>
                <a:srgbClr val="1F3A93"/>
              </a:solidFill>
              <a:latin typeface="Roboto"/>
              <a:ea typeface="Roboto"/>
              <a:cs typeface="Roboto"/>
              <a:sym typeface="Roboto"/>
            </a:endParaRPr>
          </a:p>
          <a:p>
            <a:pPr indent="0" lvl="0" marL="0" rtl="0" algn="ctr">
              <a:spcBef>
                <a:spcPts val="0"/>
              </a:spcBef>
              <a:spcAft>
                <a:spcPts val="0"/>
              </a:spcAft>
              <a:buNone/>
            </a:pPr>
            <a:r>
              <a:rPr lang="en" sz="1200">
                <a:solidFill>
                  <a:srgbClr val="1F3A93"/>
                </a:solidFill>
                <a:latin typeface="Roboto"/>
                <a:ea typeface="Roboto"/>
                <a:cs typeface="Roboto"/>
                <a:sym typeface="Roboto"/>
              </a:rPr>
              <a:t>questions you have  </a:t>
            </a:r>
            <a:endParaRPr b="1" sz="900">
              <a:solidFill>
                <a:srgbClr val="1F3A93"/>
              </a:solidFill>
              <a:latin typeface="Roboto"/>
              <a:ea typeface="Roboto"/>
              <a:cs typeface="Roboto"/>
              <a:sym typeface="Roboto"/>
            </a:endParaRPr>
          </a:p>
        </p:txBody>
      </p:sp>
      <p:grpSp>
        <p:nvGrpSpPr>
          <p:cNvPr id="627" name="Google Shape;627;p68"/>
          <p:cNvGrpSpPr/>
          <p:nvPr/>
        </p:nvGrpSpPr>
        <p:grpSpPr>
          <a:xfrm>
            <a:off x="3937650" y="2190350"/>
            <a:ext cx="1230073" cy="1208226"/>
            <a:chOff x="3937650" y="1078250"/>
            <a:chExt cx="1230073" cy="1208226"/>
          </a:xfrm>
        </p:grpSpPr>
        <p:pic>
          <p:nvPicPr>
            <p:cNvPr id="628" name="Google Shape;628;p68"/>
            <p:cNvPicPr preferRelativeResize="0"/>
            <p:nvPr/>
          </p:nvPicPr>
          <p:blipFill>
            <a:blip r:embed="rId7">
              <a:alphaModFix/>
            </a:blip>
            <a:stretch>
              <a:fillRect/>
            </a:stretch>
          </p:blipFill>
          <p:spPr>
            <a:xfrm>
              <a:off x="4029025" y="1111900"/>
              <a:ext cx="1138698" cy="1138725"/>
            </a:xfrm>
            <a:prstGeom prst="rect">
              <a:avLst/>
            </a:prstGeom>
            <a:noFill/>
            <a:ln>
              <a:noFill/>
            </a:ln>
          </p:spPr>
        </p:pic>
        <p:pic>
          <p:nvPicPr>
            <p:cNvPr id="629" name="Google Shape;629;p68"/>
            <p:cNvPicPr preferRelativeResize="0"/>
            <p:nvPr/>
          </p:nvPicPr>
          <p:blipFill>
            <a:blip r:embed="rId8">
              <a:alphaModFix/>
            </a:blip>
            <a:stretch>
              <a:fillRect/>
            </a:stretch>
          </p:blipFill>
          <p:spPr>
            <a:xfrm>
              <a:off x="3937650" y="1078250"/>
              <a:ext cx="1208226" cy="1208226"/>
            </a:xfrm>
            <a:prstGeom prst="rect">
              <a:avLst/>
            </a:prstGeom>
            <a:noFill/>
            <a:ln>
              <a:noFill/>
            </a:ln>
          </p:spPr>
        </p:pic>
      </p:grpSp>
      <p:sp>
        <p:nvSpPr>
          <p:cNvPr id="630" name="Google Shape;630;p68"/>
          <p:cNvSpPr txBox="1"/>
          <p:nvPr>
            <p:ph idx="1" type="body"/>
          </p:nvPr>
        </p:nvSpPr>
        <p:spPr>
          <a:xfrm>
            <a:off x="471825" y="1258650"/>
            <a:ext cx="8152800" cy="593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200">
                <a:solidFill>
                  <a:srgbClr val="1F3A93"/>
                </a:solidFill>
                <a:latin typeface="Roboto"/>
                <a:ea typeface="Roboto"/>
                <a:cs typeface="Roboto"/>
                <a:sym typeface="Roboto"/>
              </a:rPr>
              <a:t>Pair up together and provide feedback with these three </a:t>
            </a:r>
            <a:r>
              <a:rPr lang="en" sz="2200">
                <a:solidFill>
                  <a:srgbClr val="1F3A93"/>
                </a:solidFill>
                <a:latin typeface="Roboto"/>
                <a:ea typeface="Roboto"/>
                <a:cs typeface="Roboto"/>
                <a:sym typeface="Roboto"/>
              </a:rPr>
              <a:t>prompts</a:t>
            </a:r>
            <a:r>
              <a:rPr lang="en" sz="2200">
                <a:solidFill>
                  <a:srgbClr val="1F3A93"/>
                </a:solidFill>
                <a:latin typeface="Roboto"/>
                <a:ea typeface="Roboto"/>
                <a:cs typeface="Roboto"/>
                <a:sym typeface="Roboto"/>
              </a:rPr>
              <a:t>:</a:t>
            </a:r>
            <a:endParaRPr sz="2200">
              <a:solidFill>
                <a:srgbClr val="1F3A93"/>
              </a:solidFill>
              <a:latin typeface="Roboto"/>
              <a:ea typeface="Roboto"/>
              <a:cs typeface="Roboto"/>
              <a:sym typeface="Roboto"/>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69"/>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EXIT TICKET</a:t>
            </a:r>
            <a:endParaRPr b="1">
              <a:solidFill>
                <a:srgbClr val="1F3A93"/>
              </a:solidFill>
              <a:latin typeface="Roboto Condensed"/>
              <a:ea typeface="Roboto Condensed"/>
              <a:cs typeface="Roboto Condensed"/>
              <a:sym typeface="Roboto Condensed"/>
            </a:endParaRPr>
          </a:p>
        </p:txBody>
      </p:sp>
      <p:cxnSp>
        <p:nvCxnSpPr>
          <p:cNvPr id="636" name="Google Shape;636;p69"/>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graphicFrame>
        <p:nvGraphicFramePr>
          <p:cNvPr id="637" name="Google Shape;637;p69"/>
          <p:cNvGraphicFramePr/>
          <p:nvPr/>
        </p:nvGraphicFramePr>
        <p:xfrm>
          <a:off x="803513" y="2411150"/>
          <a:ext cx="3000000" cy="3000000"/>
        </p:xfrm>
        <a:graphic>
          <a:graphicData uri="http://schemas.openxmlformats.org/drawingml/2006/table">
            <a:tbl>
              <a:tblPr>
                <a:noFill/>
                <a:tableStyleId>{8142989F-B109-4409-803A-A3D7063D5CE9}</a:tableStyleId>
              </a:tblPr>
              <a:tblGrid>
                <a:gridCol w="6277175"/>
              </a:tblGrid>
              <a:tr h="1312300">
                <a:tc>
                  <a:txBody>
                    <a:bodyPr/>
                    <a:lstStyle/>
                    <a:p>
                      <a:pPr indent="0" lvl="0" marL="0" rtl="0" algn="ctr">
                        <a:spcBef>
                          <a:spcPts val="0"/>
                        </a:spcBef>
                        <a:spcAft>
                          <a:spcPts val="0"/>
                        </a:spcAft>
                        <a:buNone/>
                      </a:pPr>
                      <a:r>
                        <a:rPr lang="en" sz="1800">
                          <a:solidFill>
                            <a:srgbClr val="1F3A93"/>
                          </a:solidFill>
                          <a:latin typeface="Roboto"/>
                          <a:ea typeface="Roboto"/>
                          <a:cs typeface="Roboto"/>
                          <a:sym typeface="Roboto"/>
                        </a:rPr>
                        <a:t>Submit your </a:t>
                      </a:r>
                      <a:r>
                        <a:rPr lang="en" sz="1800">
                          <a:solidFill>
                            <a:srgbClr val="1F3A93"/>
                          </a:solidFill>
                          <a:latin typeface="Roboto"/>
                          <a:ea typeface="Roboto"/>
                          <a:cs typeface="Roboto"/>
                          <a:sym typeface="Roboto"/>
                        </a:rPr>
                        <a:t>energy</a:t>
                      </a:r>
                      <a:r>
                        <a:rPr lang="en" sz="1800">
                          <a:solidFill>
                            <a:srgbClr val="1F3A93"/>
                          </a:solidFill>
                          <a:latin typeface="Roboto"/>
                          <a:ea typeface="Roboto"/>
                          <a:cs typeface="Roboto"/>
                          <a:sym typeface="Roboto"/>
                        </a:rPr>
                        <a:t> </a:t>
                      </a:r>
                      <a:r>
                        <a:rPr lang="en" sz="1800">
                          <a:solidFill>
                            <a:srgbClr val="1F3A93"/>
                          </a:solidFill>
                          <a:latin typeface="Roboto"/>
                          <a:ea typeface="Roboto"/>
                          <a:cs typeface="Roboto"/>
                          <a:sym typeface="Roboto"/>
                        </a:rPr>
                        <a:t>design</a:t>
                      </a:r>
                      <a:r>
                        <a:rPr lang="en" sz="1800">
                          <a:solidFill>
                            <a:srgbClr val="1F3A93"/>
                          </a:solidFill>
                          <a:latin typeface="Roboto"/>
                          <a:ea typeface="Roboto"/>
                          <a:cs typeface="Roboto"/>
                          <a:sym typeface="Roboto"/>
                        </a:rPr>
                        <a:t> to the BreakFree contest! </a:t>
                      </a:r>
                      <a:endParaRPr sz="1800">
                        <a:solidFill>
                          <a:srgbClr val="1F3A93"/>
                        </a:solidFill>
                        <a:latin typeface="Roboto"/>
                        <a:ea typeface="Roboto"/>
                        <a:cs typeface="Roboto"/>
                        <a:sym typeface="Roboto"/>
                      </a:endParaRPr>
                    </a:p>
                  </a:txBody>
                  <a:tcPr marT="91425" marB="91425" marR="91425" marL="91425" anchor="ctr">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
        <p:nvSpPr>
          <p:cNvPr id="638" name="Google Shape;638;p69"/>
          <p:cNvSpPr txBox="1"/>
          <p:nvPr>
            <p:ph idx="1" type="body"/>
          </p:nvPr>
        </p:nvSpPr>
        <p:spPr>
          <a:xfrm>
            <a:off x="228100" y="1068300"/>
            <a:ext cx="7428000" cy="471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solidFill>
                  <a:srgbClr val="1F3A93"/>
                </a:solidFill>
                <a:latin typeface="Roboto"/>
                <a:ea typeface="Roboto"/>
                <a:cs typeface="Roboto"/>
                <a:sym typeface="Roboto"/>
              </a:rPr>
              <a:t>Question</a:t>
            </a:r>
            <a:endParaRPr b="1">
              <a:solidFill>
                <a:srgbClr val="1F3A93"/>
              </a:solidFill>
              <a:latin typeface="Roboto"/>
              <a:ea typeface="Roboto"/>
              <a:cs typeface="Roboto"/>
              <a:sym typeface="Roboto"/>
            </a:endParaRPr>
          </a:p>
        </p:txBody>
      </p:sp>
      <p:sp>
        <p:nvSpPr>
          <p:cNvPr id="639" name="Google Shape;639;p69"/>
          <p:cNvSpPr/>
          <p:nvPr/>
        </p:nvSpPr>
        <p:spPr>
          <a:xfrm>
            <a:off x="6626753" y="71686"/>
            <a:ext cx="2436600" cy="1833300"/>
          </a:xfrm>
          <a:prstGeom prst="teardrop">
            <a:avLst>
              <a:gd fmla="val 100000" name="adj"/>
            </a:avLst>
          </a:prstGeom>
          <a:solidFill>
            <a:srgbClr val="FFFFFF"/>
          </a:solidFill>
          <a:ln cap="flat" cmpd="sng" w="28575">
            <a:solidFill>
              <a:srgbClr val="1F3A9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FDB82C"/>
                </a:solidFill>
                <a:latin typeface="Roboto"/>
                <a:ea typeface="Roboto"/>
                <a:cs typeface="Roboto"/>
                <a:sym typeface="Roboto"/>
              </a:rPr>
              <a:t>Don’t forget to complete your daily learning log!! </a:t>
            </a:r>
            <a:endParaRPr b="1" sz="1900">
              <a:solidFill>
                <a:srgbClr val="FDB82C"/>
              </a:solidFill>
              <a:latin typeface="Roboto"/>
              <a:ea typeface="Roboto"/>
              <a:cs typeface="Roboto"/>
              <a:sym typeface="Roboto"/>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2A9"/>
        </a:solidFill>
      </p:bgPr>
    </p:bg>
    <p:spTree>
      <p:nvGrpSpPr>
        <p:cNvPr id="643" name="Shape 643"/>
        <p:cNvGrpSpPr/>
        <p:nvPr/>
      </p:nvGrpSpPr>
      <p:grpSpPr>
        <a:xfrm>
          <a:off x="0" y="0"/>
          <a:ext cx="0" cy="0"/>
          <a:chOff x="0" y="0"/>
          <a:chExt cx="0" cy="0"/>
        </a:xfrm>
      </p:grpSpPr>
      <p:sp>
        <p:nvSpPr>
          <p:cNvPr id="644" name="Google Shape;644;p70"/>
          <p:cNvSpPr/>
          <p:nvPr/>
        </p:nvSpPr>
        <p:spPr>
          <a:xfrm>
            <a:off x="0" y="0"/>
            <a:ext cx="9152400" cy="5143500"/>
          </a:xfrm>
          <a:prstGeom prst="rect">
            <a:avLst/>
          </a:prstGeom>
          <a:solidFill>
            <a:srgbClr val="00B2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70"/>
          <p:cNvSpPr txBox="1"/>
          <p:nvPr>
            <p:ph type="ctrTitle"/>
          </p:nvPr>
        </p:nvSpPr>
        <p:spPr>
          <a:xfrm>
            <a:off x="690725" y="2331375"/>
            <a:ext cx="4146000" cy="1231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800">
                <a:solidFill>
                  <a:schemeClr val="lt1"/>
                </a:solidFill>
                <a:latin typeface="Roboto Condensed"/>
                <a:ea typeface="Roboto Condensed"/>
                <a:cs typeface="Roboto Condensed"/>
                <a:sym typeface="Roboto Condensed"/>
              </a:rPr>
              <a:t>Unwasted</a:t>
            </a:r>
            <a:endParaRPr b="1" sz="4800">
              <a:solidFill>
                <a:schemeClr val="lt1"/>
              </a:solidFill>
              <a:latin typeface="Roboto Condensed"/>
              <a:ea typeface="Roboto Condensed"/>
              <a:cs typeface="Roboto Condensed"/>
              <a:sym typeface="Roboto Condensed"/>
            </a:endParaRPr>
          </a:p>
        </p:txBody>
      </p:sp>
      <p:cxnSp>
        <p:nvCxnSpPr>
          <p:cNvPr id="646" name="Google Shape;646;p70"/>
          <p:cNvCxnSpPr/>
          <p:nvPr/>
        </p:nvCxnSpPr>
        <p:spPr>
          <a:xfrm>
            <a:off x="690719" y="2126536"/>
            <a:ext cx="4431000" cy="0"/>
          </a:xfrm>
          <a:prstGeom prst="straightConnector1">
            <a:avLst/>
          </a:prstGeom>
          <a:noFill/>
          <a:ln cap="flat" cmpd="sng" w="28575">
            <a:solidFill>
              <a:schemeClr val="lt1"/>
            </a:solidFill>
            <a:prstDash val="solid"/>
            <a:round/>
            <a:headEnd len="med" w="med" type="none"/>
            <a:tailEnd len="med" w="med" type="none"/>
          </a:ln>
        </p:spPr>
      </p:cxnSp>
      <p:pic>
        <p:nvPicPr>
          <p:cNvPr id="647" name="Google Shape;647;p70"/>
          <p:cNvPicPr preferRelativeResize="0"/>
          <p:nvPr/>
        </p:nvPicPr>
        <p:blipFill>
          <a:blip r:embed="rId3">
            <a:alphaModFix/>
          </a:blip>
          <a:stretch>
            <a:fillRect/>
          </a:stretch>
        </p:blipFill>
        <p:spPr>
          <a:xfrm>
            <a:off x="690719" y="1064375"/>
            <a:ext cx="1947275" cy="581013"/>
          </a:xfrm>
          <a:prstGeom prst="rect">
            <a:avLst/>
          </a:prstGeom>
          <a:noFill/>
          <a:ln>
            <a:noFill/>
          </a:ln>
        </p:spPr>
      </p:pic>
      <p:pic>
        <p:nvPicPr>
          <p:cNvPr id="648" name="Google Shape;648;p70"/>
          <p:cNvPicPr preferRelativeResize="0"/>
          <p:nvPr/>
        </p:nvPicPr>
        <p:blipFill rotWithShape="1">
          <a:blip r:embed="rId4">
            <a:alphaModFix/>
          </a:blip>
          <a:srcRect b="30219" l="-822" r="18618" t="3379"/>
          <a:stretch/>
        </p:blipFill>
        <p:spPr>
          <a:xfrm>
            <a:off x="4872050" y="1685925"/>
            <a:ext cx="4280349" cy="3457574"/>
          </a:xfrm>
          <a:prstGeom prst="rect">
            <a:avLst/>
          </a:prstGeom>
          <a:noFill/>
          <a:ln>
            <a:noFill/>
          </a:ln>
        </p:spPr>
      </p:pic>
      <p:pic>
        <p:nvPicPr>
          <p:cNvPr id="649" name="Google Shape;649;p70"/>
          <p:cNvPicPr preferRelativeResize="0"/>
          <p:nvPr/>
        </p:nvPicPr>
        <p:blipFill rotWithShape="1">
          <a:blip r:embed="rId5">
            <a:alphaModFix/>
          </a:blip>
          <a:srcRect b="0" l="4144" r="4154" t="0"/>
          <a:stretch/>
        </p:blipFill>
        <p:spPr>
          <a:xfrm>
            <a:off x="5483100" y="1564635"/>
            <a:ext cx="2913150" cy="31767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8"/>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OBJECTIVE</a:t>
            </a:r>
            <a:endParaRPr b="1">
              <a:solidFill>
                <a:srgbClr val="1F3A93"/>
              </a:solidFill>
              <a:latin typeface="Roboto Condensed"/>
              <a:ea typeface="Roboto Condensed"/>
              <a:cs typeface="Roboto Condensed"/>
              <a:sym typeface="Roboto Condensed"/>
            </a:endParaRPr>
          </a:p>
        </p:txBody>
      </p:sp>
      <p:cxnSp>
        <p:nvCxnSpPr>
          <p:cNvPr id="135" name="Google Shape;135;p18"/>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136" name="Google Shape;136;p18"/>
          <p:cNvSpPr txBox="1"/>
          <p:nvPr>
            <p:ph idx="1" type="body"/>
          </p:nvPr>
        </p:nvSpPr>
        <p:spPr>
          <a:xfrm>
            <a:off x="287925" y="893900"/>
            <a:ext cx="8520600" cy="36066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en" sz="2200">
                <a:solidFill>
                  <a:srgbClr val="00B2A9"/>
                </a:solidFill>
                <a:latin typeface="Roboto"/>
                <a:ea typeface="Roboto"/>
                <a:cs typeface="Roboto"/>
                <a:sym typeface="Roboto"/>
              </a:rPr>
              <a:t>Students will</a:t>
            </a:r>
            <a:endParaRPr b="1" sz="2200">
              <a:solidFill>
                <a:srgbClr val="00B2A9"/>
              </a:solidFill>
              <a:latin typeface="Roboto"/>
              <a:ea typeface="Roboto"/>
              <a:cs typeface="Roboto"/>
              <a:sym typeface="Roboto"/>
            </a:endParaRPr>
          </a:p>
          <a:p>
            <a:pPr indent="0" lvl="0" marL="0" rtl="0" algn="l">
              <a:lnSpc>
                <a:spcPct val="100000"/>
              </a:lnSpc>
              <a:spcBef>
                <a:spcPts val="0"/>
              </a:spcBef>
              <a:spcAft>
                <a:spcPts val="0"/>
              </a:spcAft>
              <a:buNone/>
            </a:pPr>
            <a:r>
              <a:t/>
            </a:r>
            <a:endParaRPr b="1" sz="2200">
              <a:solidFill>
                <a:srgbClr val="00B2A9"/>
              </a:solidFill>
              <a:latin typeface="Roboto"/>
              <a:ea typeface="Roboto"/>
              <a:cs typeface="Roboto"/>
              <a:sym typeface="Roboto"/>
            </a:endParaRPr>
          </a:p>
          <a:p>
            <a:pPr indent="-368300" lvl="0" marL="457200" rtl="0" algn="l">
              <a:lnSpc>
                <a:spcPct val="100000"/>
              </a:lnSpc>
              <a:spcBef>
                <a:spcPts val="0"/>
              </a:spcBef>
              <a:spcAft>
                <a:spcPts val="0"/>
              </a:spcAft>
              <a:buClr>
                <a:srgbClr val="00B2A9"/>
              </a:buClr>
              <a:buSzPts val="2200"/>
              <a:buFont typeface="Roboto"/>
              <a:buChar char="●"/>
            </a:pPr>
            <a:r>
              <a:rPr lang="en" sz="2200">
                <a:solidFill>
                  <a:srgbClr val="00B2A9"/>
                </a:solidFill>
                <a:latin typeface="Roboto"/>
                <a:ea typeface="Roboto"/>
                <a:cs typeface="Roboto"/>
                <a:sym typeface="Roboto"/>
              </a:rPr>
              <a:t>Identify different types of energy sources</a:t>
            </a:r>
            <a:endParaRPr sz="2200">
              <a:solidFill>
                <a:srgbClr val="00B2A9"/>
              </a:solidFill>
              <a:latin typeface="Roboto"/>
              <a:ea typeface="Roboto"/>
              <a:cs typeface="Roboto"/>
              <a:sym typeface="Roboto"/>
            </a:endParaRPr>
          </a:p>
          <a:p>
            <a:pPr indent="-368300" lvl="0" marL="457200" rtl="0" algn="l">
              <a:lnSpc>
                <a:spcPct val="100000"/>
              </a:lnSpc>
              <a:spcBef>
                <a:spcPts val="0"/>
              </a:spcBef>
              <a:spcAft>
                <a:spcPts val="0"/>
              </a:spcAft>
              <a:buClr>
                <a:srgbClr val="00B2A9"/>
              </a:buClr>
              <a:buSzPts val="2200"/>
              <a:buFont typeface="Roboto"/>
              <a:buChar char="●"/>
            </a:pPr>
            <a:r>
              <a:rPr lang="en" sz="2200">
                <a:solidFill>
                  <a:srgbClr val="00B2A9"/>
                </a:solidFill>
                <a:latin typeface="Roboto"/>
                <a:ea typeface="Roboto"/>
                <a:cs typeface="Roboto"/>
                <a:sym typeface="Roboto"/>
              </a:rPr>
              <a:t>Categorize energy sources as renewable or nonrenewable</a:t>
            </a:r>
            <a:endParaRPr sz="2200">
              <a:solidFill>
                <a:srgbClr val="00B2A9"/>
              </a:solidFill>
              <a:latin typeface="Roboto"/>
              <a:ea typeface="Roboto"/>
              <a:cs typeface="Roboto"/>
              <a:sym typeface="Roboto"/>
            </a:endParaRPr>
          </a:p>
          <a:p>
            <a:pPr indent="-368300" lvl="0" marL="457200" rtl="0" algn="l">
              <a:lnSpc>
                <a:spcPct val="100000"/>
              </a:lnSpc>
              <a:spcBef>
                <a:spcPts val="0"/>
              </a:spcBef>
              <a:spcAft>
                <a:spcPts val="0"/>
              </a:spcAft>
              <a:buClr>
                <a:srgbClr val="00B2A9"/>
              </a:buClr>
              <a:buSzPts val="2200"/>
              <a:buFont typeface="Roboto"/>
              <a:buChar char="●"/>
            </a:pPr>
            <a:r>
              <a:rPr lang="en" sz="2200">
                <a:solidFill>
                  <a:srgbClr val="00B2A9"/>
                </a:solidFill>
                <a:latin typeface="Roboto"/>
                <a:ea typeface="Roboto"/>
                <a:cs typeface="Roboto"/>
                <a:sym typeface="Roboto"/>
              </a:rPr>
              <a:t>Explain the basic concepts of renewable and nonrenewable energy sources</a:t>
            </a:r>
            <a:endParaRPr sz="2200">
              <a:solidFill>
                <a:srgbClr val="00B2A9"/>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9"/>
          <p:cNvSpPr txBox="1"/>
          <p:nvPr>
            <p:ph type="title"/>
          </p:nvPr>
        </p:nvSpPr>
        <p:spPr>
          <a:xfrm>
            <a:off x="311700" y="3212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solidFill>
                  <a:srgbClr val="1F3A93"/>
                </a:solidFill>
                <a:latin typeface="Roboto Condensed"/>
                <a:ea typeface="Roboto Condensed"/>
                <a:cs typeface="Roboto Condensed"/>
                <a:sym typeface="Roboto Condensed"/>
              </a:rPr>
              <a:t>Introduction</a:t>
            </a:r>
            <a:endParaRPr b="1">
              <a:solidFill>
                <a:srgbClr val="1F3A93"/>
              </a:solidFill>
              <a:latin typeface="Roboto Condensed"/>
              <a:ea typeface="Roboto Condensed"/>
              <a:cs typeface="Roboto Condensed"/>
              <a:sym typeface="Roboto Condensed"/>
            </a:endParaRPr>
          </a:p>
        </p:txBody>
      </p:sp>
      <p:cxnSp>
        <p:nvCxnSpPr>
          <p:cNvPr id="142" name="Google Shape;142;p19"/>
          <p:cNvCxnSpPr/>
          <p:nvPr/>
        </p:nvCxnSpPr>
        <p:spPr>
          <a:xfrm>
            <a:off x="409575" y="1028700"/>
            <a:ext cx="8277300" cy="0"/>
          </a:xfrm>
          <a:prstGeom prst="straightConnector1">
            <a:avLst/>
          </a:prstGeom>
          <a:noFill/>
          <a:ln cap="flat" cmpd="sng" w="28575">
            <a:solidFill>
              <a:srgbClr val="1F3A93"/>
            </a:solidFill>
            <a:prstDash val="solid"/>
            <a:round/>
            <a:headEnd len="sm" w="sm" type="none"/>
            <a:tailEnd len="sm" w="sm" type="none"/>
          </a:ln>
        </p:spPr>
      </p:cxnSp>
      <p:sp>
        <p:nvSpPr>
          <p:cNvPr id="143" name="Google Shape;143;p19"/>
          <p:cNvSpPr txBox="1"/>
          <p:nvPr/>
        </p:nvSpPr>
        <p:spPr>
          <a:xfrm>
            <a:off x="3560400" y="1163500"/>
            <a:ext cx="5271900" cy="3875400"/>
          </a:xfrm>
          <a:prstGeom prst="rect">
            <a:avLst/>
          </a:prstGeom>
          <a:noFill/>
          <a:ln>
            <a:noFill/>
          </a:ln>
        </p:spPr>
        <p:txBody>
          <a:bodyPr anchorCtr="0" anchor="t" bIns="91425" lIns="91425" spcFirstLastPara="1" rIns="91425" wrap="square" tIns="91425">
            <a:noAutofit/>
          </a:bodyPr>
          <a:lstStyle/>
          <a:p>
            <a:pPr indent="457200" lvl="0" marL="0" rtl="0" algn="ctr">
              <a:lnSpc>
                <a:spcPct val="115000"/>
              </a:lnSpc>
              <a:spcBef>
                <a:spcPts val="0"/>
              </a:spcBef>
              <a:spcAft>
                <a:spcPts val="1200"/>
              </a:spcAft>
              <a:buNone/>
            </a:pPr>
            <a:r>
              <a:rPr lang="en" sz="1800">
                <a:solidFill>
                  <a:srgbClr val="1F3A93"/>
                </a:solidFill>
                <a:latin typeface="Roboto"/>
                <a:ea typeface="Roboto"/>
                <a:cs typeface="Roboto"/>
                <a:sym typeface="Roboto"/>
              </a:rPr>
              <a:t>Through this initiative, students will delve into the world of sustainable power sources, exploring the diverse types of renewable energy and their potential to transform our planet. Through hands-on investigations and critical analysis, students will develop the skills to assess the feasibility and impact of various renewable technologies. The culminating experience will challenge students to design their own innovative renewable energy source, applying their knowledge to create a sustainable solution for the future. </a:t>
            </a:r>
            <a:endParaRPr sz="1800">
              <a:solidFill>
                <a:srgbClr val="1F3A93"/>
              </a:solidFill>
              <a:latin typeface="Roboto"/>
              <a:ea typeface="Roboto"/>
              <a:cs typeface="Roboto"/>
              <a:sym typeface="Roboto"/>
            </a:endParaRPr>
          </a:p>
        </p:txBody>
      </p:sp>
      <p:pic>
        <p:nvPicPr>
          <p:cNvPr id="144" name="Google Shape;144;p19"/>
          <p:cNvPicPr preferRelativeResize="0"/>
          <p:nvPr/>
        </p:nvPicPr>
        <p:blipFill rotWithShape="1">
          <a:blip r:embed="rId3">
            <a:alphaModFix/>
          </a:blip>
          <a:srcRect b="0" l="0" r="0" t="0"/>
          <a:stretch/>
        </p:blipFill>
        <p:spPr>
          <a:xfrm>
            <a:off x="311700" y="1494276"/>
            <a:ext cx="3129350" cy="3129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0"/>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1F3A93"/>
                </a:solidFill>
                <a:latin typeface="Roboto Condensed"/>
                <a:ea typeface="Roboto Condensed"/>
                <a:cs typeface="Roboto Condensed"/>
                <a:sym typeface="Roboto Condensed"/>
              </a:rPr>
              <a:t>What is Energy?</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150" name="Google Shape;150;p20"/>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151" name="Google Shape;151;p20"/>
          <p:cNvSpPr txBox="1"/>
          <p:nvPr/>
        </p:nvSpPr>
        <p:spPr>
          <a:xfrm>
            <a:off x="505100" y="1163500"/>
            <a:ext cx="79011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rgbClr val="1F3A93"/>
                </a:solidFill>
                <a:latin typeface="Roboto"/>
                <a:ea typeface="Roboto"/>
                <a:cs typeface="Roboto"/>
                <a:sym typeface="Roboto"/>
              </a:rPr>
              <a:t>Imagine energy as the stuff that makes things go. It's what allows us to turn on the lights, watch TV, and even charge our phones. </a:t>
            </a:r>
            <a:endParaRPr sz="2400">
              <a:solidFill>
                <a:srgbClr val="1F3A93"/>
              </a:solidFill>
              <a:latin typeface="Roboto"/>
              <a:ea typeface="Roboto"/>
              <a:cs typeface="Roboto"/>
              <a:sym typeface="Roboto"/>
            </a:endParaRPr>
          </a:p>
          <a:p>
            <a:pPr indent="0" lvl="0" marL="0" rtl="0" algn="l">
              <a:spcBef>
                <a:spcPts val="0"/>
              </a:spcBef>
              <a:spcAft>
                <a:spcPts val="0"/>
              </a:spcAft>
              <a:buNone/>
            </a:pPr>
            <a:r>
              <a:t/>
            </a:r>
            <a:endParaRPr sz="2400">
              <a:solidFill>
                <a:srgbClr val="1F3A93"/>
              </a:solidFill>
              <a:latin typeface="Roboto"/>
              <a:ea typeface="Roboto"/>
              <a:cs typeface="Roboto"/>
              <a:sym typeface="Roboto"/>
            </a:endParaRPr>
          </a:p>
          <a:p>
            <a:pPr indent="0" lvl="0" marL="0" rtl="0" algn="l">
              <a:spcBef>
                <a:spcPts val="0"/>
              </a:spcBef>
              <a:spcAft>
                <a:spcPts val="0"/>
              </a:spcAft>
              <a:buNone/>
            </a:pPr>
            <a:r>
              <a:rPr lang="en" sz="2400">
                <a:solidFill>
                  <a:srgbClr val="1F3A93"/>
                </a:solidFill>
                <a:latin typeface="Roboto"/>
                <a:ea typeface="Roboto"/>
                <a:cs typeface="Roboto"/>
                <a:sym typeface="Roboto"/>
              </a:rPr>
              <a:t>This energy comes from different sources, and we can divide them into two main groups: renewable and nonrenewable.</a:t>
            </a:r>
            <a:endParaRPr sz="2400">
              <a:solidFill>
                <a:srgbClr val="1F3A93"/>
              </a:solidFill>
              <a:latin typeface="Roboto"/>
              <a:ea typeface="Roboto"/>
              <a:cs typeface="Roboto"/>
              <a:sym typeface="Roboto"/>
            </a:endParaRPr>
          </a:p>
        </p:txBody>
      </p:sp>
      <p:sp>
        <p:nvSpPr>
          <p:cNvPr id="152" name="Google Shape;152;p20"/>
          <p:cNvSpPr/>
          <p:nvPr/>
        </p:nvSpPr>
        <p:spPr>
          <a:xfrm>
            <a:off x="405339" y="4068800"/>
            <a:ext cx="3861000" cy="572700"/>
          </a:xfrm>
          <a:prstGeom prst="roundRect">
            <a:avLst>
              <a:gd fmla="val 50000" name="adj"/>
            </a:avLst>
          </a:prstGeom>
          <a:solidFill>
            <a:srgbClr val="91D5AC"/>
          </a:solidFill>
          <a:ln cap="flat" cmpd="sng" w="28575">
            <a:solidFill>
              <a:srgbClr val="91D5A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1F3A93"/>
                </a:solidFill>
                <a:latin typeface="Google Sans"/>
                <a:ea typeface="Google Sans"/>
                <a:cs typeface="Google Sans"/>
                <a:sym typeface="Google Sans"/>
              </a:rPr>
              <a:t>Renewable Resources</a:t>
            </a:r>
            <a:endParaRPr b="1" sz="2200">
              <a:solidFill>
                <a:srgbClr val="1F3A93"/>
              </a:solidFill>
              <a:latin typeface="Google Sans"/>
              <a:ea typeface="Google Sans"/>
              <a:cs typeface="Google Sans"/>
              <a:sym typeface="Google Sans"/>
            </a:endParaRPr>
          </a:p>
        </p:txBody>
      </p:sp>
      <p:sp>
        <p:nvSpPr>
          <p:cNvPr id="153" name="Google Shape;153;p20"/>
          <p:cNvSpPr/>
          <p:nvPr/>
        </p:nvSpPr>
        <p:spPr>
          <a:xfrm>
            <a:off x="4644950" y="4068800"/>
            <a:ext cx="3861000" cy="572700"/>
          </a:xfrm>
          <a:prstGeom prst="roundRect">
            <a:avLst>
              <a:gd fmla="val 50000" name="adj"/>
            </a:avLst>
          </a:prstGeom>
          <a:solidFill>
            <a:srgbClr val="FDB82C"/>
          </a:solidFill>
          <a:ln cap="flat" cmpd="sng" w="28575">
            <a:solidFill>
              <a:srgbClr val="FDB8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1F3A93"/>
                </a:solidFill>
                <a:latin typeface="Google Sans"/>
                <a:ea typeface="Google Sans"/>
                <a:cs typeface="Google Sans"/>
                <a:sym typeface="Google Sans"/>
              </a:rPr>
              <a:t>Nonr</a:t>
            </a:r>
            <a:r>
              <a:rPr b="1" lang="en" sz="2200">
                <a:solidFill>
                  <a:srgbClr val="1F3A93"/>
                </a:solidFill>
                <a:latin typeface="Google Sans"/>
                <a:ea typeface="Google Sans"/>
                <a:cs typeface="Google Sans"/>
                <a:sym typeface="Google Sans"/>
              </a:rPr>
              <a:t>enewable Resources</a:t>
            </a:r>
            <a:endParaRPr b="1" sz="2200">
              <a:solidFill>
                <a:srgbClr val="1F3A93"/>
              </a:solidFill>
              <a:latin typeface="Google Sans"/>
              <a:ea typeface="Google Sans"/>
              <a:cs typeface="Google Sans"/>
              <a:sym typeface="Google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1"/>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1F3A93"/>
                </a:solidFill>
                <a:latin typeface="Roboto Condensed"/>
                <a:ea typeface="Roboto Condensed"/>
                <a:cs typeface="Roboto Condensed"/>
                <a:sym typeface="Roboto Condensed"/>
              </a:rPr>
              <a:t>What are Nonrenewable Energy Resources?</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159" name="Google Shape;159;p21"/>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160" name="Google Shape;160;p21"/>
          <p:cNvSpPr txBox="1"/>
          <p:nvPr/>
        </p:nvSpPr>
        <p:spPr>
          <a:xfrm>
            <a:off x="185225" y="1173050"/>
            <a:ext cx="8817300" cy="338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600">
                <a:solidFill>
                  <a:srgbClr val="1F3A93"/>
                </a:solidFill>
                <a:latin typeface="Roboto"/>
                <a:ea typeface="Roboto"/>
                <a:cs typeface="Roboto"/>
                <a:sym typeface="Roboto"/>
              </a:rPr>
              <a:t>Nonrenewable energy resources are like a limited edition toy – once they're gone, they're gone! These resources take millions of years to form, so we can't easily replace them. Here are a few examples:</a:t>
            </a:r>
            <a:endParaRPr sz="16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600">
              <a:solidFill>
                <a:srgbClr val="1F3A93"/>
              </a:solidFill>
              <a:latin typeface="Roboto"/>
              <a:ea typeface="Roboto"/>
              <a:cs typeface="Roboto"/>
              <a:sym typeface="Roboto"/>
            </a:endParaRPr>
          </a:p>
          <a:p>
            <a:pPr indent="0" lvl="0" marL="0" rtl="0" algn="l">
              <a:spcBef>
                <a:spcPts val="0"/>
              </a:spcBef>
              <a:spcAft>
                <a:spcPts val="0"/>
              </a:spcAft>
              <a:buNone/>
            </a:pPr>
            <a:r>
              <a:rPr b="1" lang="en" sz="1600">
                <a:solidFill>
                  <a:srgbClr val="1F3A93"/>
                </a:solidFill>
                <a:latin typeface="Roboto"/>
                <a:ea typeface="Roboto"/>
                <a:cs typeface="Roboto"/>
                <a:sym typeface="Roboto"/>
              </a:rPr>
              <a:t>Fossil Fuels</a:t>
            </a:r>
            <a:r>
              <a:rPr lang="en" sz="1600">
                <a:solidFill>
                  <a:srgbClr val="1F3A93"/>
                </a:solidFill>
                <a:latin typeface="Roboto"/>
                <a:ea typeface="Roboto"/>
                <a:cs typeface="Roboto"/>
                <a:sym typeface="Roboto"/>
              </a:rPr>
              <a:t>: including coal, oil, and natural gas are formed from ancient plants and animals that were buried underground for millions of years. We burn them to create energy, but this also releases pollution into the air.</a:t>
            </a:r>
            <a:endParaRPr sz="1600">
              <a:solidFill>
                <a:srgbClr val="1F3A93"/>
              </a:solidFill>
              <a:latin typeface="Roboto"/>
              <a:ea typeface="Roboto"/>
              <a:cs typeface="Roboto"/>
              <a:sym typeface="Roboto"/>
            </a:endParaRPr>
          </a:p>
          <a:p>
            <a:pPr indent="0" lvl="0" marL="0" rtl="0" algn="l">
              <a:spcBef>
                <a:spcPts val="0"/>
              </a:spcBef>
              <a:spcAft>
                <a:spcPts val="0"/>
              </a:spcAft>
              <a:buNone/>
            </a:pPr>
            <a:r>
              <a:t/>
            </a:r>
            <a:endParaRPr sz="1600">
              <a:solidFill>
                <a:srgbClr val="1F3A93"/>
              </a:solidFill>
              <a:latin typeface="Roboto"/>
              <a:ea typeface="Roboto"/>
              <a:cs typeface="Roboto"/>
              <a:sym typeface="Roboto"/>
            </a:endParaRPr>
          </a:p>
          <a:p>
            <a:pPr indent="0" lvl="0" marL="0" rtl="0" algn="l">
              <a:spcBef>
                <a:spcPts val="0"/>
              </a:spcBef>
              <a:spcAft>
                <a:spcPts val="0"/>
              </a:spcAft>
              <a:buNone/>
            </a:pPr>
            <a:r>
              <a:t/>
            </a:r>
            <a:endParaRPr sz="1600">
              <a:solidFill>
                <a:srgbClr val="1F3A9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600">
              <a:solidFill>
                <a:srgbClr val="1F3A93"/>
              </a:solidFill>
              <a:latin typeface="Roboto"/>
              <a:ea typeface="Roboto"/>
              <a:cs typeface="Roboto"/>
              <a:sym typeface="Roboto"/>
            </a:endParaRPr>
          </a:p>
          <a:p>
            <a:pPr indent="0" lvl="0" marL="0" rtl="0" algn="l">
              <a:spcBef>
                <a:spcPts val="0"/>
              </a:spcBef>
              <a:spcAft>
                <a:spcPts val="0"/>
              </a:spcAft>
              <a:buNone/>
            </a:pPr>
            <a:r>
              <a:rPr b="1" lang="en" sz="1600">
                <a:solidFill>
                  <a:srgbClr val="1F3A93"/>
                </a:solidFill>
                <a:latin typeface="Roboto"/>
                <a:ea typeface="Roboto"/>
                <a:cs typeface="Roboto"/>
                <a:sym typeface="Roboto"/>
              </a:rPr>
              <a:t>Nuclear Energy</a:t>
            </a:r>
            <a:r>
              <a:rPr lang="en" sz="1600">
                <a:solidFill>
                  <a:srgbClr val="1F3A93"/>
                </a:solidFill>
                <a:latin typeface="Roboto"/>
                <a:ea typeface="Roboto"/>
                <a:cs typeface="Roboto"/>
                <a:sym typeface="Roboto"/>
              </a:rPr>
              <a:t>: comes from splitting atoms, which releases a huge amount of energy. It's a powerful source of energy, but it also creates radioactive waste that needs to be carefully store</a:t>
            </a:r>
            <a:r>
              <a:rPr lang="en" sz="1600">
                <a:solidFill>
                  <a:srgbClr val="1F3A93"/>
                </a:solidFill>
                <a:latin typeface="Roboto"/>
                <a:ea typeface="Roboto"/>
                <a:cs typeface="Roboto"/>
                <a:sym typeface="Roboto"/>
              </a:rPr>
              <a:t>d.</a:t>
            </a:r>
            <a:endParaRPr sz="1600">
              <a:latin typeface="Roboto"/>
              <a:ea typeface="Roboto"/>
              <a:cs typeface="Roboto"/>
              <a:sym typeface="Roboto"/>
            </a:endParaRPr>
          </a:p>
        </p:txBody>
      </p:sp>
      <p:sp>
        <p:nvSpPr>
          <p:cNvPr id="161" name="Google Shape;161;p21"/>
          <p:cNvSpPr/>
          <p:nvPr/>
        </p:nvSpPr>
        <p:spPr>
          <a:xfrm>
            <a:off x="2220450" y="3198675"/>
            <a:ext cx="1279200" cy="278400"/>
          </a:xfrm>
          <a:prstGeom prst="roundRect">
            <a:avLst>
              <a:gd fmla="val 50000" name="adj"/>
            </a:avLst>
          </a:prstGeom>
          <a:solidFill>
            <a:srgbClr val="FDB82C"/>
          </a:solidFill>
          <a:ln cap="flat" cmpd="sng" w="28575">
            <a:solidFill>
              <a:srgbClr val="FDB8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1F3A93"/>
                </a:solidFill>
                <a:latin typeface="Google Sans"/>
                <a:ea typeface="Google Sans"/>
                <a:cs typeface="Google Sans"/>
                <a:sym typeface="Google Sans"/>
              </a:rPr>
              <a:t>COAL</a:t>
            </a:r>
            <a:endParaRPr b="1">
              <a:solidFill>
                <a:srgbClr val="1F3A93"/>
              </a:solidFill>
              <a:latin typeface="Google Sans"/>
              <a:ea typeface="Google Sans"/>
              <a:cs typeface="Google Sans"/>
              <a:sym typeface="Google Sans"/>
            </a:endParaRPr>
          </a:p>
        </p:txBody>
      </p:sp>
      <p:sp>
        <p:nvSpPr>
          <p:cNvPr id="162" name="Google Shape;162;p21"/>
          <p:cNvSpPr/>
          <p:nvPr/>
        </p:nvSpPr>
        <p:spPr>
          <a:xfrm>
            <a:off x="3741875" y="3198675"/>
            <a:ext cx="1279200" cy="278400"/>
          </a:xfrm>
          <a:prstGeom prst="roundRect">
            <a:avLst>
              <a:gd fmla="val 50000" name="adj"/>
            </a:avLst>
          </a:prstGeom>
          <a:solidFill>
            <a:srgbClr val="FDB82C"/>
          </a:solidFill>
          <a:ln cap="flat" cmpd="sng" w="28575">
            <a:solidFill>
              <a:srgbClr val="FDB8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1F3A93"/>
                </a:solidFill>
                <a:latin typeface="Google Sans"/>
                <a:ea typeface="Google Sans"/>
                <a:cs typeface="Google Sans"/>
                <a:sym typeface="Google Sans"/>
              </a:rPr>
              <a:t>OIL</a:t>
            </a:r>
            <a:endParaRPr b="1">
              <a:solidFill>
                <a:srgbClr val="1F3A93"/>
              </a:solidFill>
              <a:latin typeface="Google Sans"/>
              <a:ea typeface="Google Sans"/>
              <a:cs typeface="Google Sans"/>
              <a:sym typeface="Google Sans"/>
            </a:endParaRPr>
          </a:p>
        </p:txBody>
      </p:sp>
      <p:sp>
        <p:nvSpPr>
          <p:cNvPr id="163" name="Google Shape;163;p21"/>
          <p:cNvSpPr/>
          <p:nvPr/>
        </p:nvSpPr>
        <p:spPr>
          <a:xfrm>
            <a:off x="5263300" y="3198675"/>
            <a:ext cx="1704000" cy="278400"/>
          </a:xfrm>
          <a:prstGeom prst="roundRect">
            <a:avLst>
              <a:gd fmla="val 50000" name="adj"/>
            </a:avLst>
          </a:prstGeom>
          <a:solidFill>
            <a:srgbClr val="FDB82C"/>
          </a:solidFill>
          <a:ln cap="flat" cmpd="sng" w="28575">
            <a:solidFill>
              <a:srgbClr val="FDB8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1F3A93"/>
                </a:solidFill>
                <a:latin typeface="Google Sans"/>
                <a:ea typeface="Google Sans"/>
                <a:cs typeface="Google Sans"/>
                <a:sym typeface="Google Sans"/>
              </a:rPr>
              <a:t>NATURAL GAS</a:t>
            </a:r>
            <a:endParaRPr b="1">
              <a:solidFill>
                <a:srgbClr val="1F3A93"/>
              </a:solidFill>
              <a:latin typeface="Google Sans"/>
              <a:ea typeface="Google Sans"/>
              <a:cs typeface="Google Sans"/>
              <a:sym typeface="Google Sans"/>
            </a:endParaRPr>
          </a:p>
        </p:txBody>
      </p:sp>
      <p:sp>
        <p:nvSpPr>
          <p:cNvPr id="164" name="Google Shape;164;p21"/>
          <p:cNvSpPr/>
          <p:nvPr/>
        </p:nvSpPr>
        <p:spPr>
          <a:xfrm>
            <a:off x="3741875" y="4559450"/>
            <a:ext cx="1279200" cy="278400"/>
          </a:xfrm>
          <a:prstGeom prst="roundRect">
            <a:avLst>
              <a:gd fmla="val 50000" name="adj"/>
            </a:avLst>
          </a:prstGeom>
          <a:solidFill>
            <a:srgbClr val="FDB82C"/>
          </a:solidFill>
          <a:ln cap="flat" cmpd="sng" w="28575">
            <a:solidFill>
              <a:srgbClr val="FDB8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1F3A93"/>
                </a:solidFill>
                <a:latin typeface="Google Sans"/>
                <a:ea typeface="Google Sans"/>
                <a:cs typeface="Google Sans"/>
                <a:sym typeface="Google Sans"/>
              </a:rPr>
              <a:t>ATOMS</a:t>
            </a:r>
            <a:endParaRPr b="1">
              <a:solidFill>
                <a:srgbClr val="1F3A93"/>
              </a:solidFill>
              <a:latin typeface="Google Sans"/>
              <a:ea typeface="Google Sans"/>
              <a:cs typeface="Google Sans"/>
              <a:sym typeface="Google Sa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