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Lst>
  <p:sldSz cy="5143500" cx="9144000"/>
  <p:notesSz cx="6858000" cy="9144000"/>
  <p:embeddedFontLst>
    <p:embeddedFont>
      <p:font typeface="Roboto"/>
      <p:regular r:id="rId102"/>
      <p:bold r:id="rId103"/>
      <p:italic r:id="rId104"/>
      <p:boldItalic r:id="rId105"/>
    </p:embeddedFont>
    <p:embeddedFont>
      <p:font typeface="Roboto Medium"/>
      <p:regular r:id="rId106"/>
      <p:bold r:id="rId107"/>
      <p:italic r:id="rId108"/>
      <p:boldItalic r:id="rId109"/>
    </p:embeddedFont>
    <p:embeddedFont>
      <p:font typeface="Roboto Condensed"/>
      <p:regular r:id="rId110"/>
      <p:bold r:id="rId111"/>
      <p:italic r:id="rId112"/>
      <p:boldItalic r:id="rId113"/>
    </p:embeddedFont>
    <p:embeddedFont>
      <p:font typeface="Raleway Medium"/>
      <p:regular r:id="rId114"/>
      <p:bold r:id="rId115"/>
      <p:italic r:id="rId116"/>
      <p:boldItalic r:id="rId1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54C214-7C04-42D6-AEBD-6231AC6618F3}">
  <a:tblStyle styleId="{4054C214-7C04-42D6-AEBD-6231AC6618F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47390A8-5EE5-4DA2-A9B5-BEE5171F7389}"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Medium-bold.fntdata"/><Relationship Id="rId106" Type="http://schemas.openxmlformats.org/officeDocument/2006/relationships/font" Target="fonts/RobotoMedium-regular.fntdata"/><Relationship Id="rId105" Type="http://schemas.openxmlformats.org/officeDocument/2006/relationships/font" Target="fonts/Roboto-boldItalic.fntdata"/><Relationship Id="rId104" Type="http://schemas.openxmlformats.org/officeDocument/2006/relationships/font" Target="fonts/Roboto-italic.fntdata"/><Relationship Id="rId109" Type="http://schemas.openxmlformats.org/officeDocument/2006/relationships/font" Target="fonts/RobotoMedium-boldItalic.fntdata"/><Relationship Id="rId108" Type="http://schemas.openxmlformats.org/officeDocument/2006/relationships/font" Target="fonts/RobotoMedium-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oboto-bold.fntdata"/><Relationship Id="rId102" Type="http://schemas.openxmlformats.org/officeDocument/2006/relationships/font" Target="fonts/Roboto-regular.fntdata"/><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7" Type="http://schemas.openxmlformats.org/officeDocument/2006/relationships/font" Target="fonts/RalewayMedium-boldItalic.fntdata"/><Relationship Id="rId116" Type="http://schemas.openxmlformats.org/officeDocument/2006/relationships/font" Target="fonts/RalewayMedium-italic.fntdata"/><Relationship Id="rId115" Type="http://schemas.openxmlformats.org/officeDocument/2006/relationships/font" Target="fonts/RalewayMedium-bold.fntdata"/><Relationship Id="rId15" Type="http://schemas.openxmlformats.org/officeDocument/2006/relationships/slide" Target="slides/slide9.xml"/><Relationship Id="rId110" Type="http://schemas.openxmlformats.org/officeDocument/2006/relationships/font" Target="fonts/RobotoCondensed-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alewayMedium-regular.fntdata"/><Relationship Id="rId18" Type="http://schemas.openxmlformats.org/officeDocument/2006/relationships/slide" Target="slides/slide12.xml"/><Relationship Id="rId113" Type="http://schemas.openxmlformats.org/officeDocument/2006/relationships/font" Target="fonts/RobotoCondensed-boldItalic.fntdata"/><Relationship Id="rId112" Type="http://schemas.openxmlformats.org/officeDocument/2006/relationships/font" Target="fonts/RobotoCondensed-italic.fntdata"/><Relationship Id="rId111" Type="http://schemas.openxmlformats.org/officeDocument/2006/relationships/font" Target="fonts/RobotoCondensed-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 Id="rId3" Type="http://schemas.openxmlformats.org/officeDocument/2006/relationships/hyperlink" Target="https://www.youtube.com/watch?v=B2-DaITyDak"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2mrRKI6yv_GoRgkXtVtRvkN0UpuXrYs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otthxHHYpeR2u3OBlgOMx3du0tkn4UYsondE3_T0fU/edit?usp=sharing" TargetMode="External"/><Relationship Id="rId3" Type="http://schemas.openxmlformats.org/officeDocument/2006/relationships/hyperlink" Target="https://docs.google.com/document/d/15ggCrZXUlZU40RyKtxr4gJOklAlcjNy7Tf9VdFq8XC8/edit#bookmark=id.h46psmn0mr2n" TargetMode="External"/><Relationship Id="rId4" Type="http://schemas.openxmlformats.org/officeDocument/2006/relationships/hyperlink" Target="https://docs.google.com/document/d/15ggCrZXUlZU40RyKtxr4gJOklAlcjNy7Tf9VdFq8XC8/edit#bookmark=id.iad9oe4wmggn" TargetMode="External"/><Relationship Id="rId5" Type="http://schemas.openxmlformats.org/officeDocument/2006/relationships/hyperlink" Target="https://docs.google.com/document/d/15ggCrZXUlZU40RyKtxr4gJOklAlcjNy7Tf9VdFq8XC8/edit#bookmark=id.d7wdnx89f7wj"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i-V5kwofFPljWfDSpSMeWJd6Ew4oRwBwcKrmtaprcKw/edit?usp=shar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BA6e6T-Aq1ACbtogVOXeWjzk77sVZq6czapcu0Fpc4/edit?usp=shar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8rXzXrKyRkv7dMDExHc2LRI0EwTO19zcVRB29jpm2g/edit?ts=5e2510fb#bookmark=id.beu46sc9hmsc"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oirdaQPRguLv3tZ0LOIlsKUtzzOW-AOenxTRGm8Vs6I/edit?usp=sharin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O7bAnAblePSgVsAyNpVl95X9Q2kIzIMyX3bdThiUs04/edit?usp=sharin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FnzOT9PAmacWJLigfP5VMBUgIBqGKYpGszqOOPHpSU/edit?usp=sharing"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solidaritycville/youth-leaders-call-for-intersectionality-in-march-for-our-lives-eeb3814974a3"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8rXzXrKyRkv7dMDExHc2LRI0EwTO19zcVRB29jpm2g/edit?ts=5e2510fb#bookmark=id.dktcnbwspjxz"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DtkPu_JsW2bvmsBDeOPAGWat3a5bugiq-jm_Io4Dgc/edit?usp=sharing" TargetMode="External"/><Relationship Id="rId3" Type="http://schemas.openxmlformats.org/officeDocument/2006/relationships/hyperlink" Target="https://docs.google.com/document/d/1EDuNWIzbH6lWqntXwlzUSVgDlhy9Zs3WSkFM6yB2aKE/edit?usp=sharing"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EKr6E5cpdA6b9hI-XwiE2xxWa3i_aTZoAYjYMR1z2Z4/edit?usp=sharing"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4lLIb5i0YYur8Py9Mc8iMHfG7NC71NYOuv4ONgBASWc/copy" TargetMode="External"/><Relationship Id="rId3" Type="http://schemas.openxmlformats.org/officeDocument/2006/relationships/hyperlink" Target="https://drive.google.com/file/d/1YDnyFnY9exLCfvPD3GpLVZ2Y-HpGx58j/view?usp=sharing"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acc8ac8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acc8ac8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be6cbcfd3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be6cbcfd3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Provide each student with a copy of the </a:t>
            </a:r>
            <a:r>
              <a:rPr lang="en" sz="1050" u="sng">
                <a:solidFill>
                  <a:srgbClr val="1155CC"/>
                </a:solidFill>
                <a:latin typeface="Roboto"/>
                <a:ea typeface="Roboto"/>
                <a:cs typeface="Roboto"/>
                <a:sym typeface="Roboto"/>
                <a:hlinkClick r:id="rId2">
                  <a:extLst>
                    <a:ext uri="{A12FA001-AC4F-418D-AE19-62706E023703}">
                      <ahyp:hlinkClr val="tx"/>
                    </a:ext>
                  </a:extLst>
                </a:hlinkClick>
              </a:rPr>
              <a:t>Listening Log</a:t>
            </a:r>
            <a:r>
              <a:rPr lang="en" sz="1050">
                <a:solidFill>
                  <a:srgbClr val="222222"/>
                </a:solidFill>
                <a:latin typeface="Roboto"/>
                <a:ea typeface="Roboto"/>
                <a:cs typeface="Roboto"/>
                <a:sym typeface="Roboto"/>
              </a:rPr>
              <a:t>.</a:t>
            </a:r>
            <a:r>
              <a:rPr lang="en"/>
              <a:t> Explain to the class how each student will fill out their log with their reactions to media that introduces them to the book and James Forman, Jr. </a:t>
            </a:r>
            <a:endParaRPr/>
          </a:p>
          <a:p>
            <a:pPr indent="-298450" lvl="0" marL="457200" rtl="0" algn="l">
              <a:spcBef>
                <a:spcPts val="0"/>
              </a:spcBef>
              <a:spcAft>
                <a:spcPts val="0"/>
              </a:spcAft>
              <a:buSzPts val="1100"/>
              <a:buAutoNum type="arabicPeriod"/>
            </a:pPr>
            <a:r>
              <a:rPr b="1" lang="en"/>
              <a:t>Watch a</a:t>
            </a:r>
            <a:r>
              <a:rPr lang="en"/>
              <a:t> </a:t>
            </a:r>
            <a:r>
              <a:rPr b="1" lang="en" sz="1050" u="sng">
                <a:solidFill>
                  <a:srgbClr val="1155CC"/>
                </a:solidFill>
                <a:latin typeface="Roboto"/>
                <a:ea typeface="Roboto"/>
                <a:cs typeface="Roboto"/>
                <a:sym typeface="Roboto"/>
                <a:hlinkClick r:id="rId3">
                  <a:extLst>
                    <a:ext uri="{A12FA001-AC4F-418D-AE19-62706E023703}">
                      <ahyp:hlinkClr val="tx"/>
                    </a:ext>
                  </a:extLst>
                </a:hlinkClick>
              </a:rPr>
              <a:t>3½ minute video</a:t>
            </a:r>
            <a:r>
              <a:rPr b="1" lang="en" sz="1050">
                <a:solidFill>
                  <a:srgbClr val="FF0000"/>
                </a:solidFill>
                <a:latin typeface="Roboto"/>
                <a:ea typeface="Roboto"/>
                <a:cs typeface="Roboto"/>
                <a:sym typeface="Roboto"/>
              </a:rPr>
              <a:t> </a:t>
            </a:r>
            <a:r>
              <a:rPr lang="en"/>
              <a:t> of the author that provides a sense of the book’s topic, themes and thesis so they can better appreciate the author’s purpose for writing. Instruct students to use the log while watching. (</a:t>
            </a:r>
            <a:r>
              <a:rPr i="1" lang="en"/>
              <a:t>Note: The video link is 5 minutes and 40 seconds, but we recommend stopping at 3:32)</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be6cbcfd3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be6cbcfd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a:t>
            </a:r>
            <a:r>
              <a:rPr b="1" lang="en"/>
              <a:t> Play a</a:t>
            </a:r>
            <a:r>
              <a:rPr lang="en"/>
              <a:t> </a:t>
            </a:r>
            <a:r>
              <a:rPr lang="en" sz="1050" u="sng">
                <a:solidFill>
                  <a:srgbClr val="1155CC"/>
                </a:solidFill>
                <a:latin typeface="Roboto"/>
                <a:ea typeface="Roboto"/>
                <a:cs typeface="Roboto"/>
                <a:sym typeface="Roboto"/>
                <a:hlinkClick r:id="rId2">
                  <a:extLst>
                    <a:ext uri="{A12FA001-AC4F-418D-AE19-62706E023703}">
                      <ahyp:hlinkClr val="tx"/>
                    </a:ext>
                  </a:extLst>
                </a:hlinkClick>
              </a:rPr>
              <a:t>1 minute audio clip</a:t>
            </a:r>
            <a:r>
              <a:rPr lang="en" sz="1050">
                <a:solidFill>
                  <a:srgbClr val="222222"/>
                </a:solidFill>
                <a:latin typeface="Roboto"/>
                <a:ea typeface="Roboto"/>
                <a:cs typeface="Roboto"/>
                <a:sym typeface="Roboto"/>
              </a:rPr>
              <a:t> </a:t>
            </a:r>
            <a:r>
              <a:rPr lang="en"/>
              <a:t> which further expands on the author’s motivation. In this clip, Forman explains how he wants to help readers understand the complexity of African American opinion about the criminal justice system.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be6cbcfd3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cbe6cbcfd3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1.   Ask students to share the reactions</a:t>
            </a:r>
            <a:r>
              <a:rPr lang="en"/>
              <a:t> and views by sharing what they added to their listening logs. </a:t>
            </a:r>
            <a:endParaRPr/>
          </a:p>
          <a:p>
            <a:pPr indent="0" lvl="0" marL="0" rtl="0" algn="l">
              <a:spcBef>
                <a:spcPts val="0"/>
              </a:spcBef>
              <a:spcAft>
                <a:spcPts val="0"/>
              </a:spcAft>
              <a:buNone/>
            </a:pPr>
            <a:r>
              <a:rPr b="1" lang="en"/>
              <a:t>2.  Ask students</a:t>
            </a:r>
            <a:r>
              <a:rPr lang="en"/>
              <a:t> why they think James Forman Jr. wrote the book</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be6cbcfd3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be6cbcfd3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Clr>
                <a:schemeClr val="dk1"/>
              </a:buClr>
              <a:buSzPts val="1100"/>
              <a:buFont typeface="Arial"/>
              <a:buNone/>
            </a:pPr>
            <a:r>
              <a:rPr b="1" lang="en"/>
              <a:t>1.  Tell students</a:t>
            </a:r>
            <a:r>
              <a:rPr lang="en"/>
              <a:t> that as they read this chapter, they’ll need to start identifying the different policy perspectives on gun control.  Hand out the </a:t>
            </a:r>
            <a:r>
              <a:rPr lang="en" u="sng">
                <a:solidFill>
                  <a:srgbClr val="0097A7"/>
                </a:solidFill>
                <a:latin typeface="Roboto"/>
                <a:ea typeface="Roboto"/>
                <a:cs typeface="Roboto"/>
                <a:sym typeface="Roboto"/>
                <a:hlinkClick r:id="rId2">
                  <a:extLst>
                    <a:ext uri="{A12FA001-AC4F-418D-AE19-62706E023703}">
                      <ahyp:hlinkClr val="tx"/>
                    </a:ext>
                  </a:extLst>
                </a:hlinkClick>
              </a:rPr>
              <a:t>Policy Perspective Log</a:t>
            </a:r>
            <a:r>
              <a:rPr lang="en"/>
              <a:t> and show them how to use it.</a:t>
            </a:r>
            <a:endParaRPr/>
          </a:p>
          <a:p>
            <a:pPr indent="-298450" lvl="0" marL="457200" rtl="0" algn="l">
              <a:lnSpc>
                <a:spcPct val="130000"/>
              </a:lnSpc>
              <a:spcBef>
                <a:spcPts val="0"/>
              </a:spcBef>
              <a:spcAft>
                <a:spcPts val="0"/>
              </a:spcAft>
              <a:buSzPts val="1100"/>
              <a:buChar char="●"/>
            </a:pPr>
            <a:r>
              <a:rPr lang="en"/>
              <a:t>You can define </a:t>
            </a:r>
            <a:r>
              <a:rPr b="1" lang="en"/>
              <a:t>policy perspective</a:t>
            </a:r>
            <a:r>
              <a:rPr lang="en"/>
              <a:t> as a “plan of action for addressing a concern, adopted by an individual, government, or group.”</a:t>
            </a:r>
            <a:endParaRPr/>
          </a:p>
          <a:p>
            <a:pPr indent="0" lvl="0" marL="0" rtl="0" algn="l">
              <a:lnSpc>
                <a:spcPct val="130000"/>
              </a:lnSpc>
              <a:spcBef>
                <a:spcPts val="0"/>
              </a:spcBef>
              <a:spcAft>
                <a:spcPts val="0"/>
              </a:spcAft>
              <a:buClr>
                <a:schemeClr val="dk1"/>
              </a:buClr>
              <a:buSzPts val="1100"/>
              <a:buFont typeface="Arial"/>
              <a:buNone/>
            </a:pPr>
            <a:r>
              <a:rPr b="1" lang="en"/>
              <a:t>2.</a:t>
            </a:r>
            <a:r>
              <a:rPr lang="en"/>
              <a:t>  </a:t>
            </a:r>
            <a:r>
              <a:rPr b="1" lang="en"/>
              <a:t>Together, identify</a:t>
            </a:r>
            <a:r>
              <a:rPr lang="en"/>
              <a:t> some of the examples of gun violence that has led the city council to call for a vote on gun control and add to Log (See pages 46-50)</a:t>
            </a:r>
            <a:endParaRPr/>
          </a:p>
          <a:p>
            <a:pPr indent="-298450" lvl="0" marL="457200" rtl="0" algn="l">
              <a:lnSpc>
                <a:spcPct val="130000"/>
              </a:lnSpc>
              <a:spcBef>
                <a:spcPts val="0"/>
              </a:spcBef>
              <a:spcAft>
                <a:spcPts val="0"/>
              </a:spcAft>
              <a:buSzPts val="1100"/>
              <a:buChar char="●"/>
            </a:pPr>
            <a:r>
              <a:rPr lang="en"/>
              <a:t>Note: the first policy perspective is on page 55, you can choose to read to that point to show students how to write policy perspectives in the log together</a:t>
            </a:r>
            <a:endParaRPr/>
          </a:p>
          <a:p>
            <a:pPr indent="0" lvl="0" marL="0" rtl="0" algn="l">
              <a:lnSpc>
                <a:spcPct val="130000"/>
              </a:lnSpc>
              <a:spcBef>
                <a:spcPts val="0"/>
              </a:spcBef>
              <a:spcAft>
                <a:spcPts val="0"/>
              </a:spcAft>
              <a:buClr>
                <a:schemeClr val="dk1"/>
              </a:buClr>
              <a:buSzPts val="1100"/>
              <a:buFont typeface="Arial"/>
              <a:buNone/>
            </a:pPr>
            <a:r>
              <a:rPr lang="en"/>
              <a:t>3. </a:t>
            </a:r>
            <a:r>
              <a:rPr b="1" lang="en"/>
              <a:t> Students can read independently</a:t>
            </a:r>
            <a:r>
              <a:rPr lang="en"/>
              <a:t>, in pairs or aloud as a class, or you can break up the reading by doing a combination of these. We have provided a reading strategies guide with the following information: </a:t>
            </a:r>
            <a:endParaRPr/>
          </a:p>
          <a:p>
            <a:pPr indent="-298450" lvl="0" marL="457200" rtl="0" algn="l">
              <a:lnSpc>
                <a:spcPct val="130000"/>
              </a:lnSpc>
              <a:spcBef>
                <a:spcPts val="0"/>
              </a:spcBef>
              <a:spcAft>
                <a:spcPts val="0"/>
              </a:spcAft>
              <a:buSzPts val="1100"/>
              <a:buChar char="●"/>
            </a:pPr>
            <a:r>
              <a:rPr lang="en"/>
              <a:t>Students who read the chapter independently should take </a:t>
            </a:r>
            <a:r>
              <a:rPr lang="en" sz="1050" u="sng">
                <a:solidFill>
                  <a:srgbClr val="1155CC"/>
                </a:solidFill>
                <a:latin typeface="Roboto"/>
                <a:ea typeface="Roboto"/>
                <a:cs typeface="Roboto"/>
                <a:sym typeface="Roboto"/>
                <a:hlinkClick r:id="rId3">
                  <a:extLst>
                    <a:ext uri="{A12FA001-AC4F-418D-AE19-62706E023703}">
                      <ahyp:hlinkClr val="tx"/>
                    </a:ext>
                  </a:extLst>
                </a:hlinkClick>
              </a:rPr>
              <a:t>Thinking Notes</a:t>
            </a:r>
            <a:r>
              <a:rPr lang="en"/>
              <a:t>.</a:t>
            </a:r>
            <a:endParaRPr/>
          </a:p>
          <a:p>
            <a:pPr indent="-298450" lvl="0" marL="457200" rtl="0" algn="l">
              <a:lnSpc>
                <a:spcPct val="130000"/>
              </a:lnSpc>
              <a:spcBef>
                <a:spcPts val="0"/>
              </a:spcBef>
              <a:spcAft>
                <a:spcPts val="0"/>
              </a:spcAft>
              <a:buSzPts val="1100"/>
              <a:buChar char="●"/>
            </a:pPr>
            <a:r>
              <a:rPr lang="en"/>
              <a:t>Students reading in pairs should use the </a:t>
            </a:r>
            <a:r>
              <a:rPr lang="en" sz="1050" u="sng">
                <a:solidFill>
                  <a:srgbClr val="1155CC"/>
                </a:solidFill>
                <a:latin typeface="Roboto"/>
                <a:ea typeface="Roboto"/>
                <a:cs typeface="Roboto"/>
                <a:sym typeface="Roboto"/>
                <a:hlinkClick r:id="rId4">
                  <a:extLst>
                    <a:ext uri="{A12FA001-AC4F-418D-AE19-62706E023703}">
                      <ahyp:hlinkClr val="tx"/>
                    </a:ext>
                  </a:extLst>
                </a:hlinkClick>
              </a:rPr>
              <a:t>Say Something</a:t>
            </a:r>
            <a:r>
              <a:rPr lang="en"/>
              <a:t> </a:t>
            </a:r>
            <a:r>
              <a:rPr lang="en"/>
              <a:t>strategy. </a:t>
            </a:r>
            <a:endParaRPr/>
          </a:p>
          <a:p>
            <a:pPr indent="-298450" lvl="0" marL="457200" rtl="0" algn="l">
              <a:lnSpc>
                <a:spcPct val="130000"/>
              </a:lnSpc>
              <a:spcBef>
                <a:spcPts val="0"/>
              </a:spcBef>
              <a:spcAft>
                <a:spcPts val="0"/>
              </a:spcAft>
              <a:buSzPts val="1100"/>
              <a:buChar char="●"/>
            </a:pPr>
            <a:r>
              <a:rPr lang="en"/>
              <a:t>Use</a:t>
            </a:r>
            <a:r>
              <a:rPr lang="en" sz="1050">
                <a:solidFill>
                  <a:srgbClr val="222222"/>
                </a:solidFill>
                <a:latin typeface="Roboto"/>
                <a:ea typeface="Roboto"/>
                <a:cs typeface="Roboto"/>
                <a:sym typeface="Roboto"/>
              </a:rPr>
              <a:t> </a:t>
            </a:r>
            <a:r>
              <a:rPr lang="en" sz="1050" u="sng">
                <a:solidFill>
                  <a:srgbClr val="1155CC"/>
                </a:solidFill>
                <a:latin typeface="Roboto"/>
                <a:ea typeface="Roboto"/>
                <a:cs typeface="Roboto"/>
                <a:sym typeface="Roboto"/>
                <a:hlinkClick r:id="rId5">
                  <a:extLst>
                    <a:ext uri="{A12FA001-AC4F-418D-AE19-62706E023703}">
                      <ahyp:hlinkClr val="tx"/>
                    </a:ext>
                  </a:extLst>
                </a:hlinkClick>
              </a:rPr>
              <a:t>Shared Reading</a:t>
            </a:r>
            <a:r>
              <a:rPr lang="en" sz="1050">
                <a:solidFill>
                  <a:srgbClr val="222222"/>
                </a:solidFill>
                <a:latin typeface="Roboto"/>
                <a:ea typeface="Roboto"/>
                <a:cs typeface="Roboto"/>
                <a:sym typeface="Roboto"/>
              </a:rPr>
              <a:t> </a:t>
            </a:r>
            <a:r>
              <a:rPr lang="en"/>
              <a:t> strategies if you read the chapter, or parts of it, aloud as a whole class.</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be6cbcfd3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be6cbcfd3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you begin reading, complete the first row of the log together</a:t>
            </a:r>
            <a:endParaRPr/>
          </a:p>
          <a:p>
            <a:pPr indent="-298450" lvl="0" marL="457200" rtl="0" algn="l">
              <a:spcBef>
                <a:spcPts val="0"/>
              </a:spcBef>
              <a:spcAft>
                <a:spcPts val="0"/>
              </a:spcAft>
              <a:buSzPts val="1100"/>
              <a:buChar char="●"/>
            </a:pPr>
            <a:r>
              <a:rPr lang="en"/>
              <a:t>You can leave this on the projector as students read independently/in groups to remind them of the process</a:t>
            </a:r>
            <a:endParaRPr/>
          </a:p>
          <a:p>
            <a:pPr indent="0" lvl="0" marL="45720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cbe6cbcfd3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cbe6cbcfd3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be6cbcfd3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be6cbcfd3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be6cbcfd3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be6cbcfd3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Provide students with a slip of paper</a:t>
            </a:r>
            <a:r>
              <a:rPr lang="en">
                <a:solidFill>
                  <a:schemeClr val="dk1"/>
                </a:solidFill>
              </a:rPr>
              <a:t> for them to write down their answer to both this Do Now, as well as their closing question at the end of this lesson.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cbe6cbcfd3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cbe6cbcfd3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b="1" lang="en" u="sng">
                <a:solidFill>
                  <a:srgbClr val="222222"/>
                </a:solidFill>
                <a:latin typeface="Roboto"/>
                <a:ea typeface="Roboto"/>
                <a:cs typeface="Roboto"/>
                <a:sym typeface="Roboto"/>
              </a:rPr>
              <a:t>Note</a:t>
            </a:r>
            <a:r>
              <a:rPr lang="en">
                <a:solidFill>
                  <a:srgbClr val="222222"/>
                </a:solidFill>
                <a:latin typeface="Roboto"/>
                <a:ea typeface="Roboto"/>
                <a:cs typeface="Roboto"/>
                <a:sym typeface="Roboto"/>
              </a:rPr>
              <a:t>: Given choice of how to read the chapter with students, this lesson can be broken into two days, or any reading that is not completed in class may be assigned as homework</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be6cbcfd3_1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cbe6cbcfd3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be6cbcfd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be6cbcfd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cbe6cbcfd3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cbe6cbcfd3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1.  </a:t>
            </a:r>
            <a:r>
              <a:rPr b="1" lang="en"/>
              <a:t>Ask students to write their answers </a:t>
            </a:r>
            <a:r>
              <a:rPr lang="en"/>
              <a:t>on the same slip of paper as the Do Now and collect their answers.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be6cbcfd3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cbe6cbcfd3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cbe6cbcfd3_1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cbe6cbcfd3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Click here</a:t>
            </a:r>
            <a:r>
              <a:rPr lang="en"/>
              <a:t> to access Gallery Walk prompts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cbe6cbcfd3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cbe6cbcfd3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cbe6cbcfd3_1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cbe6cbcfd3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cbe6cbcfd3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cbe6cbcfd3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be6cbcfd3_1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cbe6cbcfd3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cbe6cbcfd3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cbe6cbcfd3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cbe6cbcfd3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cbe6cbcfd3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cbe6cbcfd3_1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cbe6cbcfd3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Tell your students</a:t>
            </a:r>
            <a:r>
              <a:rPr lang="en" sz="1050">
                <a:solidFill>
                  <a:srgbClr val="222222"/>
                </a:solidFill>
                <a:latin typeface="Roboto"/>
                <a:ea typeface="Roboto"/>
                <a:cs typeface="Roboto"/>
                <a:sym typeface="Roboto"/>
              </a:rPr>
              <a:t> that you are going to divide them into groups, and each group will research their role to participate in a hearing. We propose dividing the students into six groups, but you can reduce or increase this number as you see fit. The groups can (but don’t have to be) the same size. In our experience, group 6 (other City Council members) is the one that can be expanded the most.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2.  Teacher can also decide to play the role of the City Council Chair</a:t>
            </a:r>
            <a:r>
              <a:rPr lang="en" sz="1050">
                <a:solidFill>
                  <a:srgbClr val="222222"/>
                </a:solidFill>
                <a:latin typeface="Roboto"/>
                <a:ea typeface="Roboto"/>
                <a:cs typeface="Roboto"/>
                <a:sym typeface="Roboto"/>
              </a:rPr>
              <a:t> (group 1) to facilitate the meeting and keep things moving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cbe6cbcfd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be6cbcfd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up and Prime to the topics they will be exploring over the next couple days with this activity. </a:t>
            </a:r>
            <a:endParaRPr/>
          </a:p>
          <a:p>
            <a:pPr indent="0" lvl="0" marL="0" rtl="0" algn="l">
              <a:spcBef>
                <a:spcPts val="0"/>
              </a:spcBef>
              <a:spcAft>
                <a:spcPts val="0"/>
              </a:spcAft>
              <a:buNone/>
            </a:pPr>
            <a:r>
              <a:rPr lang="en"/>
              <a:t>Feel free to swap out different words as you see fit</a:t>
            </a:r>
            <a:endParaRPr/>
          </a:p>
          <a:p>
            <a:pPr indent="0" lvl="0" marL="0" rtl="0" algn="l">
              <a:spcBef>
                <a:spcPts val="0"/>
              </a:spcBef>
              <a:spcAft>
                <a:spcPts val="0"/>
              </a:spcAft>
              <a:buNone/>
            </a:pPr>
            <a:r>
              <a:rPr lang="en"/>
              <a:t>This can be a silent activity until you have asked students to write down their words for each topic, or you can have students volunteer to share what they wrote as you go along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cbe6cbcfd3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cbe6cbcfd3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Assign students to roles</a:t>
            </a:r>
            <a:r>
              <a:rPr lang="en" sz="1050">
                <a:solidFill>
                  <a:srgbClr val="222222"/>
                </a:solidFill>
                <a:latin typeface="Roboto"/>
                <a:ea typeface="Roboto"/>
                <a:cs typeface="Roboto"/>
                <a:sym typeface="Roboto"/>
              </a:rPr>
              <a:t> in whatever way you see fit. (We like to put the roles in a paper bag or some other container and pass them around the room for students to choose.) </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b="1" sz="1050">
              <a:solidFill>
                <a:srgbClr val="222222"/>
              </a:solidFill>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cbe6cbcfd3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cbe6cbcfd3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Provide each group with copies</a:t>
            </a:r>
            <a:r>
              <a:rPr lang="en" sz="1050">
                <a:solidFill>
                  <a:srgbClr val="222222"/>
                </a:solidFill>
                <a:latin typeface="Roboto"/>
                <a:ea typeface="Roboto"/>
                <a:cs typeface="Roboto"/>
                <a:sym typeface="Roboto"/>
              </a:rPr>
              <a:t> of their </a:t>
            </a:r>
            <a:r>
              <a:rPr lang="en" sz="1050" u="sng">
                <a:solidFill>
                  <a:srgbClr val="0097A7"/>
                </a:solidFill>
                <a:latin typeface="Roboto"/>
                <a:ea typeface="Roboto"/>
                <a:cs typeface="Roboto"/>
                <a:sym typeface="Roboto"/>
                <a:hlinkClick r:id="rId2">
                  <a:extLst>
                    <a:ext uri="{A12FA001-AC4F-418D-AE19-62706E023703}">
                      <ahyp:hlinkClr val="tx"/>
                    </a:ext>
                  </a:extLst>
                </a:hlinkClick>
              </a:rPr>
              <a:t>Group Assignments</a:t>
            </a:r>
            <a:r>
              <a:rPr lang="en" sz="1050">
                <a:solidFill>
                  <a:srgbClr val="222222"/>
                </a:solidFill>
                <a:latin typeface="Roboto"/>
                <a:ea typeface="Roboto"/>
                <a:cs typeface="Roboto"/>
                <a:sym typeface="Roboto"/>
              </a:rPr>
              <a:t>, and allow them to read through it as a group.</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be6cbcfd3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cbe6cbcfd3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cbe6cbcfd3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cbe6cbcfd3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rgbClr val="222222"/>
                </a:solidFill>
                <a:latin typeface="Roboto"/>
                <a:ea typeface="Roboto"/>
                <a:cs typeface="Roboto"/>
                <a:sym typeface="Roboto"/>
              </a:rPr>
              <a:t>The bulk of this lesson will be to prepare for the upcoming hearing. </a:t>
            </a:r>
            <a:r>
              <a:rPr lang="en">
                <a:solidFill>
                  <a:srgbClr val="222222"/>
                </a:solidFill>
                <a:latin typeface="Roboto"/>
                <a:ea typeface="Roboto"/>
                <a:cs typeface="Roboto"/>
                <a:sym typeface="Roboto"/>
              </a:rPr>
              <a:t>Working in groups, students are assigned a figure from Washington D.C.’s gun control debates of the 1970s. With the book as a guide, each group must adopt their assigned figure’s message and prepare a specific gun policy proposal that they will advocate for during the mock City Council Meeting tomorrow.</a:t>
            </a:r>
            <a:endParaRPr>
              <a:solidFill>
                <a:schemeClr val="dk1"/>
              </a:solidFill>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be6cbcfd3_1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cbe6cbcfd3_1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Make sure </a:t>
            </a:r>
            <a:r>
              <a:rPr lang="en">
                <a:solidFill>
                  <a:schemeClr val="dk1"/>
                </a:solidFill>
              </a:rPr>
              <a:t>students have an index card or slip of paper to write 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cbe6cbcfd3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cbe6cbcfd3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cbe6cbcfd3_1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cbe6cbcfd3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cbe6cbcfd3_1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cbe6cbcfd3_1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Remind </a:t>
            </a:r>
            <a:r>
              <a:rPr lang="en" sz="1050">
                <a:solidFill>
                  <a:srgbClr val="222222"/>
                </a:solidFill>
                <a:latin typeface="Roboto"/>
                <a:ea typeface="Roboto"/>
                <a:cs typeface="Roboto"/>
                <a:sym typeface="Roboto"/>
              </a:rPr>
              <a:t>students how the mock city council meeting will run</a:t>
            </a:r>
            <a:r>
              <a:rPr b="1" lang="en" sz="1050">
                <a:solidFill>
                  <a:srgbClr val="222222"/>
                </a:solidFill>
                <a:latin typeface="Roboto"/>
                <a:ea typeface="Roboto"/>
                <a:cs typeface="Roboto"/>
                <a:sym typeface="Roboto"/>
              </a:rPr>
              <a:t> </a:t>
            </a:r>
            <a:r>
              <a:rPr lang="en" sz="1050">
                <a:solidFill>
                  <a:srgbClr val="222222"/>
                </a:solidFill>
                <a:latin typeface="Roboto"/>
                <a:ea typeface="Roboto"/>
                <a:cs typeface="Roboto"/>
                <a:sym typeface="Roboto"/>
              </a:rPr>
              <a:t>and make sure</a:t>
            </a:r>
            <a:r>
              <a:rPr b="1" lang="en" sz="1050">
                <a:solidFill>
                  <a:srgbClr val="222222"/>
                </a:solidFill>
                <a:latin typeface="Roboto"/>
                <a:ea typeface="Roboto"/>
                <a:cs typeface="Roboto"/>
                <a:sym typeface="Roboto"/>
              </a:rPr>
              <a:t> each group has their assigned role instructions.</a:t>
            </a:r>
            <a:endParaRPr sz="1050">
              <a:solidFill>
                <a:srgbClr val="222222"/>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cbe6cbcfd3_1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cbe6cbcfd3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1.   Have the groups separate to work together to prepare for the hearing</a:t>
            </a:r>
            <a:r>
              <a:rPr lang="en" sz="1050">
                <a:solidFill>
                  <a:srgbClr val="222222"/>
                </a:solidFill>
                <a:latin typeface="Roboto"/>
                <a:ea typeface="Roboto"/>
                <a:cs typeface="Roboto"/>
                <a:sym typeface="Roboto"/>
              </a:rPr>
              <a:t>. They should plan to use Chapter 2 as a resource for proposals and general information on their position, as well as the Policy Log that they completed yesterday. As they research, encourage your students to begin filling out the </a:t>
            </a:r>
            <a:r>
              <a:rPr lang="en" sz="1050" u="sng">
                <a:solidFill>
                  <a:srgbClr val="1155CC"/>
                </a:solidFill>
                <a:latin typeface="Roboto"/>
                <a:ea typeface="Roboto"/>
                <a:cs typeface="Roboto"/>
                <a:sym typeface="Roboto"/>
                <a:hlinkClick r:id="rId2">
                  <a:extLst>
                    <a:ext uri="{A12FA001-AC4F-418D-AE19-62706E023703}">
                      <ahyp:hlinkClr val="tx"/>
                    </a:ext>
                  </a:extLst>
                </a:hlinkClick>
              </a:rPr>
              <a:t>Legislative Proposal Worksheet</a:t>
            </a:r>
            <a:r>
              <a:rPr lang="en" sz="1050">
                <a:solidFill>
                  <a:srgbClr val="222222"/>
                </a:solidFill>
                <a:latin typeface="Roboto"/>
                <a:ea typeface="Roboto"/>
                <a:cs typeface="Roboto"/>
                <a:sym typeface="Roboto"/>
              </a:rPr>
              <a:t>, which will be their guide when it is their turn to speak.</a:t>
            </a:r>
            <a:endParaRPr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rgbClr val="222222"/>
                </a:solidFill>
                <a:latin typeface="Roboto"/>
                <a:ea typeface="Roboto"/>
                <a:cs typeface="Roboto"/>
                <a:sym typeface="Roboto"/>
              </a:rPr>
              <a:t>2.  When working in groups, students can take on roles</a:t>
            </a:r>
            <a:r>
              <a:rPr lang="en" sz="1050">
                <a:solidFill>
                  <a:srgbClr val="222222"/>
                </a:solidFill>
                <a:latin typeface="Roboto"/>
                <a:ea typeface="Roboto"/>
                <a:cs typeface="Roboto"/>
                <a:sym typeface="Roboto"/>
              </a:rPr>
              <a:t>: one person will be the speaker in tomorrow’s mock meeting (you will present your group’ speech to the class), one person will be the discussion leader (You will guide the group in responding to the questions that are asked and you will write down the responses to the questions on the group handout), and one person (or more) will be the researcher (you will find where your policy is discussed in the book and pull out key terms or phrases to use in your groups speech)</a:t>
            </a:r>
            <a:endParaRPr sz="1050">
              <a:solidFill>
                <a:srgbClr val="222222"/>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rgbClr val="222222"/>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cbe6cbcfd3_1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cbe6cbcfd3_1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be6cbcfd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be6cbcfd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Key Notes:</a:t>
            </a:r>
            <a:endParaRPr/>
          </a:p>
          <a:p>
            <a:pPr indent="-298450" lvl="0" marL="457200" rtl="0" algn="l">
              <a:spcBef>
                <a:spcPts val="0"/>
              </a:spcBef>
              <a:spcAft>
                <a:spcPts val="0"/>
              </a:spcAft>
              <a:buSzPts val="1100"/>
              <a:buChar char="●"/>
            </a:pPr>
            <a:r>
              <a:rPr b="1" lang="en" u="sng"/>
              <a:t>Note</a:t>
            </a:r>
            <a:r>
              <a:rPr lang="en"/>
              <a:t>: Given choice of how to read the chapter with students, this lesson can be broken into two days, or any reading that is not completed in class may be assigned as homework</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cbe6cbcfd3_1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cbe6cbcfd3_1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Choose a closing</a:t>
            </a:r>
            <a:r>
              <a:rPr lang="en">
                <a:solidFill>
                  <a:schemeClr val="dk1"/>
                </a:solidFill>
              </a:rPr>
              <a:t> (this or next slide): Reflection or Fill-in-the-Blank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cbe6cbcfd3_1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cbe6cbcfd3_1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This class is dedicated to the mock City Council meeting.  Using the prepared policy proposals from yesterday, students will take on their assigned role and advocate for their proposal.  By examining the spirited debates of 1970s Washington D.C., students are asked to explain how community members with the common end goal of stopping gun violence could support completely dissimilar policy actions.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cbe6cbcfd3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cbe6cbcfd3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cbe6cbcfd3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cbe6cbcfd3_1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be6cbcfd3_1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be6cbcfd3_1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be6cbcfd3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cbe6cbcfd3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cbe6cbcfd3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cbe6cbcfd3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lnSpc>
                <a:spcPct val="125000"/>
              </a:lnSpc>
              <a:spcBef>
                <a:spcPts val="0"/>
              </a:spcBef>
              <a:spcAft>
                <a:spcPts val="0"/>
              </a:spcAft>
              <a:buClr>
                <a:schemeClr val="dk1"/>
              </a:buClr>
              <a:buSzPts val="1050"/>
              <a:buFont typeface="Roboto"/>
              <a:buAutoNum type="arabicPeriod"/>
            </a:pPr>
            <a:r>
              <a:rPr b="1" lang="en" sz="1050">
                <a:solidFill>
                  <a:schemeClr val="dk1"/>
                </a:solidFill>
                <a:latin typeface="Roboto"/>
                <a:ea typeface="Roboto"/>
                <a:cs typeface="Roboto"/>
                <a:sym typeface="Roboto"/>
              </a:rPr>
              <a:t>Start class with The Opening Statements of the Witnesses. </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Have the Council Chair call the hearing to order.</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Each witness should testify, and you will need to enforce the time limit. If you have a stopwatch or clock that everybody can see that can also be helpful. </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Make sure to have all the witnesses testify before getting questions from the council members. Otherwise, you run the risk of running out of time before all the witnesses can testify.</a:t>
            </a:r>
            <a:endParaRPr b="1"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AutoNum type="arabicPeriod" startAt="2"/>
            </a:pPr>
            <a:r>
              <a:rPr b="1" lang="en" sz="1050">
                <a:solidFill>
                  <a:schemeClr val="dk1"/>
                </a:solidFill>
                <a:latin typeface="Roboto"/>
                <a:ea typeface="Roboto"/>
                <a:cs typeface="Roboto"/>
                <a:sym typeface="Roboto"/>
              </a:rPr>
              <a:t>Questions from City Council member</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Once the witnesses have testified, it is time for the council members to ask questions. The Council Chair is instructed to encourage other council members to ask questions before asking one him/herself. This is only fair given that the chair will have had a chance to speak already in the opening remarks.</a:t>
            </a:r>
            <a:endParaRPr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You should encourage council members to be similarly courteous; once they have asked a question, they should allow others to participate before asking a follow-up.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AutoNum type="arabicPeriod" startAt="3"/>
            </a:pPr>
            <a:r>
              <a:rPr b="1" lang="en" sz="1050">
                <a:solidFill>
                  <a:schemeClr val="dk1"/>
                </a:solidFill>
                <a:latin typeface="Roboto"/>
                <a:ea typeface="Roboto"/>
                <a:cs typeface="Roboto"/>
                <a:sym typeface="Roboto"/>
              </a:rPr>
              <a:t>Voting</a:t>
            </a:r>
            <a:endParaRPr b="1" sz="1050">
              <a:solidFill>
                <a:schemeClr val="dk1"/>
              </a:solidFill>
              <a:latin typeface="Roboto"/>
              <a:ea typeface="Roboto"/>
              <a:cs typeface="Roboto"/>
              <a:sym typeface="Roboto"/>
            </a:endParaRPr>
          </a:p>
          <a:p>
            <a:pPr indent="-295275" lvl="0" marL="9144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After questions are completed, the Council Chair should announce that each of the proposals is going to be voted on. You might consider writing the proposals on a board so that the council can see them.</a:t>
            </a:r>
            <a:endParaRPr>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cbe6cbcfd3_1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cbe6cbcfd3_1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Have council members vote on each of the proposals.</a:t>
            </a:r>
            <a:r>
              <a:rPr lang="en" sz="1050">
                <a:solidFill>
                  <a:schemeClr val="dk1"/>
                </a:solidFill>
                <a:latin typeface="Roboto"/>
                <a:ea typeface="Roboto"/>
                <a:cs typeface="Roboto"/>
                <a:sym typeface="Roboto"/>
              </a:rPr>
              <a:t> (We prefer to encourage students to vote their own opinions, though you might also decide to have them vote as they would imagine their assigned council member might vote.) Note that they don’t have to choose between the 3 proposals. The can vote yes on all three, no on all three, or yes on some and no on others. Finally, because the voting is fun and educational, we encourage you to allow Rep. Conyers and Mayor Young to vote as if they were members of the D.C. Council, though in real life they wouldn’t have a vote of course.</a:t>
            </a:r>
            <a:endParaRPr sz="1050">
              <a:solidFill>
                <a:schemeClr val="dk1"/>
              </a:solidFill>
              <a:latin typeface="Roboto"/>
              <a:ea typeface="Roboto"/>
              <a:cs typeface="Roboto"/>
              <a:sym typeface="Roboto"/>
            </a:endParaRPr>
          </a:p>
          <a:p>
            <a:pPr indent="0" lvl="0" marL="45720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2.   Tally the votes </a:t>
            </a:r>
            <a:r>
              <a:rPr lang="en" sz="1050">
                <a:solidFill>
                  <a:schemeClr val="dk1"/>
                </a:solidFill>
                <a:latin typeface="Roboto"/>
                <a:ea typeface="Roboto"/>
                <a:cs typeface="Roboto"/>
                <a:sym typeface="Roboto"/>
              </a:rPr>
              <a:t>and see what you passed! If possible, record the outcome somewhere on your classroom wall as a way of memorializing the hearing. Note: if dealing with time constraints, you can wait to announce the voting results until the next class, after you’ve had time to tally.</a:t>
            </a:r>
            <a:endParaRPr>
              <a:solidFill>
                <a:schemeClr val="dk1"/>
              </a:solidFill>
            </a:endParaRPr>
          </a:p>
          <a:p>
            <a:pPr indent="0" lvl="0" marL="45720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050">
              <a:solidFill>
                <a:schemeClr val="dk1"/>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cbe6cbcfd3_1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cbe6cbcfd3_1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Provide students with the </a:t>
            </a:r>
            <a:r>
              <a:rPr lang="en" u="sng">
                <a:solidFill>
                  <a:srgbClr val="1155CC"/>
                </a:solidFill>
                <a:latin typeface="Roboto"/>
                <a:ea typeface="Roboto"/>
                <a:cs typeface="Roboto"/>
                <a:sym typeface="Roboto"/>
                <a:hlinkClick r:id="rId2">
                  <a:extLst>
                    <a:ext uri="{A12FA001-AC4F-418D-AE19-62706E023703}">
                      <ahyp:hlinkClr val="tx"/>
                    </a:ext>
                  </a:extLst>
                </a:hlinkClick>
              </a:rPr>
              <a:t>Peer Evaluation Form</a:t>
            </a:r>
            <a:r>
              <a:rPr b="1" lang="en">
                <a:solidFill>
                  <a:schemeClr val="dk1"/>
                </a:solidFill>
              </a:rPr>
              <a:t> </a:t>
            </a:r>
            <a:r>
              <a:rPr lang="en">
                <a:solidFill>
                  <a:schemeClr val="dk1"/>
                </a:solidFill>
              </a:rPr>
              <a:t>and have them complete it and submit.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cbe6cbcfd3_1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cbe6cbcfd3_1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be6cbcfd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be6cbcfd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cbe6cbcfd3_1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cbe6cbcfd3_1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cbe6cbcfd3_1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cbe6cbcfd3_1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 Note: </a:t>
            </a:r>
            <a:r>
              <a:rPr lang="en" sz="1050">
                <a:solidFill>
                  <a:schemeClr val="dk1"/>
                </a:solidFill>
                <a:latin typeface="Roboto"/>
                <a:ea typeface="Roboto"/>
                <a:cs typeface="Roboto"/>
                <a:sym typeface="Roboto"/>
              </a:rPr>
              <a:t>remove ‘voting results’ if you’ve already done this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cbe6cbcfd3_1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cbe6cbcfd3_1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be6cbcfd3_1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be6cbcfd3_1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cbe6cbcfd3_1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cbe6cbcfd3_1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cbe6cbcfd3_1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cbe6cbcfd3_1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a:solidFill>
                  <a:schemeClr val="dk1"/>
                </a:solidFill>
              </a:rPr>
              <a:t>Note</a:t>
            </a:r>
            <a:r>
              <a:rPr lang="en">
                <a:solidFill>
                  <a:schemeClr val="dk1"/>
                </a:solidFill>
              </a:rPr>
              <a:t>: </a:t>
            </a:r>
            <a:r>
              <a:rPr lang="en" sz="1050">
                <a:solidFill>
                  <a:schemeClr val="dk1"/>
                </a:solidFill>
                <a:latin typeface="Roboto"/>
                <a:ea typeface="Roboto"/>
                <a:cs typeface="Roboto"/>
                <a:sym typeface="Roboto"/>
              </a:rPr>
              <a:t>These prompts tie directly into the material for the next class, where students will be asked to express their own views about how best to reduce gun violence.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cbe6cbcfd3_1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cbe6cbcfd3_1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Handout exit slips </a:t>
            </a:r>
            <a:r>
              <a:rPr lang="en">
                <a:solidFill>
                  <a:schemeClr val="dk1"/>
                </a:solidFill>
              </a:rPr>
              <a:t>with feedback questions on the unit fo far or today’s discussion.  You can use this</a:t>
            </a:r>
            <a:r>
              <a:rPr lang="en" u="sng">
                <a:solidFill>
                  <a:srgbClr val="0097A7"/>
                </a:solidFill>
                <a:hlinkClick r:id="rId2">
                  <a:extLst>
                    <a:ext uri="{A12FA001-AC4F-418D-AE19-62706E023703}">
                      <ahyp:hlinkClr val="tx"/>
                    </a:ext>
                  </a:extLst>
                </a:hlinkClick>
              </a:rPr>
              <a:t> sample exit slip</a:t>
            </a:r>
            <a:r>
              <a:rPr lang="en">
                <a:solidFill>
                  <a:schemeClr val="dk1"/>
                </a:solidFill>
              </a:rPr>
              <a:t> if you choose.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cc4f93cf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cc4f93cf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rgbClr val="222222"/>
                </a:solidFill>
                <a:latin typeface="Roboto"/>
                <a:ea typeface="Roboto"/>
                <a:cs typeface="Roboto"/>
                <a:sym typeface="Roboto"/>
              </a:rPr>
              <a:t>This lesson brings the gun control debate into the present, and recent activism by student groups across the country provides for rich content. Much of this lesson asks students to engage in active listening while watching videos or reading the March For Our Lives statement, with a discussion section tomorrow. For the lesson to be successful, it’s important that students think about how the different forms of gun violence in different contexts are portrayed by the media, political leaders, their communities, and the students themselves.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cc4f93cff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cc4f93cff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cc4f93cff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cc4f93cff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be6cbcfd3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be6cbcfd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Tell students</a:t>
            </a:r>
            <a:r>
              <a:rPr lang="en"/>
              <a:t> they will be exploring a chapter from the book </a:t>
            </a:r>
            <a:r>
              <a:rPr i="1" lang="en"/>
              <a:t>Locking Up Our Own</a:t>
            </a:r>
            <a:r>
              <a:rPr lang="en"/>
              <a:t> by James Forman, Jr. Explain that the book’s genre is nonfiction. </a:t>
            </a:r>
            <a:endParaRPr/>
          </a:p>
          <a:p>
            <a:pPr indent="0" lvl="0" marL="45720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cc4f93cf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cc4f93cf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cc4f93cff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cc4f93cff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highlight>
                  <a:schemeClr val="lt1"/>
                </a:highlight>
                <a:latin typeface="Roboto"/>
                <a:ea typeface="Roboto"/>
                <a:cs typeface="Roboto"/>
                <a:sym typeface="Roboto"/>
              </a:rPr>
              <a:t>1.  Tell students</a:t>
            </a:r>
            <a:r>
              <a:rPr lang="en" sz="1050">
                <a:solidFill>
                  <a:schemeClr val="dk1"/>
                </a:solidFill>
                <a:highlight>
                  <a:schemeClr val="lt1"/>
                </a:highlight>
                <a:latin typeface="Roboto"/>
                <a:ea typeface="Roboto"/>
                <a:cs typeface="Roboto"/>
                <a:sym typeface="Roboto"/>
              </a:rPr>
              <a:t> that the March for Our Lives on March 24, 2018 was the largest day of protest against gun violence, and one of the largest protests of </a:t>
            </a:r>
            <a:r>
              <a:rPr i="1" lang="en" sz="1050">
                <a:solidFill>
                  <a:schemeClr val="dk1"/>
                </a:solidFill>
                <a:highlight>
                  <a:schemeClr val="lt1"/>
                </a:highlight>
                <a:latin typeface="Roboto"/>
                <a:ea typeface="Roboto"/>
                <a:cs typeface="Roboto"/>
                <a:sym typeface="Roboto"/>
              </a:rPr>
              <a:t>any</a:t>
            </a:r>
            <a:r>
              <a:rPr lang="en" sz="1050">
                <a:solidFill>
                  <a:schemeClr val="dk1"/>
                </a:solidFill>
                <a:highlight>
                  <a:schemeClr val="lt1"/>
                </a:highlight>
                <a:latin typeface="Roboto"/>
                <a:ea typeface="Roboto"/>
                <a:cs typeface="Roboto"/>
                <a:sym typeface="Roboto"/>
              </a:rPr>
              <a:t> kind in American history. The march was student-led, with over 800 events occurring that day in support. In total, these events had an estimated attendance of 1.2 to 2 million people. Tell student</a:t>
            </a:r>
            <a:r>
              <a:rPr b="1" lang="en" sz="1050">
                <a:solidFill>
                  <a:schemeClr val="dk1"/>
                </a:solidFill>
                <a:highlight>
                  <a:schemeClr val="lt1"/>
                </a:highlight>
                <a:latin typeface="Roboto"/>
                <a:ea typeface="Roboto"/>
                <a:cs typeface="Roboto"/>
                <a:sym typeface="Roboto"/>
              </a:rPr>
              <a:t>s</a:t>
            </a:r>
            <a:r>
              <a:rPr lang="en" sz="1050">
                <a:solidFill>
                  <a:schemeClr val="dk1"/>
                </a:solidFill>
                <a:highlight>
                  <a:schemeClr val="lt1"/>
                </a:highlight>
                <a:latin typeface="Roboto"/>
                <a:ea typeface="Roboto"/>
                <a:cs typeface="Roboto"/>
                <a:sym typeface="Roboto"/>
              </a:rPr>
              <a:t> that now, you’ll study more about the march and its effects through these two videos. </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highlight>
                  <a:schemeClr val="lt1"/>
                </a:highlight>
                <a:latin typeface="Roboto"/>
                <a:ea typeface="Roboto"/>
                <a:cs typeface="Roboto"/>
                <a:sym typeface="Roboto"/>
              </a:rPr>
              <a:t>2.  Pass out</a:t>
            </a:r>
            <a:r>
              <a:rPr lang="en" sz="1050">
                <a:solidFill>
                  <a:schemeClr val="dk1"/>
                </a:solidFill>
                <a:highlight>
                  <a:schemeClr val="lt1"/>
                </a:highlight>
                <a:latin typeface="Roboto"/>
                <a:ea typeface="Roboto"/>
                <a:cs typeface="Roboto"/>
                <a:sym typeface="Roboto"/>
              </a:rPr>
              <a:t> the </a:t>
            </a:r>
            <a:r>
              <a:rPr lang="en" sz="1050" u="sng">
                <a:solidFill>
                  <a:srgbClr val="1155CC"/>
                </a:solidFill>
                <a:highlight>
                  <a:schemeClr val="lt1"/>
                </a:highlight>
                <a:latin typeface="Roboto"/>
                <a:ea typeface="Roboto"/>
                <a:cs typeface="Roboto"/>
                <a:sym typeface="Roboto"/>
                <a:hlinkClick r:id="rId2">
                  <a:extLst>
                    <a:ext uri="{A12FA001-AC4F-418D-AE19-62706E023703}">
                      <ahyp:hlinkClr val="tx"/>
                    </a:ext>
                  </a:extLst>
                </a:hlinkClick>
              </a:rPr>
              <a:t>Listening Log</a:t>
            </a:r>
            <a:r>
              <a:rPr lang="en" sz="1050">
                <a:solidFill>
                  <a:schemeClr val="dk1"/>
                </a:solidFill>
                <a:highlight>
                  <a:schemeClr val="lt1"/>
                </a:highlight>
                <a:latin typeface="Roboto"/>
                <a:ea typeface="Roboto"/>
                <a:cs typeface="Roboto"/>
                <a:sym typeface="Roboto"/>
              </a:rPr>
              <a:t> to be used while watching the videos after looking through the next slides of photos.</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cf533466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cf533466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cf533466a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cf533466a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34243e8c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134243e8c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highlight>
                  <a:schemeClr val="lt1"/>
                </a:highlight>
                <a:latin typeface="Roboto"/>
                <a:ea typeface="Roboto"/>
                <a:cs typeface="Roboto"/>
                <a:sym typeface="Roboto"/>
              </a:rPr>
              <a:t>1.  Tell students</a:t>
            </a:r>
            <a:r>
              <a:rPr lang="en" sz="1050">
                <a:solidFill>
                  <a:schemeClr val="dk1"/>
                </a:solidFill>
                <a:highlight>
                  <a:schemeClr val="lt1"/>
                </a:highlight>
                <a:latin typeface="Roboto"/>
                <a:ea typeface="Roboto"/>
                <a:cs typeface="Roboto"/>
                <a:sym typeface="Roboto"/>
              </a:rPr>
              <a:t> that the March for Our Lives event has </a:t>
            </a:r>
            <a:r>
              <a:rPr lang="en" sz="1050">
                <a:solidFill>
                  <a:schemeClr val="dk1"/>
                </a:solidFill>
                <a:highlight>
                  <a:schemeClr val="lt1"/>
                </a:highlight>
                <a:latin typeface="Roboto"/>
                <a:ea typeface="Roboto"/>
                <a:cs typeface="Roboto"/>
                <a:sym typeface="Roboto"/>
              </a:rPr>
              <a:t>continued</a:t>
            </a:r>
            <a:r>
              <a:rPr lang="en" sz="1050">
                <a:solidFill>
                  <a:schemeClr val="dk1"/>
                </a:solidFill>
                <a:highlight>
                  <a:schemeClr val="lt1"/>
                </a:highlight>
                <a:latin typeface="Roboto"/>
                <a:ea typeface="Roboto"/>
                <a:cs typeface="Roboto"/>
                <a:sym typeface="Roboto"/>
              </a:rPr>
              <a:t> since 2018 including marching after the Uvalde shooting in May of 2022. </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cc4f93cff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cc4f93cff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lnSpc>
                <a:spcPct val="125000"/>
              </a:lnSpc>
              <a:spcBef>
                <a:spcPts val="0"/>
              </a:spcBef>
              <a:spcAft>
                <a:spcPts val="0"/>
              </a:spcAft>
              <a:buClr>
                <a:schemeClr val="dk1"/>
              </a:buClr>
              <a:buSzPts val="1050"/>
              <a:buFont typeface="Roboto"/>
              <a:buAutoNum type="arabicPeriod"/>
            </a:pPr>
            <a:r>
              <a:rPr lang="en" sz="1050">
                <a:solidFill>
                  <a:schemeClr val="dk1"/>
                </a:solidFill>
                <a:highlight>
                  <a:schemeClr val="lt1"/>
                </a:highlight>
                <a:latin typeface="Roboto"/>
                <a:ea typeface="Roboto"/>
                <a:cs typeface="Roboto"/>
                <a:sym typeface="Roboto"/>
              </a:rPr>
              <a:t>Allow students to briefly reflect on the photos</a:t>
            </a:r>
            <a:endParaRPr sz="1050">
              <a:solidFill>
                <a:schemeClr val="dk1"/>
              </a:solidFill>
              <a:highlight>
                <a:schemeClr val="lt1"/>
              </a:highlight>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AutoNum type="arabicPeriod"/>
            </a:pPr>
            <a:r>
              <a:rPr b="1" lang="en" sz="1050">
                <a:solidFill>
                  <a:schemeClr val="dk1"/>
                </a:solidFill>
                <a:highlight>
                  <a:schemeClr val="lt1"/>
                </a:highlight>
                <a:latin typeface="Roboto"/>
                <a:ea typeface="Roboto"/>
                <a:cs typeface="Roboto"/>
                <a:sym typeface="Roboto"/>
              </a:rPr>
              <a:t>Pass out</a:t>
            </a:r>
            <a:r>
              <a:rPr lang="en" sz="1050">
                <a:solidFill>
                  <a:schemeClr val="dk1"/>
                </a:solidFill>
                <a:highlight>
                  <a:schemeClr val="lt1"/>
                </a:highlight>
                <a:latin typeface="Roboto"/>
                <a:ea typeface="Roboto"/>
                <a:cs typeface="Roboto"/>
                <a:sym typeface="Roboto"/>
              </a:rPr>
              <a:t> the </a:t>
            </a:r>
            <a:r>
              <a:rPr lang="en" sz="1050" u="sng">
                <a:solidFill>
                  <a:srgbClr val="1155CC"/>
                </a:solidFill>
                <a:highlight>
                  <a:schemeClr val="lt1"/>
                </a:highlight>
                <a:latin typeface="Roboto"/>
                <a:ea typeface="Roboto"/>
                <a:cs typeface="Roboto"/>
                <a:sym typeface="Roboto"/>
                <a:hlinkClick r:id="rId2">
                  <a:extLst>
                    <a:ext uri="{A12FA001-AC4F-418D-AE19-62706E023703}">
                      <ahyp:hlinkClr val="tx"/>
                    </a:ext>
                  </a:extLst>
                </a:hlinkClick>
              </a:rPr>
              <a:t>Listening Log</a:t>
            </a:r>
            <a:r>
              <a:rPr lang="en" sz="1050">
                <a:solidFill>
                  <a:schemeClr val="dk1"/>
                </a:solidFill>
                <a:highlight>
                  <a:schemeClr val="lt1"/>
                </a:highlight>
                <a:latin typeface="Roboto"/>
                <a:ea typeface="Roboto"/>
                <a:cs typeface="Roboto"/>
                <a:sym typeface="Roboto"/>
              </a:rPr>
              <a:t> to be used while watching the videos after looking through the next slides of photos.</a:t>
            </a:r>
            <a:endParaRPr sz="1050">
              <a:solidFill>
                <a:schemeClr val="dk1"/>
              </a:solidFill>
              <a:highlight>
                <a:schemeClr val="lt1"/>
              </a:highlight>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cc4f93cff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cc4f93cff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228600" rtl="0" algn="l">
              <a:lnSpc>
                <a:spcPct val="125000"/>
              </a:lnSpc>
              <a:spcBef>
                <a:spcPts val="0"/>
              </a:spcBef>
              <a:spcAft>
                <a:spcPts val="0"/>
              </a:spcAft>
              <a:buClr>
                <a:schemeClr val="dk1"/>
              </a:buClr>
              <a:buSzPts val="1100"/>
              <a:buFont typeface="Arial"/>
              <a:buNone/>
            </a:pPr>
            <a:r>
              <a:rPr b="1" lang="en">
                <a:solidFill>
                  <a:schemeClr val="dk1"/>
                </a:solidFill>
              </a:rPr>
              <a:t>1.  Provide </a:t>
            </a:r>
            <a:r>
              <a:rPr lang="en">
                <a:solidFill>
                  <a:schemeClr val="dk1"/>
                </a:solidFill>
              </a:rPr>
              <a:t>exit slip or index card for students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cf533466a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cf533466a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cf533466a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cf533466a4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cf533466a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cf533466a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cbe6cbcfd3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cbe6cbcfd3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Share this 1.5 minute video with your class to launch the initiative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cf533466a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cf533466a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cf533466a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cf533466a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1. </a:t>
            </a:r>
            <a:r>
              <a:rPr lang="en">
                <a:solidFill>
                  <a:schemeClr val="dk1"/>
                </a:solidFill>
              </a:rPr>
              <a:t> </a:t>
            </a:r>
            <a:r>
              <a:rPr b="1" lang="en" sz="1050">
                <a:solidFill>
                  <a:schemeClr val="dk1"/>
                </a:solidFill>
                <a:latin typeface="Roboto"/>
                <a:ea typeface="Roboto"/>
                <a:cs typeface="Roboto"/>
                <a:sym typeface="Roboto"/>
              </a:rPr>
              <a:t>Provide students with a copy</a:t>
            </a:r>
            <a:r>
              <a:rPr lang="en" sz="1050">
                <a:solidFill>
                  <a:schemeClr val="dk1"/>
                </a:solidFill>
                <a:latin typeface="Roboto"/>
                <a:ea typeface="Roboto"/>
                <a:cs typeface="Roboto"/>
                <a:sym typeface="Roboto"/>
              </a:rPr>
              <a:t> of the </a:t>
            </a:r>
            <a:r>
              <a:rPr lang="en" sz="1050" u="sng">
                <a:solidFill>
                  <a:srgbClr val="1155CC"/>
                </a:solidFill>
                <a:latin typeface="Roboto"/>
                <a:ea typeface="Roboto"/>
                <a:cs typeface="Roboto"/>
                <a:sym typeface="Roboto"/>
                <a:hlinkClick r:id="rId2">
                  <a:extLst>
                    <a:ext uri="{A12FA001-AC4F-418D-AE19-62706E023703}">
                      <ahyp:hlinkClr val="tx"/>
                    </a:ext>
                  </a:extLst>
                </a:hlinkClick>
              </a:rPr>
              <a:t>Statement on March for Our Lives</a:t>
            </a:r>
            <a:r>
              <a:rPr lang="en" sz="1050">
                <a:solidFill>
                  <a:schemeClr val="dk1"/>
                </a:solidFill>
                <a:latin typeface="Roboto"/>
                <a:ea typeface="Roboto"/>
                <a:cs typeface="Roboto"/>
                <a:sym typeface="Roboto"/>
              </a:rPr>
              <a:t> written by student leaders Zyahna Bryant and Fré Halverson-Taylor. Read it aloud, as a class. (To note: this powerful statement repeats many of the themes of the above videos and discussion, but we believe it’s worth including in your class).</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2.  Define intersectionality for your students</a:t>
            </a:r>
            <a:r>
              <a:rPr lang="en">
                <a:solidFill>
                  <a:schemeClr val="dk1"/>
                </a:solidFill>
              </a:rPr>
              <a:t>.  You can use the following definition: “</a:t>
            </a:r>
            <a:r>
              <a:rPr lang="en">
                <a:solidFill>
                  <a:srgbClr val="222222"/>
                </a:solidFill>
                <a:highlight>
                  <a:schemeClr val="lt1"/>
                </a:highlight>
              </a:rPr>
              <a:t>An </a:t>
            </a:r>
            <a:r>
              <a:rPr b="1" lang="en">
                <a:solidFill>
                  <a:srgbClr val="222222"/>
                </a:solidFill>
                <a:highlight>
                  <a:schemeClr val="lt1"/>
                </a:highlight>
              </a:rPr>
              <a:t>intersectional approach</a:t>
            </a:r>
            <a:r>
              <a:rPr lang="en">
                <a:solidFill>
                  <a:srgbClr val="222222"/>
                </a:solidFill>
                <a:highlight>
                  <a:schemeClr val="lt1"/>
                </a:highlight>
              </a:rPr>
              <a:t> to gun control demands that we look for solutions that take into account all aspects of one's experiences of oppression (race, class, gender, education level) as well as the systems that produce and perpetuate that oppression in order to understand how those forces intersect and create barriers to justice.”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cf533466a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cf533466a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cf533466a4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cf533466a4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Have students reflect </a:t>
            </a:r>
            <a:r>
              <a:rPr lang="en" sz="1050">
                <a:solidFill>
                  <a:schemeClr val="dk1"/>
                </a:solidFill>
                <a:latin typeface="Roboto"/>
                <a:ea typeface="Roboto"/>
                <a:cs typeface="Roboto"/>
                <a:sym typeface="Roboto"/>
              </a:rPr>
              <a:t>on the photos and videos about the #NeverAgain movement, and the students of Parkland and Chicago. Using their </a:t>
            </a:r>
            <a:r>
              <a:rPr lang="en" sz="1050" u="sng">
                <a:solidFill>
                  <a:srgbClr val="1155CC"/>
                </a:solidFill>
                <a:latin typeface="Roboto"/>
                <a:ea typeface="Roboto"/>
                <a:cs typeface="Roboto"/>
                <a:sym typeface="Roboto"/>
                <a:hlinkClick r:id="rId2">
                  <a:extLst>
                    <a:ext uri="{A12FA001-AC4F-418D-AE19-62706E023703}">
                      <ahyp:hlinkClr val="tx"/>
                    </a:ext>
                  </a:extLst>
                </a:hlinkClick>
              </a:rPr>
              <a:t>Listening Logs</a:t>
            </a:r>
            <a:r>
              <a:rPr lang="en" sz="1050">
                <a:solidFill>
                  <a:schemeClr val="dk1"/>
                </a:solidFill>
                <a:latin typeface="Roboto"/>
                <a:ea typeface="Roboto"/>
                <a:cs typeface="Roboto"/>
                <a:sym typeface="Roboto"/>
              </a:rPr>
              <a:t>, you could have a class discussion, have students talk in pairs, or ask for written responses.</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lang="en" sz="1050">
                <a:solidFill>
                  <a:schemeClr val="dk1"/>
                </a:solidFill>
                <a:latin typeface="Roboto"/>
                <a:ea typeface="Roboto"/>
                <a:cs typeface="Roboto"/>
                <a:sym typeface="Roboto"/>
              </a:rPr>
              <a:t>2.  Optional: pass out the discussion questions so students have a moment to read through them before offering their thoughts.  You can have students begin in groups working down the page of discussion questions before coming together as a class to share out.</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cf533466a4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cf533466a4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The second question here may be sensitive for your students.  </a:t>
            </a:r>
            <a:r>
              <a:rPr lang="en">
                <a:solidFill>
                  <a:schemeClr val="dk1"/>
                </a:solidFill>
                <a:highlight>
                  <a:schemeClr val="lt1"/>
                </a:highlight>
              </a:rPr>
              <a:t>Depending on the norms of your class, this might be a good place to remind students that if something feels too personal or uncomfortable they don’t have to talk about it.  Additionally, use your discretion as to whether to omit the question in its entirety.</a:t>
            </a:r>
            <a:endParaRPr>
              <a:solidFill>
                <a:schemeClr val="dk1"/>
              </a:solidFill>
              <a:highlight>
                <a:schemeClr val="lt1"/>
              </a:highlight>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050">
              <a:solidFill>
                <a:schemeClr val="dk1"/>
              </a:solidFill>
              <a:latin typeface="Roboto"/>
              <a:ea typeface="Roboto"/>
              <a:cs typeface="Roboto"/>
              <a:sym typeface="Roboto"/>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cf533466a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cf533466a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cf533466a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cf533466a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cf533466a4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cf533466a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Students will have a second opportunity to work on their shoe design in tomorrow’s lesson.  BreakFree will host a competition for students to submit their final design to win prizes! (see last slides for more information)</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cf533466a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cf533466a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a:t>
            </a:r>
            <a:r>
              <a:rPr lang="en" sz="1050">
                <a:solidFill>
                  <a:schemeClr val="dk1"/>
                </a:solidFill>
                <a:latin typeface="Roboto"/>
                <a:ea typeface="Roboto"/>
                <a:cs typeface="Roboto"/>
                <a:sym typeface="Roboto"/>
              </a:rPr>
              <a:t> Start class by explaining that today, you will use what you learned last class about the tactics and agenda of the March for Our Lives movement to learn more about current gun violence policies. Students will individually determine what they believe is an important policy to decrease violence, and will then express their views by writing a letter to a politician.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cf533466a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cf533466a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be6cbcfd3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be6cbcfd3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cf533466a4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cf533466a4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  Review the six recent policies</a:t>
            </a:r>
            <a:r>
              <a:rPr lang="en" sz="1050">
                <a:solidFill>
                  <a:schemeClr val="dk1"/>
                </a:solidFill>
                <a:latin typeface="Roboto"/>
                <a:ea typeface="Roboto"/>
                <a:cs typeface="Roboto"/>
                <a:sym typeface="Roboto"/>
              </a:rPr>
              <a:t> and proposals to address gun violence. Explain to students they will choose one of these proposals to use when designing their shoe. To make this exercise more relevant to your class or community, you could add proposals that are specific to your local context. These could range from state initiatives to city actions to school-related policies.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b="1"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2.  Distribute</a:t>
            </a:r>
            <a:r>
              <a:rPr lang="en" sz="1050">
                <a:solidFill>
                  <a:schemeClr val="dk1"/>
                </a:solidFill>
                <a:latin typeface="Roboto"/>
                <a:ea typeface="Roboto"/>
                <a:cs typeface="Roboto"/>
                <a:sym typeface="Roboto"/>
              </a:rPr>
              <a:t> the </a:t>
            </a:r>
            <a:r>
              <a:rPr lang="en" sz="1050" u="sng">
                <a:solidFill>
                  <a:srgbClr val="0097A7"/>
                </a:solidFill>
                <a:latin typeface="Roboto"/>
                <a:ea typeface="Roboto"/>
                <a:cs typeface="Roboto"/>
                <a:sym typeface="Roboto"/>
                <a:hlinkClick r:id="rId2">
                  <a:extLst>
                    <a:ext uri="{A12FA001-AC4F-418D-AE19-62706E023703}">
                      <ahyp:hlinkClr val="tx"/>
                    </a:ext>
                  </a:extLst>
                </a:hlinkClick>
              </a:rPr>
              <a:t>Policy Idea Assessment handout</a:t>
            </a:r>
            <a:r>
              <a:rPr lang="en" sz="1050">
                <a:solidFill>
                  <a:schemeClr val="dk1"/>
                </a:solidFill>
                <a:latin typeface="Roboto"/>
                <a:ea typeface="Roboto"/>
                <a:cs typeface="Roboto"/>
                <a:sym typeface="Roboto"/>
              </a:rPr>
              <a:t> and have students fill it out as you introduce the six ideas</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3.  Make connections:</a:t>
            </a:r>
            <a:r>
              <a:rPr lang="en" sz="1050">
                <a:solidFill>
                  <a:schemeClr val="dk1"/>
                </a:solidFill>
                <a:latin typeface="Roboto"/>
                <a:ea typeface="Roboto"/>
                <a:cs typeface="Roboto"/>
                <a:sym typeface="Roboto"/>
              </a:rPr>
              <a:t> Many of the six proposals are rooted in ideas similar to policy proposals in the 1970s, debated in Lesson 2’s City Council hearing. You can guide students to look at policies they may agree with, based on their views on Chapter 2 and its characters:</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John Wilson would have likely supported proposal 4, banning </a:t>
            </a:r>
            <a:r>
              <a:rPr lang="en" sz="1050">
                <a:solidFill>
                  <a:srgbClr val="222222"/>
                </a:solidFill>
                <a:latin typeface="Roboto"/>
                <a:ea typeface="Roboto"/>
                <a:cs typeface="Roboto"/>
                <a:sym typeface="Roboto"/>
              </a:rPr>
              <a:t>semi-automatic assault weapons and high-capacity magazines.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If you agree with John Conyers that addressing root causes is essential, you may agree with proposal 5, which would fund intervention programs.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Proposal 3, arming teachers and preparing schools against shootings, is an idea that Doug Moore supporters may like. </a:t>
            </a:r>
            <a:endParaRPr sz="1050">
              <a:solidFill>
                <a:schemeClr val="dk1"/>
              </a:solidFill>
              <a:latin typeface="Roboto"/>
              <a:ea typeface="Roboto"/>
              <a:cs typeface="Roboto"/>
              <a:sym typeface="Roboto"/>
            </a:endParaRPr>
          </a:p>
          <a:p>
            <a:pPr indent="-295275" lvl="0" marL="457200" rtl="0" algn="l">
              <a:lnSpc>
                <a:spcPct val="125000"/>
              </a:lnSpc>
              <a:spcBef>
                <a:spcPts val="0"/>
              </a:spcBef>
              <a:spcAft>
                <a:spcPts val="0"/>
              </a:spcAft>
              <a:buClr>
                <a:schemeClr val="dk1"/>
              </a:buClr>
              <a:buSzPts val="1050"/>
              <a:buFont typeface="Roboto"/>
              <a:buChar char="●"/>
            </a:pPr>
            <a:r>
              <a:rPr lang="en" sz="1050">
                <a:solidFill>
                  <a:schemeClr val="dk1"/>
                </a:solidFill>
                <a:latin typeface="Roboto"/>
                <a:ea typeface="Roboto"/>
                <a:cs typeface="Roboto"/>
                <a:sym typeface="Roboto"/>
              </a:rPr>
              <a:t>Students who think we need to learn more about the problem before we determine solutions should look at proposal 1, to fund gun violence research.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4.  Note</a:t>
            </a:r>
            <a:r>
              <a:rPr lang="en" sz="1050">
                <a:solidFill>
                  <a:schemeClr val="dk1"/>
                </a:solidFill>
                <a:latin typeface="Roboto"/>
                <a:ea typeface="Roboto"/>
                <a:cs typeface="Roboto"/>
                <a:sym typeface="Roboto"/>
              </a:rPr>
              <a:t>: You may refer to the more detailed i</a:t>
            </a:r>
            <a:r>
              <a:rPr lang="en" sz="1050" u="sng">
                <a:solidFill>
                  <a:srgbClr val="0097A7"/>
                </a:solidFill>
                <a:latin typeface="Roboto"/>
                <a:ea typeface="Roboto"/>
                <a:cs typeface="Roboto"/>
                <a:sym typeface="Roboto"/>
                <a:hlinkClick r:id="rId3">
                  <a:extLst>
                    <a:ext uri="{A12FA001-AC4F-418D-AE19-62706E023703}">
                      <ahyp:hlinkClr val="tx"/>
                    </a:ext>
                  </a:extLst>
                </a:hlinkClick>
              </a:rPr>
              <a:t>nformation sheets on the six policy ideas</a:t>
            </a:r>
            <a:r>
              <a:rPr lang="en" sz="1050">
                <a:solidFill>
                  <a:schemeClr val="dk1"/>
                </a:solidFill>
                <a:latin typeface="Roboto"/>
                <a:ea typeface="Roboto"/>
                <a:cs typeface="Roboto"/>
                <a:sym typeface="Roboto"/>
              </a:rPr>
              <a:t> before presenting these to your students.  Additionally, you may choose to have a couple copies of the sheets available for students to refer to when writing their letter.</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cf533466a4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cf533466a4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050">
                <a:solidFill>
                  <a:schemeClr val="dk1"/>
                </a:solidFill>
                <a:latin typeface="Roboto"/>
                <a:ea typeface="Roboto"/>
                <a:cs typeface="Roboto"/>
                <a:sym typeface="Roboto"/>
              </a:rPr>
              <a:t>Note: Students who think we need to learn more about the problem before we determine solutions will identify with this idea, to fund gun violence research.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cf533466a4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cf533466a4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cf533466a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cf533466a4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  </a:t>
            </a:r>
            <a:r>
              <a:rPr lang="en" sz="1050">
                <a:solidFill>
                  <a:schemeClr val="dk1"/>
                </a:solidFill>
                <a:latin typeface="Roboto"/>
                <a:ea typeface="Roboto"/>
                <a:cs typeface="Roboto"/>
                <a:sym typeface="Roboto"/>
              </a:rPr>
              <a:t>Proposal 3, arming teachers and preparing schools against shootings, is an idea that Doug Moore supporters may like.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cf533466a4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cf533466a4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a:t>
            </a:r>
            <a:r>
              <a:rPr lang="en" sz="1050">
                <a:solidFill>
                  <a:schemeClr val="dk1"/>
                </a:solidFill>
                <a:latin typeface="Roboto"/>
                <a:ea typeface="Roboto"/>
                <a:cs typeface="Roboto"/>
                <a:sym typeface="Roboto"/>
              </a:rPr>
              <a:t>  John Wilson would have likely supported proposal 4, banning </a:t>
            </a:r>
            <a:r>
              <a:rPr lang="en" sz="1050">
                <a:solidFill>
                  <a:srgbClr val="222222"/>
                </a:solidFill>
                <a:latin typeface="Roboto"/>
                <a:ea typeface="Roboto"/>
                <a:cs typeface="Roboto"/>
                <a:sym typeface="Roboto"/>
              </a:rPr>
              <a:t>semi-automatic assault weapons and high-capacity magazines.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cf533466a4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cf533466a4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Note:</a:t>
            </a:r>
            <a:r>
              <a:rPr lang="en" sz="1050">
                <a:solidFill>
                  <a:schemeClr val="dk1"/>
                </a:solidFill>
                <a:latin typeface="Roboto"/>
                <a:ea typeface="Roboto"/>
                <a:cs typeface="Roboto"/>
                <a:sym typeface="Roboto"/>
              </a:rPr>
              <a:t> If students agreed with John Conyers that addressing root causes is essential, they may agree with proposal 5, which would fund intervention programs.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cf533466a4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cf533466a4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cf533466a4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cf533466a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134215c98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134215c98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Click here to access a template</a:t>
            </a:r>
            <a:r>
              <a:rPr lang="en"/>
              <a:t> for the letter to the politician. This letter will be </a:t>
            </a:r>
            <a:r>
              <a:rPr lang="en"/>
              <a:t>submitted</a:t>
            </a:r>
            <a:r>
              <a:rPr lang="en"/>
              <a:t> to BreakFree along with </a:t>
            </a:r>
            <a:r>
              <a:rPr lang="en"/>
              <a:t>student</a:t>
            </a:r>
            <a:r>
              <a:rPr lang="en"/>
              <a:t> shoe designs but we also encourage you to send the letter to the selected </a:t>
            </a:r>
            <a:r>
              <a:rPr lang="en"/>
              <a:t>politician</a:t>
            </a:r>
            <a:r>
              <a:rPr lang="en"/>
              <a:t>.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cf533466a4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cf533466a4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be6cbcfd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be6cbcfd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cf533466a4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cf533466a4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Notes:</a:t>
            </a:r>
            <a:endParaRPr>
              <a:solidFill>
                <a:schemeClr val="dk1"/>
              </a:solidFill>
            </a:endParaRPr>
          </a:p>
          <a:p>
            <a:pPr indent="-298450" lvl="0" marL="457200" rtl="0" algn="l">
              <a:lnSpc>
                <a:spcPct val="125000"/>
              </a:lnSpc>
              <a:spcBef>
                <a:spcPts val="0"/>
              </a:spcBef>
              <a:spcAft>
                <a:spcPts val="0"/>
              </a:spcAft>
              <a:buClr>
                <a:srgbClr val="222222"/>
              </a:buClr>
              <a:buSzPts val="1100"/>
              <a:buFont typeface="Roboto"/>
              <a:buChar char="●"/>
            </a:pPr>
            <a:r>
              <a:rPr lang="en" sz="1050">
                <a:solidFill>
                  <a:schemeClr val="dk1"/>
                </a:solidFill>
                <a:latin typeface="Roboto"/>
                <a:ea typeface="Roboto"/>
                <a:cs typeface="Roboto"/>
                <a:sym typeface="Roboto"/>
              </a:rPr>
              <a:t>Today, students will use the discussions around policy ideas from previous lessons to guide their own activism shoe on gun violence.  Students will make complete their shoe designs.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cf533466a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cf533466a4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Note: </a:t>
            </a:r>
            <a:r>
              <a:rPr lang="en">
                <a:solidFill>
                  <a:schemeClr val="dk1"/>
                </a:solidFill>
              </a:rPr>
              <a:t>Students will complete their shoe designs. You can use the templates provided (click here for a </a:t>
            </a:r>
            <a:r>
              <a:rPr lang="en" u="sng">
                <a:solidFill>
                  <a:schemeClr val="hlink"/>
                </a:solidFill>
                <a:hlinkClick r:id="rId2"/>
              </a:rPr>
              <a:t>google slide deck</a:t>
            </a:r>
            <a:r>
              <a:rPr lang="en">
                <a:solidFill>
                  <a:schemeClr val="dk1"/>
                </a:solidFill>
              </a:rPr>
              <a:t> and click here for a </a:t>
            </a:r>
            <a:r>
              <a:rPr lang="en" u="sng">
                <a:solidFill>
                  <a:schemeClr val="hlink"/>
                </a:solidFill>
                <a:hlinkClick r:id="rId3"/>
              </a:rPr>
              <a:t>pdf version</a:t>
            </a:r>
            <a:r>
              <a:rPr lang="en">
                <a:solidFill>
                  <a:schemeClr val="dk1"/>
                </a:solidFill>
              </a:rPr>
              <a:t>). </a:t>
            </a:r>
            <a:endParaRPr>
              <a:solidFill>
                <a:schemeClr val="dk1"/>
              </a:solidFill>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cf533466a4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cf533466a4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1.</a:t>
            </a:r>
            <a:r>
              <a:rPr lang="en" sz="1050">
                <a:solidFill>
                  <a:schemeClr val="dk1"/>
                </a:solidFill>
                <a:latin typeface="Roboto"/>
                <a:ea typeface="Roboto"/>
                <a:cs typeface="Roboto"/>
                <a:sym typeface="Roboto"/>
              </a:rPr>
              <a:t> Start class by explaining that today</a:t>
            </a:r>
            <a:r>
              <a:rPr lang="en" sz="1000">
                <a:solidFill>
                  <a:schemeClr val="dk1"/>
                </a:solidFill>
                <a:latin typeface="Roboto"/>
                <a:ea typeface="Roboto"/>
                <a:cs typeface="Roboto"/>
                <a:sym typeface="Roboto"/>
              </a:rPr>
              <a:t>, you will use what you learned last class about the tactics and agenda of the March for Our Lives movement to understand </a:t>
            </a:r>
            <a:r>
              <a:rPr lang="en" sz="1000">
                <a:solidFill>
                  <a:srgbClr val="222222"/>
                </a:solidFill>
                <a:latin typeface="Roboto"/>
                <a:ea typeface="Roboto"/>
                <a:cs typeface="Roboto"/>
                <a:sym typeface="Roboto"/>
              </a:rPr>
              <a:t>what kind of action and activism is needed to limit gun violence. </a:t>
            </a:r>
            <a:r>
              <a:rPr lang="en" sz="1000">
                <a:solidFill>
                  <a:schemeClr val="dk1"/>
                </a:solidFill>
                <a:latin typeface="Roboto"/>
                <a:ea typeface="Roboto"/>
                <a:cs typeface="Roboto"/>
                <a:sym typeface="Roboto"/>
              </a:rPr>
              <a:t>Students will individually determine what they believe is an important policy to decrease violence, and will then express their views by designing a shoe</a:t>
            </a:r>
            <a:r>
              <a:rPr lang="en" sz="1000">
                <a:solidFill>
                  <a:srgbClr val="222222"/>
                </a:solidFill>
                <a:latin typeface="Roboto"/>
                <a:ea typeface="Roboto"/>
                <a:cs typeface="Roboto"/>
                <a:sym typeface="Roboto"/>
              </a:rPr>
              <a:t> for the March Shoe Design challenge. </a:t>
            </a:r>
            <a:endParaRPr sz="1000">
              <a:solidFill>
                <a:srgbClr val="222222"/>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25000"/>
              </a:lnSpc>
              <a:spcBef>
                <a:spcPts val="0"/>
              </a:spcBef>
              <a:spcAft>
                <a:spcPts val="0"/>
              </a:spcAft>
              <a:buClr>
                <a:schemeClr val="dk1"/>
              </a:buClr>
              <a:buSzPts val="1100"/>
              <a:buFont typeface="Arial"/>
              <a:buNone/>
            </a:pPr>
            <a:r>
              <a:rPr b="1" lang="en" sz="1050">
                <a:solidFill>
                  <a:schemeClr val="dk1"/>
                </a:solidFill>
                <a:latin typeface="Roboto"/>
                <a:ea typeface="Roboto"/>
                <a:cs typeface="Roboto"/>
                <a:sym typeface="Roboto"/>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cf533466a4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cf533466a4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cf533466a4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cf533466a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cf533466a4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cf533466a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collect student artwork &amp; written letters and submit them to the portal!!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hyperlink" Target="http://www.youtube.com/watch?v=B2-DaITyDak" TargetMode="External"/><Relationship Id="rId6"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hyperlink" Target="http://drive.google.com/file/d/12mrRKI6yv_GoRgkXtVtRvkN0UpuXrYs3/view" TargetMode="External"/><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ocs.google.com/document/d/10BA6e6T-Aq1ACbtogVOXeWjzk77sVZq6czapcu0Fpc4/edit?usp=sharing" TargetMode="External"/><Relationship Id="rId4" Type="http://schemas.openxmlformats.org/officeDocument/2006/relationships/image" Target="../media/image15.png"/><Relationship Id="rId5" Type="http://schemas.openxmlformats.org/officeDocument/2006/relationships/image" Target="../media/image29.png"/><Relationship Id="rId6"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6.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9.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hyperlink" Target="https://docs.google.com/document/d/1oirdaQPRguLv3tZ0LOIlsKUtzzOW-AOenxTRGm8Vs6I/edit?usp=shari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0.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6.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9.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8.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0.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6.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9.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5.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hyperlink" Target="https://commons.wikimedia.org/wiki/File:March_for_Our_Lives_Rally_DC_(40994450742).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5.png"/><Relationship Id="rId4" Type="http://schemas.openxmlformats.org/officeDocument/2006/relationships/image" Target="../media/image29.png"/><Relationship Id="rId11" Type="http://schemas.openxmlformats.org/officeDocument/2006/relationships/image" Target="../media/image35.png"/><Relationship Id="rId10" Type="http://schemas.openxmlformats.org/officeDocument/2006/relationships/hyperlink" Target="https://commons.wikimedia.org/wiki/File:March_for_Our_Lives_Washington_DC_2018_-_Signs_and_Marchers_102.jpg" TargetMode="External"/><Relationship Id="rId12" Type="http://schemas.openxmlformats.org/officeDocument/2006/relationships/hyperlink" Target="https://commons.wikimedia.org/wiki/File:March_for_Our_Lives_Washington_DC_2018_-_Signs_and_Marchers_3.jpg" TargetMode="External"/><Relationship Id="rId9" Type="http://schemas.openxmlformats.org/officeDocument/2006/relationships/image" Target="../media/image31.png"/><Relationship Id="rId5" Type="http://schemas.openxmlformats.org/officeDocument/2006/relationships/hyperlink" Target="https://commons.wikimedia.org/wiki/File:The_March_for_Our_Lives_in_DC_81.jpg" TargetMode="External"/><Relationship Id="rId6" Type="http://schemas.openxmlformats.org/officeDocument/2006/relationships/image" Target="../media/image33.png"/><Relationship Id="rId7" Type="http://schemas.openxmlformats.org/officeDocument/2006/relationships/image" Target="../media/image30.png"/><Relationship Id="rId8" Type="http://schemas.openxmlformats.org/officeDocument/2006/relationships/hyperlink" Target="https://commons.wikimedia.org/wiki/File:March_for_Our_Lives_Washington_DC_2018_-_Signs_and_Marchers_102.jp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34.jpg"/><Relationship Id="rId6" Type="http://schemas.openxmlformats.org/officeDocument/2006/relationships/hyperlink" Target="https://www.flickr.com/photos/stephenmelkisethian/52139127731"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8.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0.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6.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hyperlink" Target="http://www.youtube.com/watch?v=7MgZhlUyyJU" TargetMode="External"/><Relationship Id="rId6"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9.png"/><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hyperlink" Target="https://medium.com/@solidaritycville/youth-leaders-call-for-intersectionality-in-march-for-our-lives-eeb3814974a3" TargetMode="External"/><Relationship Id="rId6"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5.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5.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5.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8.png"/><Relationship Id="rId4" Type="http://schemas.openxmlformats.org/officeDocument/2006/relationships/image" Target="../media/image1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6.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9.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8.png"/><Relationship Id="rId6" Type="http://schemas.openxmlformats.org/officeDocument/2006/relationships/hyperlink" Target="https://commons.wikimedia.org/wiki/File:Black_Panther_demonstration.jpg" TargetMode="External"/><Relationship Id="rId7" Type="http://schemas.openxmlformats.org/officeDocument/2006/relationships/image" Target="../media/image7.jpg"/><Relationship Id="rId8" Type="http://schemas.openxmlformats.org/officeDocument/2006/relationships/hyperlink" Target="https://commons.wikimedia.org/wiki/File:March_for_Our_Lives_0007_(40351009134).jp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hyperlink" Target="https://docs.google.com/document/d/1PDtkPu_JsW2bvmsBDeOPAGWat3a5bugiq-jm_Io4Dgc/edit?usp=sharin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5.pn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5.png"/><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5.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5.png"/><Relationship Id="rId4" Type="http://schemas.openxmlformats.org/officeDocument/2006/relationships/image" Target="../media/image2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5.png"/><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5.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2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6.png"/><Relationship Id="rId4"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9.png"/><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41.png"/><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Undivided</a:t>
            </a:r>
            <a:endParaRPr b="1" sz="4800">
              <a:solidFill>
                <a:schemeClr val="lt1"/>
              </a:solidFill>
              <a:latin typeface="Roboto Condensed"/>
              <a:ea typeface="Roboto Condensed"/>
              <a:cs typeface="Roboto Condensed"/>
              <a:sym typeface="Roboto Condensed"/>
            </a:endParaRPr>
          </a:p>
        </p:txBody>
      </p:sp>
      <p:sp>
        <p:nvSpPr>
          <p:cNvPr id="56" name="Google Shape;56;p13"/>
          <p:cNvSpPr txBox="1"/>
          <p:nvPr>
            <p:ph idx="1" type="subTitle"/>
          </p:nvPr>
        </p:nvSpPr>
        <p:spPr>
          <a:xfrm>
            <a:off x="597375" y="3393196"/>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Civic Engagement</a:t>
            </a:r>
            <a:endParaRPr sz="2600">
              <a:solidFill>
                <a:schemeClr val="lt1"/>
              </a:solidFill>
              <a:latin typeface="Raleway Medium"/>
              <a:ea typeface="Raleway Medium"/>
              <a:cs typeface="Raleway Medium"/>
              <a:sym typeface="Raleway Medium"/>
            </a:endParaRPr>
          </a:p>
        </p:txBody>
      </p:sp>
      <p:cxnSp>
        <p:nvCxnSpPr>
          <p:cNvPr id="57" name="Google Shape;57;p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8" name="Google Shape;58;p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59" name="Google Shape;59;p13"/>
          <p:cNvPicPr preferRelativeResize="0"/>
          <p:nvPr/>
        </p:nvPicPr>
        <p:blipFill rotWithShape="1">
          <a:blip r:embed="rId4">
            <a:alphaModFix/>
          </a:blip>
          <a:srcRect b="34824" l="0" r="19916" t="1996"/>
          <a:stretch/>
        </p:blipFill>
        <p:spPr>
          <a:xfrm>
            <a:off x="4781550" y="1695450"/>
            <a:ext cx="4370850" cy="3448050"/>
          </a:xfrm>
          <a:prstGeom prst="rect">
            <a:avLst/>
          </a:prstGeom>
          <a:noFill/>
          <a:ln>
            <a:noFill/>
          </a:ln>
        </p:spPr>
      </p:pic>
      <p:pic>
        <p:nvPicPr>
          <p:cNvPr id="60" name="Google Shape;60;p13"/>
          <p:cNvPicPr preferRelativeResize="0"/>
          <p:nvPr/>
        </p:nvPicPr>
        <p:blipFill rotWithShape="1">
          <a:blip r:embed="rId5">
            <a:alphaModFix/>
          </a:blip>
          <a:srcRect b="9548" l="7288" r="6564" t="11142"/>
          <a:stretch/>
        </p:blipFill>
        <p:spPr>
          <a:xfrm>
            <a:off x="5846075" y="2458825"/>
            <a:ext cx="2911125" cy="267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45" name="Google Shape;145;p2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Getting to Know the Author: James Forman, Jr.</a:t>
            </a:r>
            <a:endParaRPr b="1">
              <a:solidFill>
                <a:srgbClr val="1F3A93"/>
              </a:solidFill>
              <a:latin typeface="Roboto Condensed"/>
              <a:ea typeface="Roboto Condensed"/>
              <a:cs typeface="Roboto Condensed"/>
              <a:sym typeface="Roboto Condensed"/>
            </a:endParaRPr>
          </a:p>
        </p:txBody>
      </p:sp>
      <p:cxnSp>
        <p:nvCxnSpPr>
          <p:cNvPr id="146" name="Google Shape;146;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7" name="Google Shape;147;p2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descr="Professor of law at Yale Law School and founder of the Maya Angelou Public Charter School, James Forman Jr sits down with the 74 to talk about his new book on the criminal justice system and the crisis with the school to prison pipeline." id="148" name="Google Shape;148;p22" title="James Forman JR on his new book, &quot;Locking Up Our Own&quot;">
            <a:hlinkClick r:id="rId5"/>
          </p:cNvPr>
          <p:cNvPicPr preferRelativeResize="0"/>
          <p:nvPr/>
        </p:nvPicPr>
        <p:blipFill>
          <a:blip r:embed="rId6">
            <a:alphaModFix/>
          </a:blip>
          <a:stretch>
            <a:fillRect/>
          </a:stretch>
        </p:blipFill>
        <p:spPr>
          <a:xfrm>
            <a:off x="2004926" y="1163500"/>
            <a:ext cx="5102350" cy="3826775"/>
          </a:xfrm>
          <a:prstGeom prst="rect">
            <a:avLst/>
          </a:prstGeom>
          <a:noFill/>
          <a:ln>
            <a:noFill/>
          </a:ln>
        </p:spPr>
      </p:pic>
      <p:sp>
        <p:nvSpPr>
          <p:cNvPr id="149" name="Google Shape;149;p22"/>
          <p:cNvSpPr/>
          <p:nvPr/>
        </p:nvSpPr>
        <p:spPr>
          <a:xfrm>
            <a:off x="7170922" y="1741025"/>
            <a:ext cx="1818000" cy="1635300"/>
          </a:xfrm>
          <a:prstGeom prst="wedgeRoundRectCallout">
            <a:avLst>
              <a:gd fmla="val -50000" name="adj1"/>
              <a:gd fmla="val 67554"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55" name="Google Shape;155;p2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Getting to Know the Author: James Forman, Jr.</a:t>
            </a:r>
            <a:endParaRPr b="1">
              <a:solidFill>
                <a:srgbClr val="1F3A93"/>
              </a:solidFill>
              <a:latin typeface="Roboto Condensed"/>
              <a:ea typeface="Roboto Condensed"/>
              <a:cs typeface="Roboto Condensed"/>
              <a:sym typeface="Roboto Condensed"/>
            </a:endParaRPr>
          </a:p>
        </p:txBody>
      </p:sp>
      <p:cxnSp>
        <p:nvCxnSpPr>
          <p:cNvPr id="156" name="Google Shape;156;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7" name="Google Shape;157;p2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58" name="Google Shape;158;p23"/>
          <p:cNvPicPr preferRelativeResize="0"/>
          <p:nvPr/>
        </p:nvPicPr>
        <p:blipFill>
          <a:blip r:embed="rId5">
            <a:alphaModFix/>
          </a:blip>
          <a:stretch>
            <a:fillRect/>
          </a:stretch>
        </p:blipFill>
        <p:spPr>
          <a:xfrm>
            <a:off x="703375" y="1242225"/>
            <a:ext cx="5470426" cy="3077100"/>
          </a:xfrm>
          <a:prstGeom prst="rect">
            <a:avLst/>
          </a:prstGeom>
          <a:noFill/>
          <a:ln>
            <a:noFill/>
          </a:ln>
        </p:spPr>
      </p:pic>
      <p:sp>
        <p:nvSpPr>
          <p:cNvPr id="159" name="Google Shape;159;p23"/>
          <p:cNvSpPr/>
          <p:nvPr/>
        </p:nvSpPr>
        <p:spPr>
          <a:xfrm>
            <a:off x="7350717" y="1930641"/>
            <a:ext cx="1527000" cy="1630500"/>
          </a:xfrm>
          <a:prstGeom prst="wedgeRoundRectCallout">
            <a:avLst>
              <a:gd fmla="val -93517" name="adj1"/>
              <a:gd fmla="val 50009" name="adj2"/>
              <a:gd fmla="val 0" name="adj3"/>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Roboto"/>
                <a:ea typeface="Roboto"/>
                <a:cs typeface="Roboto"/>
                <a:sym typeface="Roboto"/>
              </a:rPr>
              <a:t>Be sure to use your Listening Log and take notes!</a:t>
            </a:r>
            <a:endParaRPr b="1" sz="1800">
              <a:latin typeface="Roboto"/>
              <a:ea typeface="Roboto"/>
              <a:cs typeface="Roboto"/>
              <a:sym typeface="Roboto"/>
            </a:endParaRPr>
          </a:p>
        </p:txBody>
      </p:sp>
      <p:pic>
        <p:nvPicPr>
          <p:cNvPr id="160" name="Google Shape;160;p23" title="Intro: Motivation Clip .mp3">
            <a:hlinkClick r:id="rId6"/>
          </p:cNvPr>
          <p:cNvPicPr preferRelativeResize="0"/>
          <p:nvPr/>
        </p:nvPicPr>
        <p:blipFill>
          <a:blip r:embed="rId7">
            <a:alphaModFix/>
          </a:blip>
          <a:stretch>
            <a:fillRect/>
          </a:stretch>
        </p:blipFill>
        <p:spPr>
          <a:xfrm>
            <a:off x="2816250" y="4275416"/>
            <a:ext cx="845475" cy="845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4"/>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66" name="Google Shape;166;p2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Getting to Know the Author: </a:t>
            </a:r>
            <a:r>
              <a:rPr b="1" i="1" lang="en">
                <a:solidFill>
                  <a:srgbClr val="1F3A93"/>
                </a:solidFill>
                <a:latin typeface="Roboto Condensed"/>
                <a:ea typeface="Roboto Condensed"/>
                <a:cs typeface="Roboto Condensed"/>
                <a:sym typeface="Roboto Condensed"/>
              </a:rPr>
              <a:t>What did you learn?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67" name="Google Shape;167;p24"/>
          <p:cNvSpPr txBox="1"/>
          <p:nvPr>
            <p:ph idx="1" type="body"/>
          </p:nvPr>
        </p:nvSpPr>
        <p:spPr>
          <a:xfrm>
            <a:off x="311700" y="1410507"/>
            <a:ext cx="8520600" cy="3416400"/>
          </a:xfrm>
          <a:prstGeom prst="rect">
            <a:avLst/>
          </a:prstGeom>
        </p:spPr>
        <p:txBody>
          <a:bodyPr anchorCtr="0" anchor="t" bIns="91425" lIns="91425" spcFirstLastPara="1" rIns="91425" wrap="square" tIns="91425">
            <a:normAutofit/>
          </a:bodyPr>
          <a:lstStyle/>
          <a:p>
            <a:pPr indent="-393700" lvl="0" marL="457200" rtl="0" algn="l">
              <a:lnSpc>
                <a:spcPct val="115000"/>
              </a:lnSpc>
              <a:spcBef>
                <a:spcPts val="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What are </a:t>
            </a:r>
            <a:r>
              <a:rPr b="1" lang="en" sz="2600">
                <a:solidFill>
                  <a:schemeClr val="accent4"/>
                </a:solidFill>
                <a:highlight>
                  <a:schemeClr val="lt1"/>
                </a:highlight>
                <a:latin typeface="Roboto"/>
                <a:ea typeface="Roboto"/>
                <a:cs typeface="Roboto"/>
                <a:sym typeface="Roboto"/>
              </a:rPr>
              <a:t>3</a:t>
            </a:r>
            <a:r>
              <a:rPr lang="en" sz="2600">
                <a:solidFill>
                  <a:srgbClr val="1F3A93"/>
                </a:solidFill>
                <a:latin typeface="Roboto"/>
                <a:ea typeface="Roboto"/>
                <a:cs typeface="Roboto"/>
                <a:sym typeface="Roboto"/>
              </a:rPr>
              <a:t> things we learned about the author?</a:t>
            </a:r>
            <a:endParaRPr sz="2600">
              <a:solidFill>
                <a:srgbClr val="1F3A93"/>
              </a:solidFill>
              <a:latin typeface="Roboto"/>
              <a:ea typeface="Roboto"/>
              <a:cs typeface="Roboto"/>
              <a:sym typeface="Roboto"/>
            </a:endParaRPr>
          </a:p>
          <a:p>
            <a:pPr indent="-393700" lvl="0" marL="457200" rtl="0" algn="l">
              <a:lnSpc>
                <a:spcPct val="115000"/>
              </a:lnSpc>
              <a:spcBef>
                <a:spcPts val="100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What are </a:t>
            </a:r>
            <a:r>
              <a:rPr b="1" lang="en" sz="2600">
                <a:solidFill>
                  <a:schemeClr val="accent4"/>
                </a:solidFill>
                <a:latin typeface="Roboto"/>
                <a:ea typeface="Roboto"/>
                <a:cs typeface="Roboto"/>
                <a:sym typeface="Roboto"/>
              </a:rPr>
              <a:t>3</a:t>
            </a:r>
            <a:r>
              <a:rPr lang="en" sz="2600">
                <a:solidFill>
                  <a:srgbClr val="1F3A93"/>
                </a:solidFill>
                <a:latin typeface="Roboto"/>
                <a:ea typeface="Roboto"/>
                <a:cs typeface="Roboto"/>
                <a:sym typeface="Roboto"/>
              </a:rPr>
              <a:t> things we want to learn more about as we read the book chapter?</a:t>
            </a:r>
            <a:endParaRPr sz="2600">
              <a:solidFill>
                <a:srgbClr val="1F3A93"/>
              </a:solidFill>
              <a:latin typeface="Roboto"/>
              <a:ea typeface="Roboto"/>
              <a:cs typeface="Roboto"/>
              <a:sym typeface="Roboto"/>
            </a:endParaRPr>
          </a:p>
          <a:p>
            <a:pPr indent="-393700" lvl="0" marL="457200" rtl="0" algn="l">
              <a:lnSpc>
                <a:spcPct val="115000"/>
              </a:lnSpc>
              <a:spcBef>
                <a:spcPts val="1000"/>
              </a:spcBef>
              <a:spcAft>
                <a:spcPts val="0"/>
              </a:spcAft>
              <a:buClr>
                <a:srgbClr val="1F3A93"/>
              </a:buClr>
              <a:buSzPts val="2600"/>
              <a:buFont typeface="Roboto"/>
              <a:buChar char="●"/>
            </a:pPr>
            <a:r>
              <a:rPr lang="en" sz="2600">
                <a:solidFill>
                  <a:srgbClr val="1F3A93"/>
                </a:solidFill>
                <a:latin typeface="Roboto"/>
                <a:ea typeface="Roboto"/>
                <a:cs typeface="Roboto"/>
                <a:sym typeface="Roboto"/>
              </a:rPr>
              <a:t>Any other thoughts or questions?</a:t>
            </a:r>
            <a:endParaRPr sz="2600">
              <a:solidFill>
                <a:srgbClr val="1F3A93"/>
              </a:solidFill>
              <a:latin typeface="Roboto"/>
              <a:ea typeface="Roboto"/>
              <a:cs typeface="Roboto"/>
              <a:sym typeface="Roboto"/>
            </a:endParaRPr>
          </a:p>
          <a:p>
            <a:pPr indent="0" lvl="0" marL="457200" rtl="0" algn="l">
              <a:lnSpc>
                <a:spcPct val="150000"/>
              </a:lnSpc>
              <a:spcBef>
                <a:spcPts val="1000"/>
              </a:spcBef>
              <a:spcAft>
                <a:spcPts val="0"/>
              </a:spcAft>
              <a:buNone/>
            </a:pPr>
            <a:r>
              <a:t/>
            </a:r>
            <a:endParaRPr sz="2600">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168" name="Google Shape;168;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9" name="Google Shape;169;p2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75" name="Google Shape;175;p2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Jumping Into Chapter Two!</a:t>
            </a:r>
            <a:endParaRPr b="1">
              <a:solidFill>
                <a:srgbClr val="1F3A93"/>
              </a:solidFill>
              <a:latin typeface="Roboto Condensed"/>
              <a:ea typeface="Roboto Condensed"/>
              <a:cs typeface="Roboto Condensed"/>
              <a:sym typeface="Roboto Condensed"/>
            </a:endParaRPr>
          </a:p>
        </p:txBody>
      </p:sp>
      <p:sp>
        <p:nvSpPr>
          <p:cNvPr id="176" name="Google Shape;176;p25"/>
          <p:cNvSpPr txBox="1"/>
          <p:nvPr>
            <p:ph idx="1" type="body"/>
          </p:nvPr>
        </p:nvSpPr>
        <p:spPr>
          <a:xfrm>
            <a:off x="311700" y="1152475"/>
            <a:ext cx="8520600" cy="31257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Clr>
                <a:srgbClr val="1F3A93"/>
              </a:buClr>
              <a:buSzPts val="2700"/>
              <a:buFont typeface="Roboto"/>
              <a:buChar char="●"/>
            </a:pPr>
            <a:r>
              <a:rPr lang="en" sz="2700">
                <a:solidFill>
                  <a:srgbClr val="1F3A93"/>
                </a:solidFill>
                <a:latin typeface="Roboto"/>
                <a:ea typeface="Roboto"/>
                <a:cs typeface="Roboto"/>
                <a:sym typeface="Roboto"/>
              </a:rPr>
              <a:t>Before we begin reading…</a:t>
            </a:r>
            <a:endParaRPr sz="2700">
              <a:solidFill>
                <a:srgbClr val="1F3A93"/>
              </a:solidFill>
              <a:latin typeface="Roboto"/>
              <a:ea typeface="Roboto"/>
              <a:cs typeface="Roboto"/>
              <a:sym typeface="Roboto"/>
            </a:endParaRPr>
          </a:p>
          <a:p>
            <a:pPr indent="-374650" lvl="1" marL="9144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Keep an eye out for facts or statistics that prove there was a gun violence problem in Washington, DC during the 1970’s</a:t>
            </a:r>
            <a:endParaRPr sz="2300">
              <a:solidFill>
                <a:srgbClr val="1F3A93"/>
              </a:solidFill>
              <a:latin typeface="Roboto"/>
              <a:ea typeface="Roboto"/>
              <a:cs typeface="Roboto"/>
              <a:sym typeface="Roboto"/>
            </a:endParaRPr>
          </a:p>
          <a:p>
            <a:pPr indent="-374650" lvl="1" marL="9144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Look for key characters (city council members and other politicians) and their policy perspectives on how to deal with DC’s gun violence</a:t>
            </a:r>
            <a:endParaRPr sz="2300">
              <a:solidFill>
                <a:srgbClr val="1F3A93"/>
              </a:solidFill>
              <a:latin typeface="Roboto"/>
              <a:ea typeface="Roboto"/>
              <a:cs typeface="Roboto"/>
              <a:sym typeface="Roboto"/>
            </a:endParaRPr>
          </a:p>
          <a:p>
            <a:pPr indent="0" lvl="0" marL="457200" rtl="0" algn="l">
              <a:spcBef>
                <a:spcPts val="1200"/>
              </a:spcBef>
              <a:spcAft>
                <a:spcPts val="0"/>
              </a:spcAft>
              <a:buNone/>
            </a:pPr>
            <a:r>
              <a:rPr lang="en" sz="2700">
                <a:solidFill>
                  <a:srgbClr val="1F3A93"/>
                </a:solidFill>
                <a:latin typeface="Roboto"/>
                <a:ea typeface="Roboto"/>
                <a:cs typeface="Roboto"/>
                <a:sym typeface="Roboto"/>
              </a:rPr>
              <a:t>Use your </a:t>
            </a:r>
            <a:r>
              <a:rPr lang="en" sz="2700" u="sng">
                <a:solidFill>
                  <a:srgbClr val="1F3A93"/>
                </a:solidFill>
                <a:latin typeface="Roboto"/>
                <a:ea typeface="Roboto"/>
                <a:cs typeface="Roboto"/>
                <a:sym typeface="Roboto"/>
              </a:rPr>
              <a:t>Policy Perspective Identification Log!</a:t>
            </a:r>
            <a:endParaRPr sz="2700" u="sng">
              <a:solidFill>
                <a:srgbClr val="1F3A93"/>
              </a:solidFill>
              <a:latin typeface="Roboto"/>
              <a:ea typeface="Roboto"/>
              <a:cs typeface="Roboto"/>
              <a:sym typeface="Roboto"/>
            </a:endParaRPr>
          </a:p>
          <a:p>
            <a:pPr indent="0" lvl="0" marL="457200" rtl="0" algn="l">
              <a:spcBef>
                <a:spcPts val="1200"/>
              </a:spcBef>
              <a:spcAft>
                <a:spcPts val="0"/>
              </a:spcAft>
              <a:buNone/>
            </a:pPr>
            <a:r>
              <a:t/>
            </a:r>
            <a:endParaRPr sz="2700">
              <a:solidFill>
                <a:srgbClr val="1F3A93"/>
              </a:solidFill>
              <a:latin typeface="Roboto"/>
              <a:ea typeface="Roboto"/>
              <a:cs typeface="Roboto"/>
              <a:sym typeface="Roboto"/>
            </a:endParaRPr>
          </a:p>
          <a:p>
            <a:pPr indent="0" lvl="0" marL="457200" rtl="0" algn="l">
              <a:spcBef>
                <a:spcPts val="1200"/>
              </a:spcBef>
              <a:spcAft>
                <a:spcPts val="0"/>
              </a:spcAft>
              <a:buNone/>
            </a:pPr>
            <a:r>
              <a:t/>
            </a:r>
            <a:endParaRPr sz="2700">
              <a:solidFill>
                <a:srgbClr val="1F3A93"/>
              </a:solidFill>
              <a:latin typeface="Roboto"/>
              <a:ea typeface="Roboto"/>
              <a:cs typeface="Roboto"/>
              <a:sym typeface="Roboto"/>
            </a:endParaRPr>
          </a:p>
          <a:p>
            <a:pPr indent="0" lvl="0" marL="0" rtl="0" algn="l">
              <a:spcBef>
                <a:spcPts val="1200"/>
              </a:spcBef>
              <a:spcAft>
                <a:spcPts val="1200"/>
              </a:spcAft>
              <a:buNone/>
            </a:pPr>
            <a:r>
              <a:t/>
            </a:r>
            <a:endParaRPr sz="2700">
              <a:solidFill>
                <a:srgbClr val="1F3A93"/>
              </a:solidFill>
              <a:latin typeface="Roboto"/>
              <a:ea typeface="Roboto"/>
              <a:cs typeface="Roboto"/>
              <a:sym typeface="Roboto"/>
            </a:endParaRPr>
          </a:p>
        </p:txBody>
      </p:sp>
      <p:cxnSp>
        <p:nvCxnSpPr>
          <p:cNvPr id="177" name="Google Shape;177;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8" name="Google Shape;178;p2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84" name="Google Shape;184;p2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Chapter Two!</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85" name="Google Shape;185;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6" name="Google Shape;186;p2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187" name="Google Shape;187;p26"/>
          <p:cNvGraphicFramePr/>
          <p:nvPr/>
        </p:nvGraphicFramePr>
        <p:xfrm>
          <a:off x="311688" y="1152475"/>
          <a:ext cx="3000000" cy="3000000"/>
        </p:xfrm>
        <a:graphic>
          <a:graphicData uri="http://schemas.openxmlformats.org/drawingml/2006/table">
            <a:tbl>
              <a:tblPr bandRow="1">
                <a:noFill/>
                <a:tableStyleId>{147390A8-5EE5-4DA2-A9B5-BEE5171F7389}</a:tableStyleId>
              </a:tblPr>
              <a:tblGrid>
                <a:gridCol w="2934600"/>
                <a:gridCol w="5586000"/>
              </a:tblGrid>
              <a:tr h="496775">
                <a:tc>
                  <a:txBody>
                    <a:bodyPr/>
                    <a:lstStyle/>
                    <a:p>
                      <a:pPr indent="0" lvl="0" marL="0" rtl="0" algn="ctr">
                        <a:spcBef>
                          <a:spcPts val="0"/>
                        </a:spcBef>
                        <a:spcAft>
                          <a:spcPts val="0"/>
                        </a:spcAft>
                        <a:buNone/>
                      </a:pPr>
                      <a:r>
                        <a:rPr i="1" lang="en" sz="1050">
                          <a:latin typeface="Roboto Medium"/>
                          <a:ea typeface="Roboto Medium"/>
                          <a:cs typeface="Roboto Medium"/>
                          <a:sym typeface="Roboto Medium"/>
                        </a:rPr>
                        <a:t>Policy Perspective or Facts</a:t>
                      </a:r>
                      <a:endParaRPr i="1"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i="1" lang="en" sz="1050">
                          <a:latin typeface="Roboto Medium"/>
                          <a:ea typeface="Roboto Medium"/>
                          <a:cs typeface="Roboto Medium"/>
                          <a:sym typeface="Roboto Medium"/>
                        </a:rPr>
                        <a:t>What do you know about this policy perspective?</a:t>
                      </a:r>
                      <a:endParaRPr i="1" sz="1050">
                        <a:latin typeface="Roboto Medium"/>
                        <a:ea typeface="Roboto Medium"/>
                        <a:cs typeface="Roboto Medium"/>
                        <a:sym typeface="Roboto Medium"/>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807225">
                <a:tc>
                  <a:txBody>
                    <a:bodyPr/>
                    <a:lstStyle/>
                    <a:p>
                      <a:pPr indent="0" lvl="0" marL="0" rtl="0" algn="l">
                        <a:spcBef>
                          <a:spcPts val="0"/>
                        </a:spcBef>
                        <a:spcAft>
                          <a:spcPts val="0"/>
                        </a:spcAft>
                        <a:buNone/>
                      </a:pPr>
                      <a:r>
                        <a:rPr lang="en" sz="1050">
                          <a:latin typeface="Roboto Medium"/>
                          <a:ea typeface="Roboto Medium"/>
                          <a:cs typeface="Roboto Medium"/>
                          <a:sym typeface="Roboto Medium"/>
                        </a:rPr>
                        <a:t>Facts/Statistics that prove gun violence was a problem</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p>
                      <a:pPr indent="0" lvl="0" marL="0" rtl="0" algn="l">
                        <a:spcBef>
                          <a:spcPts val="0"/>
                        </a:spcBef>
                        <a:spcAft>
                          <a:spcPts val="0"/>
                        </a:spcAft>
                        <a:buNone/>
                      </a:pPr>
                      <a:r>
                        <a:t/>
                      </a:r>
                      <a:endParaRPr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50">
                        <a:latin typeface="Roboto"/>
                        <a:ea typeface="Roboto"/>
                        <a:cs typeface="Roboto"/>
                        <a:sym typeface="Roboto"/>
                      </a:endParaRPr>
                    </a:p>
                    <a:p>
                      <a:pPr indent="0" lvl="0" marL="0" rtl="0" algn="ctr">
                        <a:spcBef>
                          <a:spcPts val="0"/>
                        </a:spcBef>
                        <a:spcAft>
                          <a:spcPts val="0"/>
                        </a:spcAft>
                        <a:buNone/>
                      </a:pPr>
                      <a:r>
                        <a:t/>
                      </a:r>
                      <a:endParaRPr sz="1050">
                        <a:latin typeface="Roboto"/>
                        <a:ea typeface="Roboto"/>
                        <a:cs typeface="Roboto"/>
                        <a:sym typeface="Roboto"/>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46025">
                <a:tc>
                  <a:txBody>
                    <a:bodyPr/>
                    <a:lstStyle/>
                    <a:p>
                      <a:pPr indent="0" lvl="0" marL="0" rtl="0" algn="l">
                        <a:lnSpc>
                          <a:spcPct val="200000"/>
                        </a:lnSpc>
                        <a:spcBef>
                          <a:spcPts val="0"/>
                        </a:spcBef>
                        <a:spcAft>
                          <a:spcPts val="0"/>
                        </a:spcAft>
                        <a:buNone/>
                      </a:pPr>
                      <a:r>
                        <a:rPr lang="en" sz="1050">
                          <a:latin typeface="Roboto Medium"/>
                          <a:ea typeface="Roboto Medium"/>
                          <a:cs typeface="Roboto Medium"/>
                          <a:sym typeface="Roboto Medium"/>
                        </a:rPr>
                        <a:t>Policy #1</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rPr lang="en" sz="1050">
                          <a:latin typeface="Roboto Medium"/>
                          <a:ea typeface="Roboto Medium"/>
                          <a:cs typeface="Roboto Medium"/>
                          <a:sym typeface="Roboto Medium"/>
                        </a:rPr>
                        <a:t>Leader: John Wilson</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rPr lang="en" sz="1050">
                          <a:latin typeface="Roboto Medium"/>
                          <a:ea typeface="Roboto Medium"/>
                          <a:cs typeface="Roboto Medium"/>
                          <a:sym typeface="Roboto Medium"/>
                        </a:rPr>
                        <a:t>Name:</a:t>
                      </a:r>
                      <a:endParaRPr sz="1050">
                        <a:latin typeface="Roboto Medium"/>
                        <a:ea typeface="Roboto Medium"/>
                        <a:cs typeface="Roboto Medium"/>
                        <a:sym typeface="Roboto Medium"/>
                      </a:endParaRPr>
                    </a:p>
                    <a:p>
                      <a:pPr indent="0" lvl="0" marL="0" rtl="0" algn="l">
                        <a:lnSpc>
                          <a:spcPct val="200000"/>
                        </a:lnSpc>
                        <a:spcBef>
                          <a:spcPts val="0"/>
                        </a:spcBef>
                        <a:spcAft>
                          <a:spcPts val="0"/>
                        </a:spcAft>
                        <a:buNone/>
                      </a:pPr>
                      <a:r>
                        <a:t/>
                      </a:r>
                      <a:endParaRPr sz="1050">
                        <a:latin typeface="Roboto Medium"/>
                        <a:ea typeface="Roboto Medium"/>
                        <a:cs typeface="Roboto Medium"/>
                        <a:sym typeface="Roboto Medium"/>
                      </a:endParaRPr>
                    </a:p>
                  </a:txBody>
                  <a:tcPr marT="114300" marB="114300" marR="114300" marL="114300" anchor="ctr">
                    <a:lnL cap="flat" cmpd="sng" w="28575">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50">
                        <a:latin typeface="Roboto"/>
                        <a:ea typeface="Roboto"/>
                        <a:cs typeface="Roboto"/>
                        <a:sym typeface="Roboto"/>
                      </a:endParaRPr>
                    </a:p>
                  </a:txBody>
                  <a:tcPr marT="114300" marB="114300" marR="114300" marL="114300" anchor="ctr">
                    <a:lnL cap="flat" cmpd="sng" w="63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Interest Survey</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93" name="Google Shape;193;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4" name="Google Shape;194;p2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95" name="Google Shape;195;p2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96" name="Google Shape;196;p27"/>
          <p:cNvGraphicFramePr/>
          <p:nvPr/>
        </p:nvGraphicFramePr>
        <p:xfrm>
          <a:off x="409575" y="1293250"/>
          <a:ext cx="3000000" cy="3000000"/>
        </p:xfrm>
        <a:graphic>
          <a:graphicData uri="http://schemas.openxmlformats.org/drawingml/2006/table">
            <a:tbl>
              <a:tblPr>
                <a:noFill/>
                <a:tableStyleId>{4054C214-7C04-42D6-AEBD-6231AC6618F3}</a:tableStyleId>
              </a:tblPr>
              <a:tblGrid>
                <a:gridCol w="8324325"/>
              </a:tblGrid>
              <a:tr h="3583075">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On a scale from 1 to 5, how interested are you in learning more about gun control and continuing this unit?</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97" name="Google Shape;197;p27"/>
          <p:cNvSpPr txBox="1"/>
          <p:nvPr/>
        </p:nvSpPr>
        <p:spPr>
          <a:xfrm>
            <a:off x="410198" y="3888800"/>
            <a:ext cx="13038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Thank you, next</a:t>
            </a:r>
            <a:endParaRPr sz="1600">
              <a:solidFill>
                <a:srgbClr val="1F3A93"/>
              </a:solidFill>
              <a:latin typeface="Roboto"/>
              <a:ea typeface="Roboto"/>
              <a:cs typeface="Roboto"/>
              <a:sym typeface="Roboto"/>
            </a:endParaRPr>
          </a:p>
        </p:txBody>
      </p:sp>
      <p:sp>
        <p:nvSpPr>
          <p:cNvPr id="198" name="Google Shape;198;p27"/>
          <p:cNvSpPr txBox="1"/>
          <p:nvPr/>
        </p:nvSpPr>
        <p:spPr>
          <a:xfrm>
            <a:off x="2201061" y="3888800"/>
            <a:ext cx="10542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Seems boring</a:t>
            </a:r>
            <a:endParaRPr sz="1600">
              <a:solidFill>
                <a:srgbClr val="1F3A93"/>
              </a:solidFill>
              <a:latin typeface="Roboto"/>
              <a:ea typeface="Roboto"/>
              <a:cs typeface="Roboto"/>
              <a:sym typeface="Roboto"/>
            </a:endParaRPr>
          </a:p>
        </p:txBody>
      </p:sp>
      <p:sp>
        <p:nvSpPr>
          <p:cNvPr id="199" name="Google Shape;199;p27"/>
          <p:cNvSpPr txBox="1"/>
          <p:nvPr/>
        </p:nvSpPr>
        <p:spPr>
          <a:xfrm>
            <a:off x="3881850" y="3888800"/>
            <a:ext cx="10542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This will be alright</a:t>
            </a:r>
            <a:endParaRPr sz="1600">
              <a:solidFill>
                <a:srgbClr val="1F3A93"/>
              </a:solidFill>
              <a:latin typeface="Roboto"/>
              <a:ea typeface="Roboto"/>
              <a:cs typeface="Roboto"/>
              <a:sym typeface="Roboto"/>
            </a:endParaRPr>
          </a:p>
        </p:txBody>
      </p:sp>
      <p:sp>
        <p:nvSpPr>
          <p:cNvPr id="200" name="Google Shape;200;p27"/>
          <p:cNvSpPr txBox="1"/>
          <p:nvPr/>
        </p:nvSpPr>
        <p:spPr>
          <a:xfrm>
            <a:off x="5400550" y="3888800"/>
            <a:ext cx="16281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I think I’m gonna like this</a:t>
            </a:r>
            <a:endParaRPr sz="1600">
              <a:solidFill>
                <a:srgbClr val="1F3A93"/>
              </a:solidFill>
              <a:latin typeface="Roboto"/>
              <a:ea typeface="Roboto"/>
              <a:cs typeface="Roboto"/>
              <a:sym typeface="Roboto"/>
            </a:endParaRPr>
          </a:p>
        </p:txBody>
      </p:sp>
      <p:sp>
        <p:nvSpPr>
          <p:cNvPr id="201" name="Google Shape;201;p27"/>
          <p:cNvSpPr txBox="1"/>
          <p:nvPr/>
        </p:nvSpPr>
        <p:spPr>
          <a:xfrm>
            <a:off x="7303974" y="3888800"/>
            <a:ext cx="14619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1F3A93"/>
                </a:solidFill>
                <a:latin typeface="Roboto"/>
                <a:ea typeface="Roboto"/>
                <a:cs typeface="Roboto"/>
                <a:sym typeface="Roboto"/>
              </a:rPr>
              <a:t>Super-Duper Excited</a:t>
            </a:r>
            <a:endParaRPr sz="1600">
              <a:solidFill>
                <a:srgbClr val="1F3A93"/>
              </a:solidFill>
              <a:latin typeface="Roboto"/>
              <a:ea typeface="Roboto"/>
              <a:cs typeface="Roboto"/>
              <a:sym typeface="Roboto"/>
            </a:endParaRPr>
          </a:p>
        </p:txBody>
      </p:sp>
      <p:pic>
        <p:nvPicPr>
          <p:cNvPr id="202" name="Google Shape;202;p27"/>
          <p:cNvPicPr preferRelativeResize="0"/>
          <p:nvPr/>
        </p:nvPicPr>
        <p:blipFill>
          <a:blip r:embed="rId5">
            <a:alphaModFix/>
          </a:blip>
          <a:stretch>
            <a:fillRect/>
          </a:stretch>
        </p:blipFill>
        <p:spPr>
          <a:xfrm>
            <a:off x="2076200" y="2737612"/>
            <a:ext cx="1303926" cy="1303926"/>
          </a:xfrm>
          <a:prstGeom prst="rect">
            <a:avLst/>
          </a:prstGeom>
          <a:noFill/>
          <a:ln>
            <a:noFill/>
          </a:ln>
        </p:spPr>
      </p:pic>
      <p:pic>
        <p:nvPicPr>
          <p:cNvPr id="203" name="Google Shape;203;p27"/>
          <p:cNvPicPr preferRelativeResize="0"/>
          <p:nvPr/>
        </p:nvPicPr>
        <p:blipFill>
          <a:blip r:embed="rId6">
            <a:alphaModFix/>
          </a:blip>
          <a:stretch>
            <a:fillRect/>
          </a:stretch>
        </p:blipFill>
        <p:spPr>
          <a:xfrm>
            <a:off x="410100" y="2737612"/>
            <a:ext cx="1303926" cy="1303926"/>
          </a:xfrm>
          <a:prstGeom prst="rect">
            <a:avLst/>
          </a:prstGeom>
          <a:noFill/>
          <a:ln>
            <a:noFill/>
          </a:ln>
        </p:spPr>
      </p:pic>
      <p:pic>
        <p:nvPicPr>
          <p:cNvPr id="204" name="Google Shape;204;p27"/>
          <p:cNvPicPr preferRelativeResize="0"/>
          <p:nvPr/>
        </p:nvPicPr>
        <p:blipFill>
          <a:blip r:embed="rId7">
            <a:alphaModFix/>
          </a:blip>
          <a:stretch>
            <a:fillRect/>
          </a:stretch>
        </p:blipFill>
        <p:spPr>
          <a:xfrm>
            <a:off x="7382950" y="2737625"/>
            <a:ext cx="1303926" cy="1303926"/>
          </a:xfrm>
          <a:prstGeom prst="rect">
            <a:avLst/>
          </a:prstGeom>
          <a:noFill/>
          <a:ln>
            <a:noFill/>
          </a:ln>
        </p:spPr>
      </p:pic>
      <p:pic>
        <p:nvPicPr>
          <p:cNvPr id="205" name="Google Shape;205;p27"/>
          <p:cNvPicPr preferRelativeResize="0"/>
          <p:nvPr/>
        </p:nvPicPr>
        <p:blipFill>
          <a:blip r:embed="rId8">
            <a:alphaModFix/>
          </a:blip>
          <a:stretch>
            <a:fillRect/>
          </a:stretch>
        </p:blipFill>
        <p:spPr>
          <a:xfrm>
            <a:off x="5562638" y="2737635"/>
            <a:ext cx="1303926" cy="1303926"/>
          </a:xfrm>
          <a:prstGeom prst="rect">
            <a:avLst/>
          </a:prstGeom>
          <a:noFill/>
          <a:ln>
            <a:noFill/>
          </a:ln>
        </p:spPr>
      </p:pic>
      <p:pic>
        <p:nvPicPr>
          <p:cNvPr id="206" name="Google Shape;206;p27"/>
          <p:cNvPicPr preferRelativeResize="0"/>
          <p:nvPr/>
        </p:nvPicPr>
        <p:blipFill>
          <a:blip r:embed="rId9">
            <a:alphaModFix/>
          </a:blip>
          <a:stretch>
            <a:fillRect/>
          </a:stretch>
        </p:blipFill>
        <p:spPr>
          <a:xfrm>
            <a:off x="3742313" y="2737612"/>
            <a:ext cx="1303926" cy="1303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10" name="Shape 210"/>
        <p:cNvGrpSpPr/>
        <p:nvPr/>
      </p:nvGrpSpPr>
      <p:grpSpPr>
        <a:xfrm>
          <a:off x="0" y="0"/>
          <a:ext cx="0" cy="0"/>
          <a:chOff x="0" y="0"/>
          <a:chExt cx="0" cy="0"/>
        </a:xfrm>
      </p:grpSpPr>
      <p:pic>
        <p:nvPicPr>
          <p:cNvPr id="211" name="Google Shape;211;p2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12" name="Google Shape;212;p28"/>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213" name="Google Shape;213;p28"/>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Clr>
                <a:schemeClr val="dk1"/>
              </a:buClr>
              <a:buSzPts val="440"/>
              <a:buFont typeface="Arial"/>
              <a:buNone/>
            </a:pPr>
            <a:r>
              <a:rPr lang="en" sz="5840">
                <a:solidFill>
                  <a:schemeClr val="lt1"/>
                </a:solidFill>
                <a:latin typeface="Raleway Medium"/>
                <a:ea typeface="Raleway Medium"/>
                <a:cs typeface="Raleway Medium"/>
                <a:sym typeface="Raleway Medium"/>
              </a:rPr>
              <a:t>Reading Chapter 2</a:t>
            </a:r>
            <a:endParaRPr sz="5840">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ct val="35483"/>
              <a:buFont typeface="Arial"/>
              <a:buNone/>
            </a:pPr>
            <a:r>
              <a:t/>
            </a:r>
            <a:endParaRPr sz="31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600">
              <a:solidFill>
                <a:schemeClr val="lt1"/>
              </a:solidFill>
              <a:latin typeface="Raleway Medium"/>
              <a:ea typeface="Raleway Medium"/>
              <a:cs typeface="Raleway Medium"/>
              <a:sym typeface="Raleway Medium"/>
            </a:endParaRPr>
          </a:p>
        </p:txBody>
      </p:sp>
      <p:cxnSp>
        <p:nvCxnSpPr>
          <p:cNvPr id="214" name="Google Shape;214;p2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15" name="Google Shape;215;p2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16" name="Google Shape;216;p28"/>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222" name="Google Shape;222;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23" name="Google Shape;223;p29"/>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24" name="Google Shape;224;p29"/>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25" name="Google Shape;225;p29"/>
          <p:cNvGraphicFramePr/>
          <p:nvPr/>
        </p:nvGraphicFramePr>
        <p:xfrm>
          <a:off x="1315000" y="1296925"/>
          <a:ext cx="3000000" cy="3000000"/>
        </p:xfrm>
        <a:graphic>
          <a:graphicData uri="http://schemas.openxmlformats.org/drawingml/2006/table">
            <a:tbl>
              <a:tblPr>
                <a:noFill/>
                <a:tableStyleId>{4054C214-7C04-42D6-AEBD-6231AC6618F3}</a:tableStyleId>
              </a:tblPr>
              <a:tblGrid>
                <a:gridCol w="6277175"/>
              </a:tblGrid>
              <a:tr h="3632700">
                <a:tc>
                  <a:txBody>
                    <a:bodyPr/>
                    <a:lstStyle/>
                    <a:p>
                      <a:pPr indent="0" lvl="0" marL="0" rtl="0" algn="l">
                        <a:spcBef>
                          <a:spcPts val="0"/>
                        </a:spcBef>
                        <a:spcAft>
                          <a:spcPts val="0"/>
                        </a:spcAft>
                        <a:buClr>
                          <a:schemeClr val="dk1"/>
                        </a:buClr>
                        <a:buSzPts val="1100"/>
                        <a:buFont typeface="Arial"/>
                        <a:buNone/>
                      </a:pPr>
                      <a:r>
                        <a:rPr lang="en">
                          <a:solidFill>
                            <a:srgbClr val="1F3A93"/>
                          </a:solidFill>
                        </a:rPr>
                        <a:t>Answer the following question about the Author. Write your answer on a slip of paper to submit later with our closing question.</a:t>
                      </a:r>
                      <a:endParaRPr>
                        <a:solidFill>
                          <a:srgbClr val="1F3A93"/>
                        </a:solidFill>
                      </a:endParaRPr>
                    </a:p>
                    <a:p>
                      <a:pPr indent="0" lvl="0" marL="0" rtl="0" algn="l">
                        <a:spcBef>
                          <a:spcPts val="0"/>
                        </a:spcBef>
                        <a:spcAft>
                          <a:spcPts val="0"/>
                        </a:spcAft>
                        <a:buClr>
                          <a:schemeClr val="dk1"/>
                        </a:buClr>
                        <a:buSzPts val="1100"/>
                        <a:buFont typeface="Arial"/>
                        <a:buNone/>
                      </a:pPr>
                      <a:r>
                        <a:t/>
                      </a:r>
                      <a:endParaRPr>
                        <a:solidFill>
                          <a:srgbClr val="1F3A93"/>
                        </a:solidFill>
                      </a:endParaRPr>
                    </a:p>
                    <a:p>
                      <a:pPr indent="-317500" lvl="0" marL="457200" rtl="0" algn="l">
                        <a:lnSpc>
                          <a:spcPct val="115000"/>
                        </a:lnSpc>
                        <a:spcBef>
                          <a:spcPts val="0"/>
                        </a:spcBef>
                        <a:spcAft>
                          <a:spcPts val="0"/>
                        </a:spcAft>
                        <a:buClr>
                          <a:srgbClr val="1F3A93"/>
                        </a:buClr>
                        <a:buSzPts val="1400"/>
                        <a:buAutoNum type="arabicPeriod"/>
                      </a:pPr>
                      <a:r>
                        <a:rPr lang="en">
                          <a:solidFill>
                            <a:srgbClr val="1F3A93"/>
                          </a:solidFill>
                        </a:rPr>
                        <a:t>Why did James Forman Jr. write </a:t>
                      </a:r>
                      <a:r>
                        <a:rPr i="1" lang="en">
                          <a:solidFill>
                            <a:srgbClr val="1F3A93"/>
                          </a:solidFill>
                        </a:rPr>
                        <a:t>Locking Up Our Own</a:t>
                      </a:r>
                      <a:r>
                        <a:rPr lang="en">
                          <a:solidFill>
                            <a:srgbClr val="1F3A93"/>
                          </a:solidFill>
                        </a:rPr>
                        <a:t>?</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show the complexity of crime and punishment in the Black community</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create a greater understanding of mass incarceration in America</a:t>
                      </a:r>
                      <a:endParaRPr>
                        <a:solidFill>
                          <a:srgbClr val="1F3A93"/>
                        </a:solidFill>
                      </a:endParaRPr>
                    </a:p>
                    <a:p>
                      <a:pPr indent="-317500" lvl="1" marL="914400" rtl="0" algn="l">
                        <a:lnSpc>
                          <a:spcPct val="115000"/>
                        </a:lnSpc>
                        <a:spcBef>
                          <a:spcPts val="1000"/>
                        </a:spcBef>
                        <a:spcAft>
                          <a:spcPts val="0"/>
                        </a:spcAft>
                        <a:buClr>
                          <a:srgbClr val="1F3A93"/>
                        </a:buClr>
                        <a:buSzPts val="1400"/>
                        <a:buAutoNum type="alphaLcPeriod"/>
                      </a:pPr>
                      <a:r>
                        <a:rPr lang="en">
                          <a:solidFill>
                            <a:srgbClr val="1F3A93"/>
                          </a:solidFill>
                        </a:rPr>
                        <a:t>To discuss how/why people within the Black community have different opinions on how to deal with crime</a:t>
                      </a:r>
                      <a:endParaRPr>
                        <a:solidFill>
                          <a:srgbClr val="1F3A93"/>
                        </a:solidFill>
                      </a:endParaRPr>
                    </a:p>
                    <a:p>
                      <a:pPr indent="-317500" lvl="1" marL="914400" rtl="0" algn="l">
                        <a:lnSpc>
                          <a:spcPct val="115000"/>
                        </a:lnSpc>
                        <a:spcBef>
                          <a:spcPts val="1000"/>
                        </a:spcBef>
                        <a:spcAft>
                          <a:spcPts val="1000"/>
                        </a:spcAft>
                        <a:buClr>
                          <a:srgbClr val="1F3A93"/>
                        </a:buClr>
                        <a:buSzPts val="1400"/>
                        <a:buAutoNum type="alphaLcPeriod"/>
                      </a:pPr>
                      <a:r>
                        <a:rPr lang="en">
                          <a:solidFill>
                            <a:srgbClr val="1F3A93"/>
                          </a:solidFill>
                        </a:rPr>
                        <a:t>All of the above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0"/>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231" name="Google Shape;231;p3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232" name="Google Shape;232;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3" name="Google Shape;233;p30"/>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234" name="Google Shape;234;p30"/>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Multiple-Choice Review Question</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 Chapter 2</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240" name="Google Shape;240;p3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Read</a:t>
            </a:r>
            <a:endParaRPr b="1">
              <a:solidFill>
                <a:srgbClr val="1F3A93"/>
              </a:solidFill>
              <a:latin typeface="Roboto Condensed"/>
              <a:ea typeface="Roboto Condensed"/>
              <a:cs typeface="Roboto Condensed"/>
              <a:sym typeface="Roboto Condensed"/>
            </a:endParaRPr>
          </a:p>
        </p:txBody>
      </p:sp>
      <p:sp>
        <p:nvSpPr>
          <p:cNvPr id="241" name="Google Shape;241;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Open your reading to where you left off before.</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Remember, </a:t>
            </a:r>
            <a:endParaRPr>
              <a:solidFill>
                <a:srgbClr val="1F3A93"/>
              </a:solidFill>
              <a:latin typeface="Roboto"/>
              <a:ea typeface="Roboto"/>
              <a:cs typeface="Roboto"/>
              <a:sym typeface="Roboto"/>
            </a:endParaRPr>
          </a:p>
          <a:p>
            <a:pPr indent="-342900" lvl="0" marL="457200" rtl="0" algn="l">
              <a:lnSpc>
                <a:spcPct val="115000"/>
              </a:lnSpc>
              <a:spcBef>
                <a:spcPts val="1200"/>
              </a:spcBef>
              <a:spcAft>
                <a:spcPts val="0"/>
              </a:spcAft>
              <a:buClr>
                <a:srgbClr val="1F3A93"/>
              </a:buClr>
              <a:buSzPts val="1800"/>
              <a:buFont typeface="Roboto"/>
              <a:buChar char="●"/>
            </a:pPr>
            <a:r>
              <a:rPr lang="en">
                <a:solidFill>
                  <a:srgbClr val="1F3A93"/>
                </a:solidFill>
                <a:latin typeface="Roboto"/>
                <a:ea typeface="Roboto"/>
                <a:cs typeface="Roboto"/>
                <a:sym typeface="Roboto"/>
              </a:rPr>
              <a:t>Look for key characters (city council members and other politicians) and their policy perspectives on how to deal with DC’s gun violence</a:t>
            </a:r>
            <a:endParaRPr>
              <a:solidFill>
                <a:srgbClr val="1F3A93"/>
              </a:solidFill>
              <a:latin typeface="Roboto"/>
              <a:ea typeface="Roboto"/>
              <a:cs typeface="Roboto"/>
              <a:sym typeface="Roboto"/>
            </a:endParaRPr>
          </a:p>
          <a:p>
            <a:pPr indent="-342900" lvl="0" marL="457200" rtl="0" algn="l">
              <a:lnSpc>
                <a:spcPct val="115000"/>
              </a:lnSpc>
              <a:spcBef>
                <a:spcPts val="1000"/>
              </a:spcBef>
              <a:spcAft>
                <a:spcPts val="0"/>
              </a:spcAft>
              <a:buClr>
                <a:srgbClr val="1F3A93"/>
              </a:buClr>
              <a:buSzPts val="1800"/>
              <a:buFont typeface="Roboto"/>
              <a:buChar char="●"/>
            </a:pPr>
            <a:r>
              <a:rPr lang="en">
                <a:solidFill>
                  <a:srgbClr val="1F3A93"/>
                </a:solidFill>
                <a:latin typeface="Roboto"/>
                <a:ea typeface="Roboto"/>
                <a:cs typeface="Roboto"/>
                <a:sym typeface="Roboto"/>
              </a:rPr>
              <a:t>Use your Policy Perspective Identification Log!</a:t>
            </a:r>
            <a:endParaRPr>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242" name="Google Shape;242;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43" name="Google Shape;243;p3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244" name="Google Shape;244;p31"/>
          <p:cNvGrpSpPr/>
          <p:nvPr/>
        </p:nvGrpSpPr>
        <p:grpSpPr>
          <a:xfrm>
            <a:off x="7081317" y="3131436"/>
            <a:ext cx="1519507" cy="1641742"/>
            <a:chOff x="4135584" y="4157273"/>
            <a:chExt cx="294193" cy="366207"/>
          </a:xfrm>
        </p:grpSpPr>
        <p:sp>
          <p:nvSpPr>
            <p:cNvPr id="245" name="Google Shape;245;p31"/>
            <p:cNvSpPr/>
            <p:nvPr/>
          </p:nvSpPr>
          <p:spPr>
            <a:xfrm>
              <a:off x="4193677" y="4216291"/>
              <a:ext cx="184221" cy="307188"/>
            </a:xfrm>
            <a:custGeom>
              <a:rect b="b" l="l" r="r" t="t"/>
              <a:pathLst>
                <a:path extrusionOk="0" h="11961" w="7173">
                  <a:moveTo>
                    <a:pt x="3115" y="3384"/>
                  </a:moveTo>
                  <a:cubicBezTo>
                    <a:pt x="3314" y="3384"/>
                    <a:pt x="3511" y="3416"/>
                    <a:pt x="3689" y="3481"/>
                  </a:cubicBezTo>
                  <a:cubicBezTo>
                    <a:pt x="4054" y="3618"/>
                    <a:pt x="4358" y="3881"/>
                    <a:pt x="4734" y="3994"/>
                  </a:cubicBezTo>
                  <a:cubicBezTo>
                    <a:pt x="4795" y="4014"/>
                    <a:pt x="4867" y="4035"/>
                    <a:pt x="4939" y="4052"/>
                  </a:cubicBezTo>
                  <a:cubicBezTo>
                    <a:pt x="4679" y="5343"/>
                    <a:pt x="4703" y="6674"/>
                    <a:pt x="5007" y="7955"/>
                  </a:cubicBezTo>
                  <a:cubicBezTo>
                    <a:pt x="4686" y="8030"/>
                    <a:pt x="4362" y="8095"/>
                    <a:pt x="4037" y="8146"/>
                  </a:cubicBezTo>
                  <a:cubicBezTo>
                    <a:pt x="3723" y="6551"/>
                    <a:pt x="2948" y="5107"/>
                    <a:pt x="2056" y="3758"/>
                  </a:cubicBezTo>
                  <a:cubicBezTo>
                    <a:pt x="2332" y="3507"/>
                    <a:pt x="2728" y="3384"/>
                    <a:pt x="3115" y="3384"/>
                  </a:cubicBezTo>
                  <a:close/>
                  <a:moveTo>
                    <a:pt x="3545" y="166"/>
                  </a:moveTo>
                  <a:cubicBezTo>
                    <a:pt x="5475" y="166"/>
                    <a:pt x="7021" y="1802"/>
                    <a:pt x="6896" y="3748"/>
                  </a:cubicBezTo>
                  <a:cubicBezTo>
                    <a:pt x="6800" y="5220"/>
                    <a:pt x="5366" y="6241"/>
                    <a:pt x="5666" y="7764"/>
                  </a:cubicBezTo>
                  <a:cubicBezTo>
                    <a:pt x="5670" y="7778"/>
                    <a:pt x="5676" y="7788"/>
                    <a:pt x="5683" y="7798"/>
                  </a:cubicBezTo>
                  <a:cubicBezTo>
                    <a:pt x="5492" y="7849"/>
                    <a:pt x="5304" y="7890"/>
                    <a:pt x="5113" y="7935"/>
                  </a:cubicBezTo>
                  <a:cubicBezTo>
                    <a:pt x="4874" y="6664"/>
                    <a:pt x="4877" y="5360"/>
                    <a:pt x="5116" y="4089"/>
                  </a:cubicBezTo>
                  <a:cubicBezTo>
                    <a:pt x="5172" y="4098"/>
                    <a:pt x="5228" y="4103"/>
                    <a:pt x="5281" y="4103"/>
                  </a:cubicBezTo>
                  <a:cubicBezTo>
                    <a:pt x="5460" y="4103"/>
                    <a:pt x="5615" y="4045"/>
                    <a:pt x="5673" y="3860"/>
                  </a:cubicBezTo>
                  <a:cubicBezTo>
                    <a:pt x="5686" y="3814"/>
                    <a:pt x="5649" y="3783"/>
                    <a:pt x="5611" y="3783"/>
                  </a:cubicBezTo>
                  <a:cubicBezTo>
                    <a:pt x="5591" y="3783"/>
                    <a:pt x="5570" y="3792"/>
                    <a:pt x="5557" y="3813"/>
                  </a:cubicBezTo>
                  <a:cubicBezTo>
                    <a:pt x="5474" y="3924"/>
                    <a:pt x="5357" y="3971"/>
                    <a:pt x="5222" y="3971"/>
                  </a:cubicBezTo>
                  <a:cubicBezTo>
                    <a:pt x="5197" y="3971"/>
                    <a:pt x="5170" y="3970"/>
                    <a:pt x="5144" y="3966"/>
                  </a:cubicBezTo>
                  <a:cubicBezTo>
                    <a:pt x="5219" y="3591"/>
                    <a:pt x="5311" y="3211"/>
                    <a:pt x="5427" y="2832"/>
                  </a:cubicBezTo>
                  <a:cubicBezTo>
                    <a:pt x="5441" y="2781"/>
                    <a:pt x="5401" y="2748"/>
                    <a:pt x="5360" y="2748"/>
                  </a:cubicBezTo>
                  <a:cubicBezTo>
                    <a:pt x="5333" y="2748"/>
                    <a:pt x="5306" y="2762"/>
                    <a:pt x="5294" y="2795"/>
                  </a:cubicBezTo>
                  <a:cubicBezTo>
                    <a:pt x="5161" y="3167"/>
                    <a:pt x="5051" y="3546"/>
                    <a:pt x="4966" y="3932"/>
                  </a:cubicBezTo>
                  <a:cubicBezTo>
                    <a:pt x="4525" y="3802"/>
                    <a:pt x="3996" y="3420"/>
                    <a:pt x="3730" y="3321"/>
                  </a:cubicBezTo>
                  <a:cubicBezTo>
                    <a:pt x="3541" y="3249"/>
                    <a:pt x="3342" y="3214"/>
                    <a:pt x="3142" y="3214"/>
                  </a:cubicBezTo>
                  <a:cubicBezTo>
                    <a:pt x="3017" y="3214"/>
                    <a:pt x="2891" y="3228"/>
                    <a:pt x="2767" y="3256"/>
                  </a:cubicBezTo>
                  <a:cubicBezTo>
                    <a:pt x="2476" y="3317"/>
                    <a:pt x="2207" y="3457"/>
                    <a:pt x="1988" y="3662"/>
                  </a:cubicBezTo>
                  <a:cubicBezTo>
                    <a:pt x="1882" y="3505"/>
                    <a:pt x="1780" y="3352"/>
                    <a:pt x="1674" y="3198"/>
                  </a:cubicBezTo>
                  <a:cubicBezTo>
                    <a:pt x="1662" y="3182"/>
                    <a:pt x="1646" y="3175"/>
                    <a:pt x="1631" y="3175"/>
                  </a:cubicBezTo>
                  <a:cubicBezTo>
                    <a:pt x="1597" y="3175"/>
                    <a:pt x="1565" y="3209"/>
                    <a:pt x="1588" y="3249"/>
                  </a:cubicBezTo>
                  <a:cubicBezTo>
                    <a:pt x="1691" y="3420"/>
                    <a:pt x="1793" y="3591"/>
                    <a:pt x="1896" y="3761"/>
                  </a:cubicBezTo>
                  <a:cubicBezTo>
                    <a:pt x="1681" y="4000"/>
                    <a:pt x="1582" y="4321"/>
                    <a:pt x="1619" y="4642"/>
                  </a:cubicBezTo>
                  <a:cubicBezTo>
                    <a:pt x="1621" y="4665"/>
                    <a:pt x="1640" y="4677"/>
                    <a:pt x="1659" y="4677"/>
                  </a:cubicBezTo>
                  <a:cubicBezTo>
                    <a:pt x="1676" y="4677"/>
                    <a:pt x="1693" y="4666"/>
                    <a:pt x="1691" y="4642"/>
                  </a:cubicBezTo>
                  <a:cubicBezTo>
                    <a:pt x="1677" y="4359"/>
                    <a:pt x="1773" y="4079"/>
                    <a:pt x="1957" y="3864"/>
                  </a:cubicBezTo>
                  <a:cubicBezTo>
                    <a:pt x="2780" y="5230"/>
                    <a:pt x="3559" y="6575"/>
                    <a:pt x="3931" y="8163"/>
                  </a:cubicBezTo>
                  <a:cubicBezTo>
                    <a:pt x="3709" y="8198"/>
                    <a:pt x="3487" y="8225"/>
                    <a:pt x="3262" y="8245"/>
                  </a:cubicBezTo>
                  <a:cubicBezTo>
                    <a:pt x="3255" y="8249"/>
                    <a:pt x="3248" y="8252"/>
                    <a:pt x="3241" y="8256"/>
                  </a:cubicBezTo>
                  <a:cubicBezTo>
                    <a:pt x="3228" y="8208"/>
                    <a:pt x="3211" y="8167"/>
                    <a:pt x="3194" y="8119"/>
                  </a:cubicBezTo>
                  <a:cubicBezTo>
                    <a:pt x="3194" y="8112"/>
                    <a:pt x="3190" y="8102"/>
                    <a:pt x="3187" y="8095"/>
                  </a:cubicBezTo>
                  <a:cubicBezTo>
                    <a:pt x="3173" y="8064"/>
                    <a:pt x="3159" y="8034"/>
                    <a:pt x="3146" y="8003"/>
                  </a:cubicBezTo>
                  <a:lnTo>
                    <a:pt x="3146" y="8003"/>
                  </a:lnTo>
                  <a:cubicBezTo>
                    <a:pt x="3299" y="8030"/>
                    <a:pt x="3450" y="8054"/>
                    <a:pt x="3603" y="8071"/>
                  </a:cubicBezTo>
                  <a:cubicBezTo>
                    <a:pt x="3604" y="8071"/>
                    <a:pt x="3605" y="8071"/>
                    <a:pt x="3606" y="8071"/>
                  </a:cubicBezTo>
                  <a:cubicBezTo>
                    <a:pt x="3638" y="8071"/>
                    <a:pt x="3643" y="8020"/>
                    <a:pt x="3614" y="8013"/>
                  </a:cubicBezTo>
                  <a:cubicBezTo>
                    <a:pt x="3463" y="7986"/>
                    <a:pt x="3313" y="7962"/>
                    <a:pt x="3163" y="7941"/>
                  </a:cubicBezTo>
                  <a:cubicBezTo>
                    <a:pt x="3161" y="7941"/>
                    <a:pt x="3159" y="7941"/>
                    <a:pt x="3157" y="7941"/>
                  </a:cubicBezTo>
                  <a:cubicBezTo>
                    <a:pt x="3146" y="7941"/>
                    <a:pt x="3135" y="7950"/>
                    <a:pt x="3129" y="7959"/>
                  </a:cubicBezTo>
                  <a:cubicBezTo>
                    <a:pt x="3009" y="7678"/>
                    <a:pt x="2849" y="7419"/>
                    <a:pt x="2654" y="7187"/>
                  </a:cubicBezTo>
                  <a:lnTo>
                    <a:pt x="2654" y="7187"/>
                  </a:lnTo>
                  <a:cubicBezTo>
                    <a:pt x="2728" y="7199"/>
                    <a:pt x="2805" y="7205"/>
                    <a:pt x="2881" y="7205"/>
                  </a:cubicBezTo>
                  <a:cubicBezTo>
                    <a:pt x="2952" y="7205"/>
                    <a:pt x="3022" y="7200"/>
                    <a:pt x="3091" y="7190"/>
                  </a:cubicBezTo>
                  <a:cubicBezTo>
                    <a:pt x="3115" y="7187"/>
                    <a:pt x="3112" y="7149"/>
                    <a:pt x="3084" y="7149"/>
                  </a:cubicBezTo>
                  <a:cubicBezTo>
                    <a:pt x="3042" y="7151"/>
                    <a:pt x="3000" y="7152"/>
                    <a:pt x="2957" y="7152"/>
                  </a:cubicBezTo>
                  <a:cubicBezTo>
                    <a:pt x="2841" y="7152"/>
                    <a:pt x="2724" y="7145"/>
                    <a:pt x="2606" y="7135"/>
                  </a:cubicBezTo>
                  <a:cubicBezTo>
                    <a:pt x="2476" y="6982"/>
                    <a:pt x="2336" y="6835"/>
                    <a:pt x="2193" y="6698"/>
                  </a:cubicBezTo>
                  <a:lnTo>
                    <a:pt x="2193" y="6698"/>
                  </a:lnTo>
                  <a:cubicBezTo>
                    <a:pt x="2292" y="6715"/>
                    <a:pt x="2394" y="6732"/>
                    <a:pt x="2497" y="6746"/>
                  </a:cubicBezTo>
                  <a:cubicBezTo>
                    <a:pt x="2498" y="6746"/>
                    <a:pt x="2499" y="6746"/>
                    <a:pt x="2500" y="6746"/>
                  </a:cubicBezTo>
                  <a:cubicBezTo>
                    <a:pt x="2525" y="6746"/>
                    <a:pt x="2530" y="6702"/>
                    <a:pt x="2504" y="6698"/>
                  </a:cubicBezTo>
                  <a:cubicBezTo>
                    <a:pt x="2384" y="6678"/>
                    <a:pt x="2261" y="6664"/>
                    <a:pt x="2138" y="6647"/>
                  </a:cubicBezTo>
                  <a:cubicBezTo>
                    <a:pt x="2015" y="6534"/>
                    <a:pt x="1892" y="6422"/>
                    <a:pt x="1769" y="6309"/>
                  </a:cubicBezTo>
                  <a:lnTo>
                    <a:pt x="1769" y="6309"/>
                  </a:lnTo>
                  <a:cubicBezTo>
                    <a:pt x="1930" y="6326"/>
                    <a:pt x="2090" y="6360"/>
                    <a:pt x="2248" y="6405"/>
                  </a:cubicBezTo>
                  <a:cubicBezTo>
                    <a:pt x="2249" y="6405"/>
                    <a:pt x="2250" y="6405"/>
                    <a:pt x="2251" y="6405"/>
                  </a:cubicBezTo>
                  <a:cubicBezTo>
                    <a:pt x="2282" y="6405"/>
                    <a:pt x="2291" y="6363"/>
                    <a:pt x="2261" y="6353"/>
                  </a:cubicBezTo>
                  <a:cubicBezTo>
                    <a:pt x="2084" y="6292"/>
                    <a:pt x="1896" y="6261"/>
                    <a:pt x="1705" y="6251"/>
                  </a:cubicBezTo>
                  <a:cubicBezTo>
                    <a:pt x="1537" y="6101"/>
                    <a:pt x="1373" y="5950"/>
                    <a:pt x="1220" y="5790"/>
                  </a:cubicBezTo>
                  <a:lnTo>
                    <a:pt x="1220" y="5790"/>
                  </a:lnTo>
                  <a:cubicBezTo>
                    <a:pt x="1425" y="5831"/>
                    <a:pt x="1633" y="5858"/>
                    <a:pt x="1841" y="5872"/>
                  </a:cubicBezTo>
                  <a:cubicBezTo>
                    <a:pt x="1868" y="5872"/>
                    <a:pt x="1875" y="5834"/>
                    <a:pt x="1848" y="5824"/>
                  </a:cubicBezTo>
                  <a:cubicBezTo>
                    <a:pt x="1623" y="5769"/>
                    <a:pt x="1387" y="5752"/>
                    <a:pt x="1155" y="5722"/>
                  </a:cubicBezTo>
                  <a:cubicBezTo>
                    <a:pt x="994" y="5554"/>
                    <a:pt x="847" y="5373"/>
                    <a:pt x="718" y="5179"/>
                  </a:cubicBezTo>
                  <a:lnTo>
                    <a:pt x="718" y="5179"/>
                  </a:lnTo>
                  <a:cubicBezTo>
                    <a:pt x="895" y="5213"/>
                    <a:pt x="1073" y="5243"/>
                    <a:pt x="1250" y="5267"/>
                  </a:cubicBezTo>
                  <a:cubicBezTo>
                    <a:pt x="1251" y="5268"/>
                    <a:pt x="1252" y="5268"/>
                    <a:pt x="1253" y="5268"/>
                  </a:cubicBezTo>
                  <a:cubicBezTo>
                    <a:pt x="1285" y="5268"/>
                    <a:pt x="1290" y="5216"/>
                    <a:pt x="1257" y="5209"/>
                  </a:cubicBezTo>
                  <a:cubicBezTo>
                    <a:pt x="1066" y="5172"/>
                    <a:pt x="871" y="5141"/>
                    <a:pt x="677" y="5114"/>
                  </a:cubicBezTo>
                  <a:cubicBezTo>
                    <a:pt x="554" y="4919"/>
                    <a:pt x="458" y="4707"/>
                    <a:pt x="386" y="4485"/>
                  </a:cubicBezTo>
                  <a:lnTo>
                    <a:pt x="386" y="4485"/>
                  </a:lnTo>
                  <a:cubicBezTo>
                    <a:pt x="581" y="4516"/>
                    <a:pt x="779" y="4550"/>
                    <a:pt x="974" y="4564"/>
                  </a:cubicBezTo>
                  <a:cubicBezTo>
                    <a:pt x="1001" y="4564"/>
                    <a:pt x="1008" y="4523"/>
                    <a:pt x="981" y="4519"/>
                  </a:cubicBezTo>
                  <a:cubicBezTo>
                    <a:pt x="786" y="4485"/>
                    <a:pt x="584" y="4468"/>
                    <a:pt x="386" y="4451"/>
                  </a:cubicBezTo>
                  <a:cubicBezTo>
                    <a:pt x="383" y="4451"/>
                    <a:pt x="379" y="4451"/>
                    <a:pt x="379" y="4455"/>
                  </a:cubicBezTo>
                  <a:cubicBezTo>
                    <a:pt x="335" y="4308"/>
                    <a:pt x="301" y="4154"/>
                    <a:pt x="280" y="4004"/>
                  </a:cubicBezTo>
                  <a:cubicBezTo>
                    <a:pt x="475" y="4004"/>
                    <a:pt x="670" y="4024"/>
                    <a:pt x="861" y="4058"/>
                  </a:cubicBezTo>
                  <a:cubicBezTo>
                    <a:pt x="862" y="4059"/>
                    <a:pt x="863" y="4059"/>
                    <a:pt x="865" y="4059"/>
                  </a:cubicBezTo>
                  <a:cubicBezTo>
                    <a:pt x="903" y="4059"/>
                    <a:pt x="918" y="4007"/>
                    <a:pt x="878" y="3997"/>
                  </a:cubicBezTo>
                  <a:cubicBezTo>
                    <a:pt x="724" y="3960"/>
                    <a:pt x="566" y="3941"/>
                    <a:pt x="407" y="3941"/>
                  </a:cubicBezTo>
                  <a:cubicBezTo>
                    <a:pt x="361" y="3941"/>
                    <a:pt x="316" y="3943"/>
                    <a:pt x="270" y="3946"/>
                  </a:cubicBezTo>
                  <a:cubicBezTo>
                    <a:pt x="257" y="3830"/>
                    <a:pt x="250" y="3717"/>
                    <a:pt x="246" y="3604"/>
                  </a:cubicBezTo>
                  <a:lnTo>
                    <a:pt x="246" y="3604"/>
                  </a:lnTo>
                  <a:cubicBezTo>
                    <a:pt x="353" y="3606"/>
                    <a:pt x="459" y="3608"/>
                    <a:pt x="566" y="3608"/>
                  </a:cubicBezTo>
                  <a:cubicBezTo>
                    <a:pt x="645" y="3608"/>
                    <a:pt x="724" y="3607"/>
                    <a:pt x="803" y="3604"/>
                  </a:cubicBezTo>
                  <a:cubicBezTo>
                    <a:pt x="844" y="3604"/>
                    <a:pt x="844" y="3539"/>
                    <a:pt x="803" y="3539"/>
                  </a:cubicBezTo>
                  <a:cubicBezTo>
                    <a:pt x="725" y="3536"/>
                    <a:pt x="647" y="3535"/>
                    <a:pt x="569" y="3535"/>
                  </a:cubicBezTo>
                  <a:cubicBezTo>
                    <a:pt x="463" y="3535"/>
                    <a:pt x="356" y="3537"/>
                    <a:pt x="250" y="3539"/>
                  </a:cubicBezTo>
                  <a:cubicBezTo>
                    <a:pt x="250" y="3345"/>
                    <a:pt x="270" y="3150"/>
                    <a:pt x="304" y="2959"/>
                  </a:cubicBezTo>
                  <a:cubicBezTo>
                    <a:pt x="507" y="2971"/>
                    <a:pt x="712" y="2987"/>
                    <a:pt x="915" y="2987"/>
                  </a:cubicBezTo>
                  <a:cubicBezTo>
                    <a:pt x="935" y="2987"/>
                    <a:pt x="954" y="2986"/>
                    <a:pt x="974" y="2986"/>
                  </a:cubicBezTo>
                  <a:cubicBezTo>
                    <a:pt x="1018" y="2983"/>
                    <a:pt x="1018" y="2918"/>
                    <a:pt x="974" y="2911"/>
                  </a:cubicBezTo>
                  <a:cubicBezTo>
                    <a:pt x="759" y="2887"/>
                    <a:pt x="537" y="2884"/>
                    <a:pt x="318" y="2877"/>
                  </a:cubicBezTo>
                  <a:cubicBezTo>
                    <a:pt x="407" y="2453"/>
                    <a:pt x="571" y="2050"/>
                    <a:pt x="810" y="1688"/>
                  </a:cubicBezTo>
                  <a:cubicBezTo>
                    <a:pt x="1035" y="1712"/>
                    <a:pt x="1264" y="1740"/>
                    <a:pt x="1493" y="1750"/>
                  </a:cubicBezTo>
                  <a:cubicBezTo>
                    <a:pt x="1537" y="1750"/>
                    <a:pt x="1551" y="1678"/>
                    <a:pt x="1503" y="1671"/>
                  </a:cubicBezTo>
                  <a:cubicBezTo>
                    <a:pt x="1291" y="1641"/>
                    <a:pt x="1076" y="1623"/>
                    <a:pt x="861" y="1610"/>
                  </a:cubicBezTo>
                  <a:cubicBezTo>
                    <a:pt x="981" y="1432"/>
                    <a:pt x="1117" y="1272"/>
                    <a:pt x="1267" y="1121"/>
                  </a:cubicBezTo>
                  <a:cubicBezTo>
                    <a:pt x="1527" y="1145"/>
                    <a:pt x="1787" y="1173"/>
                    <a:pt x="2049" y="1179"/>
                  </a:cubicBezTo>
                  <a:cubicBezTo>
                    <a:pt x="2094" y="1179"/>
                    <a:pt x="2090" y="1118"/>
                    <a:pt x="2049" y="1111"/>
                  </a:cubicBezTo>
                  <a:cubicBezTo>
                    <a:pt x="1810" y="1084"/>
                    <a:pt x="1575" y="1070"/>
                    <a:pt x="1336" y="1053"/>
                  </a:cubicBezTo>
                  <a:cubicBezTo>
                    <a:pt x="1493" y="906"/>
                    <a:pt x="1664" y="773"/>
                    <a:pt x="1848" y="657"/>
                  </a:cubicBezTo>
                  <a:cubicBezTo>
                    <a:pt x="2038" y="695"/>
                    <a:pt x="2232" y="715"/>
                    <a:pt x="2426" y="715"/>
                  </a:cubicBezTo>
                  <a:cubicBezTo>
                    <a:pt x="2508" y="715"/>
                    <a:pt x="2589" y="712"/>
                    <a:pt x="2671" y="705"/>
                  </a:cubicBezTo>
                  <a:cubicBezTo>
                    <a:pt x="2722" y="701"/>
                    <a:pt x="2726" y="619"/>
                    <a:pt x="2671" y="619"/>
                  </a:cubicBezTo>
                  <a:cubicBezTo>
                    <a:pt x="2600" y="622"/>
                    <a:pt x="2530" y="624"/>
                    <a:pt x="2459" y="624"/>
                  </a:cubicBezTo>
                  <a:cubicBezTo>
                    <a:pt x="2287" y="624"/>
                    <a:pt x="2116" y="615"/>
                    <a:pt x="1947" y="595"/>
                  </a:cubicBezTo>
                  <a:cubicBezTo>
                    <a:pt x="2179" y="462"/>
                    <a:pt x="2425" y="360"/>
                    <a:pt x="2681" y="288"/>
                  </a:cubicBezTo>
                  <a:cubicBezTo>
                    <a:pt x="2920" y="305"/>
                    <a:pt x="3159" y="319"/>
                    <a:pt x="3398" y="322"/>
                  </a:cubicBezTo>
                  <a:cubicBezTo>
                    <a:pt x="3460" y="322"/>
                    <a:pt x="3460" y="233"/>
                    <a:pt x="3398" y="227"/>
                  </a:cubicBezTo>
                  <a:cubicBezTo>
                    <a:pt x="3279" y="216"/>
                    <a:pt x="3159" y="213"/>
                    <a:pt x="3043" y="210"/>
                  </a:cubicBezTo>
                  <a:cubicBezTo>
                    <a:pt x="3139" y="193"/>
                    <a:pt x="3238" y="179"/>
                    <a:pt x="3337" y="172"/>
                  </a:cubicBezTo>
                  <a:cubicBezTo>
                    <a:pt x="3407" y="168"/>
                    <a:pt x="3476" y="166"/>
                    <a:pt x="3545" y="166"/>
                  </a:cubicBezTo>
                  <a:close/>
                  <a:moveTo>
                    <a:pt x="5830" y="7764"/>
                  </a:moveTo>
                  <a:cubicBezTo>
                    <a:pt x="5997" y="7805"/>
                    <a:pt x="6141" y="7856"/>
                    <a:pt x="6257" y="7996"/>
                  </a:cubicBezTo>
                  <a:cubicBezTo>
                    <a:pt x="6373" y="8146"/>
                    <a:pt x="6424" y="8338"/>
                    <a:pt x="6404" y="8525"/>
                  </a:cubicBezTo>
                  <a:cubicBezTo>
                    <a:pt x="6387" y="8543"/>
                    <a:pt x="6366" y="8553"/>
                    <a:pt x="6346" y="8570"/>
                  </a:cubicBezTo>
                  <a:cubicBezTo>
                    <a:pt x="6342" y="8569"/>
                    <a:pt x="6338" y="8569"/>
                    <a:pt x="6334" y="8569"/>
                  </a:cubicBezTo>
                  <a:cubicBezTo>
                    <a:pt x="6304" y="8569"/>
                    <a:pt x="6277" y="8591"/>
                    <a:pt x="6271" y="8624"/>
                  </a:cubicBezTo>
                  <a:cubicBezTo>
                    <a:pt x="5892" y="8874"/>
                    <a:pt x="5437" y="8922"/>
                    <a:pt x="4980" y="8997"/>
                  </a:cubicBezTo>
                  <a:cubicBezTo>
                    <a:pt x="4853" y="9017"/>
                    <a:pt x="4013" y="9153"/>
                    <a:pt x="3414" y="9153"/>
                  </a:cubicBezTo>
                  <a:cubicBezTo>
                    <a:pt x="3105" y="9153"/>
                    <a:pt x="2861" y="9117"/>
                    <a:pt x="2811" y="9010"/>
                  </a:cubicBezTo>
                  <a:cubicBezTo>
                    <a:pt x="2808" y="8993"/>
                    <a:pt x="2808" y="8973"/>
                    <a:pt x="2804" y="8956"/>
                  </a:cubicBezTo>
                  <a:cubicBezTo>
                    <a:pt x="2804" y="8949"/>
                    <a:pt x="2804" y="8942"/>
                    <a:pt x="2804" y="8939"/>
                  </a:cubicBezTo>
                  <a:cubicBezTo>
                    <a:pt x="2808" y="8928"/>
                    <a:pt x="2804" y="8918"/>
                    <a:pt x="2797" y="8911"/>
                  </a:cubicBezTo>
                  <a:lnTo>
                    <a:pt x="2797" y="8853"/>
                  </a:lnTo>
                  <a:cubicBezTo>
                    <a:pt x="2797" y="8853"/>
                    <a:pt x="2801" y="8857"/>
                    <a:pt x="2804" y="8860"/>
                  </a:cubicBezTo>
                  <a:cubicBezTo>
                    <a:pt x="2914" y="8887"/>
                    <a:pt x="3026" y="8901"/>
                    <a:pt x="3139" y="8901"/>
                  </a:cubicBezTo>
                  <a:cubicBezTo>
                    <a:pt x="3252" y="8901"/>
                    <a:pt x="3366" y="8887"/>
                    <a:pt x="3477" y="8860"/>
                  </a:cubicBezTo>
                  <a:cubicBezTo>
                    <a:pt x="3509" y="8854"/>
                    <a:pt x="3496" y="8808"/>
                    <a:pt x="3466" y="8808"/>
                  </a:cubicBezTo>
                  <a:cubicBezTo>
                    <a:pt x="3464" y="8808"/>
                    <a:pt x="3462" y="8808"/>
                    <a:pt x="3460" y="8809"/>
                  </a:cubicBezTo>
                  <a:cubicBezTo>
                    <a:pt x="3358" y="8829"/>
                    <a:pt x="3255" y="8839"/>
                    <a:pt x="3151" y="8839"/>
                  </a:cubicBezTo>
                  <a:cubicBezTo>
                    <a:pt x="3040" y="8839"/>
                    <a:pt x="2928" y="8827"/>
                    <a:pt x="2818" y="8802"/>
                  </a:cubicBezTo>
                  <a:cubicBezTo>
                    <a:pt x="2811" y="8802"/>
                    <a:pt x="2801" y="8802"/>
                    <a:pt x="2794" y="8809"/>
                  </a:cubicBezTo>
                  <a:cubicBezTo>
                    <a:pt x="2794" y="8689"/>
                    <a:pt x="2821" y="8573"/>
                    <a:pt x="2876" y="8467"/>
                  </a:cubicBezTo>
                  <a:cubicBezTo>
                    <a:pt x="3084" y="8484"/>
                    <a:pt x="3293" y="8512"/>
                    <a:pt x="3501" y="8512"/>
                  </a:cubicBezTo>
                  <a:cubicBezTo>
                    <a:pt x="3532" y="8512"/>
                    <a:pt x="3528" y="8467"/>
                    <a:pt x="3501" y="8467"/>
                  </a:cubicBezTo>
                  <a:cubicBezTo>
                    <a:pt x="3299" y="8447"/>
                    <a:pt x="3098" y="8443"/>
                    <a:pt x="2893" y="8437"/>
                  </a:cubicBezTo>
                  <a:cubicBezTo>
                    <a:pt x="2951" y="8331"/>
                    <a:pt x="3033" y="8245"/>
                    <a:pt x="3132" y="8181"/>
                  </a:cubicBezTo>
                  <a:cubicBezTo>
                    <a:pt x="3149" y="8225"/>
                    <a:pt x="3166" y="8266"/>
                    <a:pt x="3183" y="8314"/>
                  </a:cubicBezTo>
                  <a:cubicBezTo>
                    <a:pt x="3189" y="8330"/>
                    <a:pt x="3204" y="8339"/>
                    <a:pt x="3219" y="8339"/>
                  </a:cubicBezTo>
                  <a:cubicBezTo>
                    <a:pt x="3231" y="8339"/>
                    <a:pt x="3244" y="8333"/>
                    <a:pt x="3252" y="8321"/>
                  </a:cubicBezTo>
                  <a:cubicBezTo>
                    <a:pt x="3255" y="8321"/>
                    <a:pt x="3258" y="8324"/>
                    <a:pt x="3262" y="8324"/>
                  </a:cubicBezTo>
                  <a:cubicBezTo>
                    <a:pt x="3301" y="8325"/>
                    <a:pt x="3340" y="8325"/>
                    <a:pt x="3379" y="8325"/>
                  </a:cubicBezTo>
                  <a:cubicBezTo>
                    <a:pt x="4184" y="8325"/>
                    <a:pt x="5026" y="8190"/>
                    <a:pt x="5775" y="7904"/>
                  </a:cubicBezTo>
                  <a:cubicBezTo>
                    <a:pt x="5820" y="7890"/>
                    <a:pt x="5833" y="7836"/>
                    <a:pt x="5806" y="7801"/>
                  </a:cubicBezTo>
                  <a:cubicBezTo>
                    <a:pt x="5816" y="7791"/>
                    <a:pt x="5827" y="7778"/>
                    <a:pt x="5830" y="7764"/>
                  </a:cubicBezTo>
                  <a:close/>
                  <a:moveTo>
                    <a:pt x="6359" y="8761"/>
                  </a:moveTo>
                  <a:cubicBezTo>
                    <a:pt x="6428" y="8843"/>
                    <a:pt x="6479" y="8939"/>
                    <a:pt x="6510" y="9041"/>
                  </a:cubicBezTo>
                  <a:lnTo>
                    <a:pt x="6510" y="9038"/>
                  </a:lnTo>
                  <a:cubicBezTo>
                    <a:pt x="6537" y="9144"/>
                    <a:pt x="6540" y="9249"/>
                    <a:pt x="6520" y="9355"/>
                  </a:cubicBezTo>
                  <a:cubicBezTo>
                    <a:pt x="6506" y="9362"/>
                    <a:pt x="6496" y="9369"/>
                    <a:pt x="6489" y="9383"/>
                  </a:cubicBezTo>
                  <a:cubicBezTo>
                    <a:pt x="6165" y="9905"/>
                    <a:pt x="5379" y="9997"/>
                    <a:pt x="4819" y="10090"/>
                  </a:cubicBezTo>
                  <a:cubicBezTo>
                    <a:pt x="4490" y="10142"/>
                    <a:pt x="4118" y="10193"/>
                    <a:pt x="3754" y="10193"/>
                  </a:cubicBezTo>
                  <a:cubicBezTo>
                    <a:pt x="3502" y="10193"/>
                    <a:pt x="3254" y="10169"/>
                    <a:pt x="3026" y="10103"/>
                  </a:cubicBezTo>
                  <a:cubicBezTo>
                    <a:pt x="3026" y="10093"/>
                    <a:pt x="3023" y="10086"/>
                    <a:pt x="3016" y="10079"/>
                  </a:cubicBezTo>
                  <a:cubicBezTo>
                    <a:pt x="2978" y="10038"/>
                    <a:pt x="2944" y="9997"/>
                    <a:pt x="2910" y="9950"/>
                  </a:cubicBezTo>
                  <a:lnTo>
                    <a:pt x="2910" y="9950"/>
                  </a:lnTo>
                  <a:cubicBezTo>
                    <a:pt x="3115" y="10001"/>
                    <a:pt x="3327" y="10028"/>
                    <a:pt x="3535" y="10035"/>
                  </a:cubicBezTo>
                  <a:cubicBezTo>
                    <a:pt x="3579" y="10035"/>
                    <a:pt x="3576" y="9977"/>
                    <a:pt x="3535" y="9973"/>
                  </a:cubicBezTo>
                  <a:cubicBezTo>
                    <a:pt x="3313" y="9956"/>
                    <a:pt x="3091" y="9929"/>
                    <a:pt x="2869" y="9888"/>
                  </a:cubicBezTo>
                  <a:cubicBezTo>
                    <a:pt x="2821" y="9806"/>
                    <a:pt x="2791" y="9714"/>
                    <a:pt x="2784" y="9615"/>
                  </a:cubicBezTo>
                  <a:lnTo>
                    <a:pt x="2784" y="9615"/>
                  </a:lnTo>
                  <a:cubicBezTo>
                    <a:pt x="2870" y="9618"/>
                    <a:pt x="2957" y="9619"/>
                    <a:pt x="3044" y="9619"/>
                  </a:cubicBezTo>
                  <a:cubicBezTo>
                    <a:pt x="3162" y="9619"/>
                    <a:pt x="3280" y="9617"/>
                    <a:pt x="3398" y="9615"/>
                  </a:cubicBezTo>
                  <a:cubicBezTo>
                    <a:pt x="3429" y="9615"/>
                    <a:pt x="3429" y="9567"/>
                    <a:pt x="3398" y="9567"/>
                  </a:cubicBezTo>
                  <a:cubicBezTo>
                    <a:pt x="3262" y="9567"/>
                    <a:pt x="3125" y="9566"/>
                    <a:pt x="2989" y="9566"/>
                  </a:cubicBezTo>
                  <a:cubicBezTo>
                    <a:pt x="2920" y="9566"/>
                    <a:pt x="2852" y="9566"/>
                    <a:pt x="2784" y="9567"/>
                  </a:cubicBezTo>
                  <a:cubicBezTo>
                    <a:pt x="2787" y="9471"/>
                    <a:pt x="2821" y="9376"/>
                    <a:pt x="2883" y="9297"/>
                  </a:cubicBezTo>
                  <a:lnTo>
                    <a:pt x="3187" y="9297"/>
                  </a:lnTo>
                  <a:cubicBezTo>
                    <a:pt x="3311" y="9314"/>
                    <a:pt x="3444" y="9319"/>
                    <a:pt x="3568" y="9319"/>
                  </a:cubicBezTo>
                  <a:cubicBezTo>
                    <a:pt x="3775" y="9319"/>
                    <a:pt x="3954" y="9304"/>
                    <a:pt x="4010" y="9297"/>
                  </a:cubicBezTo>
                  <a:cubicBezTo>
                    <a:pt x="4686" y="9239"/>
                    <a:pt x="5762" y="9212"/>
                    <a:pt x="6359" y="8761"/>
                  </a:cubicBezTo>
                  <a:close/>
                  <a:moveTo>
                    <a:pt x="6455" y="10691"/>
                  </a:moveTo>
                  <a:lnTo>
                    <a:pt x="6455" y="10691"/>
                  </a:lnTo>
                  <a:cubicBezTo>
                    <a:pt x="6322" y="11363"/>
                    <a:pt x="5639" y="11715"/>
                    <a:pt x="5014" y="11831"/>
                  </a:cubicBezTo>
                  <a:cubicBezTo>
                    <a:pt x="4915" y="11850"/>
                    <a:pt x="4817" y="11859"/>
                    <a:pt x="4721" y="11859"/>
                  </a:cubicBezTo>
                  <a:cubicBezTo>
                    <a:pt x="4232" y="11859"/>
                    <a:pt x="3792" y="11626"/>
                    <a:pt x="3467" y="11244"/>
                  </a:cubicBezTo>
                  <a:lnTo>
                    <a:pt x="3467" y="11244"/>
                  </a:lnTo>
                  <a:cubicBezTo>
                    <a:pt x="3592" y="11273"/>
                    <a:pt x="3726" y="11284"/>
                    <a:pt x="3862" y="11284"/>
                  </a:cubicBezTo>
                  <a:cubicBezTo>
                    <a:pt x="4146" y="11284"/>
                    <a:pt x="4441" y="11236"/>
                    <a:pt x="4693" y="11206"/>
                  </a:cubicBezTo>
                  <a:cubicBezTo>
                    <a:pt x="5294" y="11135"/>
                    <a:pt x="5939" y="11018"/>
                    <a:pt x="6455" y="10691"/>
                  </a:cubicBezTo>
                  <a:close/>
                  <a:moveTo>
                    <a:pt x="3564" y="0"/>
                  </a:moveTo>
                  <a:cubicBezTo>
                    <a:pt x="3382" y="0"/>
                    <a:pt x="3199" y="14"/>
                    <a:pt x="3016" y="42"/>
                  </a:cubicBezTo>
                  <a:cubicBezTo>
                    <a:pt x="2814" y="73"/>
                    <a:pt x="2620" y="124"/>
                    <a:pt x="2429" y="193"/>
                  </a:cubicBezTo>
                  <a:lnTo>
                    <a:pt x="2289" y="189"/>
                  </a:lnTo>
                  <a:cubicBezTo>
                    <a:pt x="2287" y="189"/>
                    <a:pt x="2286" y="189"/>
                    <a:pt x="2285" y="189"/>
                  </a:cubicBezTo>
                  <a:cubicBezTo>
                    <a:pt x="2254" y="189"/>
                    <a:pt x="2242" y="234"/>
                    <a:pt x="2268" y="254"/>
                  </a:cubicBezTo>
                  <a:cubicBezTo>
                    <a:pt x="1138" y="715"/>
                    <a:pt x="311" y="1781"/>
                    <a:pt x="127" y="3020"/>
                  </a:cubicBezTo>
                  <a:cubicBezTo>
                    <a:pt x="0" y="3874"/>
                    <a:pt x="198" y="4765"/>
                    <a:pt x="724" y="5452"/>
                  </a:cubicBezTo>
                  <a:cubicBezTo>
                    <a:pt x="1513" y="6483"/>
                    <a:pt x="2592" y="6862"/>
                    <a:pt x="3105" y="8105"/>
                  </a:cubicBezTo>
                  <a:cubicBezTo>
                    <a:pt x="2746" y="8245"/>
                    <a:pt x="2517" y="8717"/>
                    <a:pt x="2712" y="9068"/>
                  </a:cubicBezTo>
                  <a:cubicBezTo>
                    <a:pt x="2715" y="9075"/>
                    <a:pt x="2722" y="9079"/>
                    <a:pt x="2729" y="9082"/>
                  </a:cubicBezTo>
                  <a:cubicBezTo>
                    <a:pt x="2756" y="9144"/>
                    <a:pt x="2808" y="9191"/>
                    <a:pt x="2869" y="9215"/>
                  </a:cubicBezTo>
                  <a:cubicBezTo>
                    <a:pt x="2866" y="9215"/>
                    <a:pt x="2862" y="9215"/>
                    <a:pt x="2859" y="9219"/>
                  </a:cubicBezTo>
                  <a:cubicBezTo>
                    <a:pt x="2845" y="9232"/>
                    <a:pt x="2835" y="9246"/>
                    <a:pt x="2821" y="9263"/>
                  </a:cubicBezTo>
                  <a:lnTo>
                    <a:pt x="2774" y="9263"/>
                  </a:lnTo>
                  <a:cubicBezTo>
                    <a:pt x="2750" y="9263"/>
                    <a:pt x="2750" y="9301"/>
                    <a:pt x="2774" y="9301"/>
                  </a:cubicBezTo>
                  <a:lnTo>
                    <a:pt x="2787" y="9301"/>
                  </a:lnTo>
                  <a:cubicBezTo>
                    <a:pt x="2599" y="9550"/>
                    <a:pt x="2623" y="9994"/>
                    <a:pt x="2924" y="10137"/>
                  </a:cubicBezTo>
                  <a:cubicBezTo>
                    <a:pt x="2924" y="10148"/>
                    <a:pt x="2931" y="10161"/>
                    <a:pt x="2944" y="10165"/>
                  </a:cubicBezTo>
                  <a:cubicBezTo>
                    <a:pt x="3225" y="10294"/>
                    <a:pt x="3540" y="10339"/>
                    <a:pt x="3862" y="10339"/>
                  </a:cubicBezTo>
                  <a:cubicBezTo>
                    <a:pt x="4245" y="10339"/>
                    <a:pt x="4637" y="10275"/>
                    <a:pt x="4990" y="10216"/>
                  </a:cubicBezTo>
                  <a:cubicBezTo>
                    <a:pt x="5458" y="10134"/>
                    <a:pt x="6124" y="10042"/>
                    <a:pt x="6465" y="9652"/>
                  </a:cubicBezTo>
                  <a:cubicBezTo>
                    <a:pt x="6670" y="9799"/>
                    <a:pt x="6773" y="10052"/>
                    <a:pt x="6728" y="10301"/>
                  </a:cubicBezTo>
                  <a:cubicBezTo>
                    <a:pt x="6274" y="10728"/>
                    <a:pt x="5687" y="10896"/>
                    <a:pt x="5086" y="11001"/>
                  </a:cubicBezTo>
                  <a:cubicBezTo>
                    <a:pt x="4777" y="11055"/>
                    <a:pt x="4332" y="11145"/>
                    <a:pt x="3913" y="11145"/>
                  </a:cubicBezTo>
                  <a:cubicBezTo>
                    <a:pt x="3588" y="11145"/>
                    <a:pt x="3279" y="11092"/>
                    <a:pt x="3060" y="10926"/>
                  </a:cubicBezTo>
                  <a:cubicBezTo>
                    <a:pt x="3071" y="10913"/>
                    <a:pt x="3071" y="10896"/>
                    <a:pt x="3060" y="10882"/>
                  </a:cubicBezTo>
                  <a:cubicBezTo>
                    <a:pt x="3057" y="10878"/>
                    <a:pt x="3057" y="10872"/>
                    <a:pt x="3054" y="10868"/>
                  </a:cubicBezTo>
                  <a:lnTo>
                    <a:pt x="3054" y="10868"/>
                  </a:lnTo>
                  <a:cubicBezTo>
                    <a:pt x="3272" y="10902"/>
                    <a:pt x="3491" y="10930"/>
                    <a:pt x="3713" y="10957"/>
                  </a:cubicBezTo>
                  <a:cubicBezTo>
                    <a:pt x="3714" y="10957"/>
                    <a:pt x="3715" y="10957"/>
                    <a:pt x="3715" y="10957"/>
                  </a:cubicBezTo>
                  <a:cubicBezTo>
                    <a:pt x="3737" y="10957"/>
                    <a:pt x="3739" y="10919"/>
                    <a:pt x="3716" y="10913"/>
                  </a:cubicBezTo>
                  <a:cubicBezTo>
                    <a:pt x="3487" y="10878"/>
                    <a:pt x="3258" y="10844"/>
                    <a:pt x="3026" y="10820"/>
                  </a:cubicBezTo>
                  <a:cubicBezTo>
                    <a:pt x="2989" y="10756"/>
                    <a:pt x="2965" y="10680"/>
                    <a:pt x="2955" y="10605"/>
                  </a:cubicBezTo>
                  <a:cubicBezTo>
                    <a:pt x="2981" y="10605"/>
                    <a:pt x="3008" y="10605"/>
                    <a:pt x="3035" y="10605"/>
                  </a:cubicBezTo>
                  <a:cubicBezTo>
                    <a:pt x="3214" y="10605"/>
                    <a:pt x="3395" y="10614"/>
                    <a:pt x="3573" y="10626"/>
                  </a:cubicBezTo>
                  <a:cubicBezTo>
                    <a:pt x="3574" y="10626"/>
                    <a:pt x="3575" y="10626"/>
                    <a:pt x="3576" y="10626"/>
                  </a:cubicBezTo>
                  <a:cubicBezTo>
                    <a:pt x="3603" y="10626"/>
                    <a:pt x="3599" y="10585"/>
                    <a:pt x="3573" y="10578"/>
                  </a:cubicBezTo>
                  <a:cubicBezTo>
                    <a:pt x="3439" y="10565"/>
                    <a:pt x="3307" y="10559"/>
                    <a:pt x="3174" y="10559"/>
                  </a:cubicBezTo>
                  <a:cubicBezTo>
                    <a:pt x="3100" y="10559"/>
                    <a:pt x="3026" y="10561"/>
                    <a:pt x="2951" y="10564"/>
                  </a:cubicBezTo>
                  <a:cubicBezTo>
                    <a:pt x="2948" y="10452"/>
                    <a:pt x="2978" y="10346"/>
                    <a:pt x="3040" y="10254"/>
                  </a:cubicBezTo>
                  <a:cubicBezTo>
                    <a:pt x="3055" y="10230"/>
                    <a:pt x="3034" y="10207"/>
                    <a:pt x="3011" y="10207"/>
                  </a:cubicBezTo>
                  <a:cubicBezTo>
                    <a:pt x="3003" y="10207"/>
                    <a:pt x="2995" y="10210"/>
                    <a:pt x="2989" y="10216"/>
                  </a:cubicBezTo>
                  <a:cubicBezTo>
                    <a:pt x="2835" y="10363"/>
                    <a:pt x="2791" y="10592"/>
                    <a:pt x="2869" y="10790"/>
                  </a:cubicBezTo>
                  <a:cubicBezTo>
                    <a:pt x="2869" y="10793"/>
                    <a:pt x="2869" y="10803"/>
                    <a:pt x="2873" y="10807"/>
                  </a:cubicBezTo>
                  <a:cubicBezTo>
                    <a:pt x="2968" y="10998"/>
                    <a:pt x="3139" y="11145"/>
                    <a:pt x="3344" y="11210"/>
                  </a:cubicBezTo>
                  <a:lnTo>
                    <a:pt x="3344" y="11220"/>
                  </a:lnTo>
                  <a:cubicBezTo>
                    <a:pt x="3677" y="11718"/>
                    <a:pt x="4276" y="11960"/>
                    <a:pt x="4871" y="11960"/>
                  </a:cubicBezTo>
                  <a:cubicBezTo>
                    <a:pt x="5698" y="11960"/>
                    <a:pt x="6518" y="11493"/>
                    <a:pt x="6616" y="10592"/>
                  </a:cubicBezTo>
                  <a:cubicBezTo>
                    <a:pt x="6616" y="10588"/>
                    <a:pt x="6616" y="10581"/>
                    <a:pt x="6616" y="10578"/>
                  </a:cubicBezTo>
                  <a:cubicBezTo>
                    <a:pt x="6663" y="10540"/>
                    <a:pt x="6711" y="10506"/>
                    <a:pt x="6756" y="10465"/>
                  </a:cubicBezTo>
                  <a:cubicBezTo>
                    <a:pt x="6773" y="10465"/>
                    <a:pt x="6786" y="10455"/>
                    <a:pt x="6793" y="10441"/>
                  </a:cubicBezTo>
                  <a:cubicBezTo>
                    <a:pt x="6797" y="10435"/>
                    <a:pt x="6797" y="10431"/>
                    <a:pt x="6800" y="10424"/>
                  </a:cubicBezTo>
                  <a:cubicBezTo>
                    <a:pt x="6810" y="10414"/>
                    <a:pt x="6824" y="10404"/>
                    <a:pt x="6834" y="10394"/>
                  </a:cubicBezTo>
                  <a:cubicBezTo>
                    <a:pt x="6858" y="10370"/>
                    <a:pt x="6861" y="10332"/>
                    <a:pt x="6841" y="10308"/>
                  </a:cubicBezTo>
                  <a:cubicBezTo>
                    <a:pt x="6913" y="10021"/>
                    <a:pt x="6803" y="9721"/>
                    <a:pt x="6568" y="9547"/>
                  </a:cubicBezTo>
                  <a:cubicBezTo>
                    <a:pt x="6718" y="9301"/>
                    <a:pt x="6708" y="8870"/>
                    <a:pt x="6482" y="8655"/>
                  </a:cubicBezTo>
                  <a:cubicBezTo>
                    <a:pt x="6513" y="8628"/>
                    <a:pt x="6540" y="8597"/>
                    <a:pt x="6564" y="8566"/>
                  </a:cubicBezTo>
                  <a:cubicBezTo>
                    <a:pt x="6604" y="8524"/>
                    <a:pt x="6571" y="8453"/>
                    <a:pt x="6514" y="8453"/>
                  </a:cubicBezTo>
                  <a:cubicBezTo>
                    <a:pt x="6512" y="8453"/>
                    <a:pt x="6509" y="8453"/>
                    <a:pt x="6506" y="8454"/>
                  </a:cubicBezTo>
                  <a:cubicBezTo>
                    <a:pt x="6561" y="8051"/>
                    <a:pt x="6264" y="7620"/>
                    <a:pt x="5823" y="7620"/>
                  </a:cubicBezTo>
                  <a:lnTo>
                    <a:pt x="5820" y="7620"/>
                  </a:lnTo>
                  <a:cubicBezTo>
                    <a:pt x="5635" y="6353"/>
                    <a:pt x="6711" y="5493"/>
                    <a:pt x="6991" y="4332"/>
                  </a:cubicBezTo>
                  <a:cubicBezTo>
                    <a:pt x="7172" y="3577"/>
                    <a:pt x="7080" y="2757"/>
                    <a:pt x="6773" y="2050"/>
                  </a:cubicBezTo>
                  <a:cubicBezTo>
                    <a:pt x="6212" y="773"/>
                    <a:pt x="4926" y="0"/>
                    <a:pt x="356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1"/>
            <p:cNvSpPr/>
            <p:nvPr/>
          </p:nvSpPr>
          <p:spPr>
            <a:xfrm>
              <a:off x="4192265" y="4401025"/>
              <a:ext cx="37779" cy="18055"/>
            </a:xfrm>
            <a:custGeom>
              <a:rect b="b" l="l" r="r" t="t"/>
              <a:pathLst>
                <a:path extrusionOk="0" h="703" w="1471">
                  <a:moveTo>
                    <a:pt x="1410" y="1"/>
                  </a:moveTo>
                  <a:cubicBezTo>
                    <a:pt x="1405" y="1"/>
                    <a:pt x="1400" y="2"/>
                    <a:pt x="1394" y="4"/>
                  </a:cubicBezTo>
                  <a:cubicBezTo>
                    <a:pt x="943" y="212"/>
                    <a:pt x="486" y="407"/>
                    <a:pt x="38" y="619"/>
                  </a:cubicBezTo>
                  <a:cubicBezTo>
                    <a:pt x="1" y="637"/>
                    <a:pt x="23" y="702"/>
                    <a:pt x="62" y="702"/>
                  </a:cubicBezTo>
                  <a:cubicBezTo>
                    <a:pt x="65" y="702"/>
                    <a:pt x="69" y="702"/>
                    <a:pt x="72" y="701"/>
                  </a:cubicBezTo>
                  <a:cubicBezTo>
                    <a:pt x="547" y="540"/>
                    <a:pt x="1001" y="328"/>
                    <a:pt x="1432" y="72"/>
                  </a:cubicBezTo>
                  <a:cubicBezTo>
                    <a:pt x="1471" y="48"/>
                    <a:pt x="1447" y="1"/>
                    <a:pt x="141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p:nvPr/>
          </p:nvSpPr>
          <p:spPr>
            <a:xfrm>
              <a:off x="4135584" y="4320151"/>
              <a:ext cx="38832" cy="4417"/>
            </a:xfrm>
            <a:custGeom>
              <a:rect b="b" l="l" r="r" t="t"/>
              <a:pathLst>
                <a:path extrusionOk="0" h="172" w="1512">
                  <a:moveTo>
                    <a:pt x="50" y="0"/>
                  </a:moveTo>
                  <a:cubicBezTo>
                    <a:pt x="8" y="0"/>
                    <a:pt x="0" y="73"/>
                    <a:pt x="46" y="86"/>
                  </a:cubicBezTo>
                  <a:cubicBezTo>
                    <a:pt x="275" y="145"/>
                    <a:pt x="508" y="171"/>
                    <a:pt x="742" y="171"/>
                  </a:cubicBezTo>
                  <a:cubicBezTo>
                    <a:pt x="980" y="171"/>
                    <a:pt x="1219" y="145"/>
                    <a:pt x="1453" y="100"/>
                  </a:cubicBezTo>
                  <a:cubicBezTo>
                    <a:pt x="1511" y="87"/>
                    <a:pt x="1493" y="7"/>
                    <a:pt x="1442" y="7"/>
                  </a:cubicBezTo>
                  <a:cubicBezTo>
                    <a:pt x="1439" y="7"/>
                    <a:pt x="1436" y="7"/>
                    <a:pt x="1433" y="8"/>
                  </a:cubicBezTo>
                  <a:cubicBezTo>
                    <a:pt x="1223" y="41"/>
                    <a:pt x="1017" y="56"/>
                    <a:pt x="811" y="56"/>
                  </a:cubicBezTo>
                  <a:cubicBezTo>
                    <a:pt x="561" y="56"/>
                    <a:pt x="311" y="35"/>
                    <a:pt x="56" y="1"/>
                  </a:cubicBezTo>
                  <a:cubicBezTo>
                    <a:pt x="54" y="0"/>
                    <a:pt x="52" y="0"/>
                    <a:pt x="5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p:nvPr/>
          </p:nvSpPr>
          <p:spPr>
            <a:xfrm>
              <a:off x="4184997" y="4185292"/>
              <a:ext cx="22010" cy="41246"/>
            </a:xfrm>
            <a:custGeom>
              <a:rect b="b" l="l" r="r" t="t"/>
              <a:pathLst>
                <a:path extrusionOk="0" h="1606" w="857">
                  <a:moveTo>
                    <a:pt x="43" y="1"/>
                  </a:moveTo>
                  <a:cubicBezTo>
                    <a:pt x="21" y="1"/>
                    <a:pt x="0" y="16"/>
                    <a:pt x="0" y="44"/>
                  </a:cubicBezTo>
                  <a:cubicBezTo>
                    <a:pt x="130" y="611"/>
                    <a:pt x="393" y="1140"/>
                    <a:pt x="762" y="1591"/>
                  </a:cubicBezTo>
                  <a:cubicBezTo>
                    <a:pt x="770" y="1601"/>
                    <a:pt x="780" y="1605"/>
                    <a:pt x="790" y="1605"/>
                  </a:cubicBezTo>
                  <a:cubicBezTo>
                    <a:pt x="822" y="1605"/>
                    <a:pt x="857" y="1567"/>
                    <a:pt x="834" y="1536"/>
                  </a:cubicBezTo>
                  <a:cubicBezTo>
                    <a:pt x="489" y="1082"/>
                    <a:pt x="233" y="566"/>
                    <a:pt x="79" y="20"/>
                  </a:cubicBezTo>
                  <a:cubicBezTo>
                    <a:pt x="70" y="7"/>
                    <a:pt x="56" y="1"/>
                    <a:pt x="4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1"/>
            <p:cNvSpPr/>
            <p:nvPr/>
          </p:nvSpPr>
          <p:spPr>
            <a:xfrm>
              <a:off x="4276041" y="4157273"/>
              <a:ext cx="4674" cy="34466"/>
            </a:xfrm>
            <a:custGeom>
              <a:rect b="b" l="l" r="r" t="t"/>
              <a:pathLst>
                <a:path extrusionOk="0" h="1342" w="182">
                  <a:moveTo>
                    <a:pt x="127" y="1"/>
                  </a:moveTo>
                  <a:cubicBezTo>
                    <a:pt x="105" y="1"/>
                    <a:pt x="83" y="12"/>
                    <a:pt x="79" y="38"/>
                  </a:cubicBezTo>
                  <a:cubicBezTo>
                    <a:pt x="10" y="452"/>
                    <a:pt x="0" y="875"/>
                    <a:pt x="45" y="1295"/>
                  </a:cubicBezTo>
                  <a:cubicBezTo>
                    <a:pt x="46" y="1326"/>
                    <a:pt x="71" y="1341"/>
                    <a:pt x="95" y="1341"/>
                  </a:cubicBezTo>
                  <a:cubicBezTo>
                    <a:pt x="119" y="1341"/>
                    <a:pt x="142" y="1326"/>
                    <a:pt x="140" y="1295"/>
                  </a:cubicBezTo>
                  <a:cubicBezTo>
                    <a:pt x="113" y="879"/>
                    <a:pt x="127" y="462"/>
                    <a:pt x="178" y="49"/>
                  </a:cubicBezTo>
                  <a:cubicBezTo>
                    <a:pt x="182" y="18"/>
                    <a:pt x="154" y="1"/>
                    <a:pt x="12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4340556" y="4171424"/>
              <a:ext cx="19442" cy="35442"/>
            </a:xfrm>
            <a:custGeom>
              <a:rect b="b" l="l" r="r" t="t"/>
              <a:pathLst>
                <a:path extrusionOk="0" h="1380" w="757">
                  <a:moveTo>
                    <a:pt x="690" y="1"/>
                  </a:moveTo>
                  <a:cubicBezTo>
                    <a:pt x="678" y="1"/>
                    <a:pt x="667" y="6"/>
                    <a:pt x="657" y="17"/>
                  </a:cubicBezTo>
                  <a:cubicBezTo>
                    <a:pt x="340" y="386"/>
                    <a:pt x="145" y="850"/>
                    <a:pt x="9" y="1315"/>
                  </a:cubicBezTo>
                  <a:cubicBezTo>
                    <a:pt x="0" y="1354"/>
                    <a:pt x="33" y="1380"/>
                    <a:pt x="64" y="1380"/>
                  </a:cubicBezTo>
                  <a:cubicBezTo>
                    <a:pt x="84" y="1380"/>
                    <a:pt x="103" y="1369"/>
                    <a:pt x="111" y="1345"/>
                  </a:cubicBezTo>
                  <a:cubicBezTo>
                    <a:pt x="261" y="884"/>
                    <a:pt x="494" y="491"/>
                    <a:pt x="736" y="78"/>
                  </a:cubicBezTo>
                  <a:cubicBezTo>
                    <a:pt x="756" y="42"/>
                    <a:pt x="723" y="1"/>
                    <a:pt x="69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4406149" y="4234705"/>
              <a:ext cx="20495" cy="18594"/>
            </a:xfrm>
            <a:custGeom>
              <a:rect b="b" l="l" r="r" t="t"/>
              <a:pathLst>
                <a:path extrusionOk="0" h="724" w="798">
                  <a:moveTo>
                    <a:pt x="732" y="0"/>
                  </a:moveTo>
                  <a:cubicBezTo>
                    <a:pt x="722" y="0"/>
                    <a:pt x="712" y="4"/>
                    <a:pt x="702" y="12"/>
                  </a:cubicBezTo>
                  <a:cubicBezTo>
                    <a:pt x="467" y="200"/>
                    <a:pt x="255" y="421"/>
                    <a:pt x="40" y="630"/>
                  </a:cubicBezTo>
                  <a:cubicBezTo>
                    <a:pt x="0" y="670"/>
                    <a:pt x="36" y="724"/>
                    <a:pt x="80" y="724"/>
                  </a:cubicBezTo>
                  <a:cubicBezTo>
                    <a:pt x="93" y="724"/>
                    <a:pt x="106" y="719"/>
                    <a:pt x="118" y="708"/>
                  </a:cubicBezTo>
                  <a:cubicBezTo>
                    <a:pt x="337" y="503"/>
                    <a:pt x="569" y="305"/>
                    <a:pt x="771" y="80"/>
                  </a:cubicBezTo>
                  <a:cubicBezTo>
                    <a:pt x="797" y="45"/>
                    <a:pt x="768" y="0"/>
                    <a:pt x="732"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4393821" y="4329423"/>
              <a:ext cx="35956" cy="16540"/>
            </a:xfrm>
            <a:custGeom>
              <a:rect b="b" l="l" r="r" t="t"/>
              <a:pathLst>
                <a:path extrusionOk="0" h="644" w="1400">
                  <a:moveTo>
                    <a:pt x="1312" y="0"/>
                  </a:moveTo>
                  <a:cubicBezTo>
                    <a:pt x="1304" y="0"/>
                    <a:pt x="1296" y="2"/>
                    <a:pt x="1288" y="5"/>
                  </a:cubicBezTo>
                  <a:cubicBezTo>
                    <a:pt x="878" y="186"/>
                    <a:pt x="475" y="377"/>
                    <a:pt x="62" y="535"/>
                  </a:cubicBezTo>
                  <a:cubicBezTo>
                    <a:pt x="1" y="556"/>
                    <a:pt x="17" y="644"/>
                    <a:pt x="70" y="644"/>
                  </a:cubicBezTo>
                  <a:cubicBezTo>
                    <a:pt x="76" y="644"/>
                    <a:pt x="83" y="643"/>
                    <a:pt x="90" y="640"/>
                  </a:cubicBezTo>
                  <a:cubicBezTo>
                    <a:pt x="516" y="490"/>
                    <a:pt x="943" y="323"/>
                    <a:pt x="1343" y="101"/>
                  </a:cubicBezTo>
                  <a:cubicBezTo>
                    <a:pt x="1399" y="71"/>
                    <a:pt x="1363" y="0"/>
                    <a:pt x="1312"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1"/>
            <p:cNvSpPr/>
            <p:nvPr/>
          </p:nvSpPr>
          <p:spPr>
            <a:xfrm>
              <a:off x="4291913" y="4511794"/>
              <a:ext cx="18414" cy="3724"/>
            </a:xfrm>
            <a:custGeom>
              <a:rect b="b" l="l" r="r" t="t"/>
              <a:pathLst>
                <a:path extrusionOk="0" h="145" w="717">
                  <a:moveTo>
                    <a:pt x="24" y="1"/>
                  </a:moveTo>
                  <a:cubicBezTo>
                    <a:pt x="4" y="1"/>
                    <a:pt x="0" y="28"/>
                    <a:pt x="21" y="35"/>
                  </a:cubicBezTo>
                  <a:cubicBezTo>
                    <a:pt x="229" y="100"/>
                    <a:pt x="465" y="120"/>
                    <a:pt x="683" y="144"/>
                  </a:cubicBezTo>
                  <a:cubicBezTo>
                    <a:pt x="684" y="144"/>
                    <a:pt x="685" y="144"/>
                    <a:pt x="686" y="144"/>
                  </a:cubicBezTo>
                  <a:cubicBezTo>
                    <a:pt x="711" y="144"/>
                    <a:pt x="717" y="100"/>
                    <a:pt x="690" y="96"/>
                  </a:cubicBezTo>
                  <a:cubicBezTo>
                    <a:pt x="475" y="52"/>
                    <a:pt x="243" y="1"/>
                    <a:pt x="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
            <p:cNvSpPr/>
            <p:nvPr/>
          </p:nvSpPr>
          <p:spPr>
            <a:xfrm>
              <a:off x="4285775" y="4506580"/>
              <a:ext cx="16308" cy="1823"/>
            </a:xfrm>
            <a:custGeom>
              <a:rect b="b" l="l" r="r" t="t"/>
              <a:pathLst>
                <a:path extrusionOk="0" h="71" w="635">
                  <a:moveTo>
                    <a:pt x="187" y="0"/>
                  </a:moveTo>
                  <a:cubicBezTo>
                    <a:pt x="132" y="0"/>
                    <a:pt x="76" y="2"/>
                    <a:pt x="21" y="6"/>
                  </a:cubicBezTo>
                  <a:cubicBezTo>
                    <a:pt x="0" y="6"/>
                    <a:pt x="0" y="37"/>
                    <a:pt x="21" y="37"/>
                  </a:cubicBezTo>
                  <a:cubicBezTo>
                    <a:pt x="59" y="35"/>
                    <a:pt x="97" y="35"/>
                    <a:pt x="135" y="35"/>
                  </a:cubicBezTo>
                  <a:cubicBezTo>
                    <a:pt x="292" y="35"/>
                    <a:pt x="448" y="46"/>
                    <a:pt x="605" y="71"/>
                  </a:cubicBezTo>
                  <a:cubicBezTo>
                    <a:pt x="606" y="71"/>
                    <a:pt x="607" y="71"/>
                    <a:pt x="608" y="71"/>
                  </a:cubicBezTo>
                  <a:cubicBezTo>
                    <a:pt x="626" y="71"/>
                    <a:pt x="634" y="43"/>
                    <a:pt x="615" y="40"/>
                  </a:cubicBezTo>
                  <a:cubicBezTo>
                    <a:pt x="472" y="13"/>
                    <a:pt x="330" y="0"/>
                    <a:pt x="187"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1"/>
            <p:cNvSpPr/>
            <p:nvPr/>
          </p:nvSpPr>
          <p:spPr>
            <a:xfrm>
              <a:off x="4270673" y="4410759"/>
              <a:ext cx="9862" cy="719"/>
            </a:xfrm>
            <a:custGeom>
              <a:rect b="b" l="l" r="r" t="t"/>
              <a:pathLst>
                <a:path extrusionOk="0" h="28" w="384">
                  <a:moveTo>
                    <a:pt x="21" y="1"/>
                  </a:moveTo>
                  <a:cubicBezTo>
                    <a:pt x="1" y="1"/>
                    <a:pt x="1" y="28"/>
                    <a:pt x="21" y="28"/>
                  </a:cubicBezTo>
                  <a:lnTo>
                    <a:pt x="366" y="28"/>
                  </a:lnTo>
                  <a:cubicBezTo>
                    <a:pt x="383" y="28"/>
                    <a:pt x="383" y="1"/>
                    <a:pt x="36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1"/>
            <p:cNvSpPr/>
            <p:nvPr/>
          </p:nvSpPr>
          <p:spPr>
            <a:xfrm>
              <a:off x="4206133" y="4274796"/>
              <a:ext cx="16411" cy="2414"/>
            </a:xfrm>
            <a:custGeom>
              <a:rect b="b" l="l" r="r" t="t"/>
              <a:pathLst>
                <a:path extrusionOk="0" h="94" w="639">
                  <a:moveTo>
                    <a:pt x="318" y="0"/>
                  </a:moveTo>
                  <a:cubicBezTo>
                    <a:pt x="226" y="0"/>
                    <a:pt x="134" y="3"/>
                    <a:pt x="41" y="8"/>
                  </a:cubicBezTo>
                  <a:cubicBezTo>
                    <a:pt x="0" y="18"/>
                    <a:pt x="0" y="73"/>
                    <a:pt x="41" y="87"/>
                  </a:cubicBezTo>
                  <a:cubicBezTo>
                    <a:pt x="127" y="91"/>
                    <a:pt x="213" y="94"/>
                    <a:pt x="298" y="94"/>
                  </a:cubicBezTo>
                  <a:cubicBezTo>
                    <a:pt x="397" y="94"/>
                    <a:pt x="496" y="90"/>
                    <a:pt x="595" y="83"/>
                  </a:cubicBezTo>
                  <a:cubicBezTo>
                    <a:pt x="639" y="80"/>
                    <a:pt x="639" y="15"/>
                    <a:pt x="595" y="8"/>
                  </a:cubicBezTo>
                  <a:cubicBezTo>
                    <a:pt x="502" y="3"/>
                    <a:pt x="410" y="0"/>
                    <a:pt x="318"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6" name="Google Shape;66;p14"/>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67" name="Google Shape;67;p1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Unit Launch &amp; Introduction</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68" name="Google Shape;68;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9" name="Google Shape;69;p1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0" name="Google Shape;70;p14"/>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 </a:t>
            </a:r>
            <a:r>
              <a:rPr b="1" i="1" lang="en">
                <a:solidFill>
                  <a:srgbClr val="1F3A93"/>
                </a:solidFill>
                <a:latin typeface="Roboto Condensed"/>
                <a:ea typeface="Roboto Condensed"/>
                <a:cs typeface="Roboto Condensed"/>
                <a:sym typeface="Roboto Condensed"/>
              </a:rPr>
              <a:t>Fill-in-the-Blank</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62" name="Google Shape;262;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3" name="Google Shape;263;p3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264" name="Google Shape;264;p3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265" name="Google Shape;265;p32"/>
          <p:cNvGraphicFramePr/>
          <p:nvPr/>
        </p:nvGraphicFramePr>
        <p:xfrm>
          <a:off x="494884" y="1236955"/>
          <a:ext cx="3000000" cy="3000000"/>
        </p:xfrm>
        <a:graphic>
          <a:graphicData uri="http://schemas.openxmlformats.org/drawingml/2006/table">
            <a:tbl>
              <a:tblPr>
                <a:noFill/>
                <a:tableStyleId>{4054C214-7C04-42D6-AEBD-6231AC6618F3}</a:tableStyleId>
              </a:tblPr>
              <a:tblGrid>
                <a:gridCol w="8157550"/>
              </a:tblGrid>
              <a:tr h="2650675">
                <a:tc>
                  <a:txBody>
                    <a:bodyPr/>
                    <a:lstStyle/>
                    <a:p>
                      <a:pPr indent="0" lvl="0" marL="0" rtl="0" algn="l">
                        <a:lnSpc>
                          <a:spcPct val="115000"/>
                        </a:lnSpc>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Complete the following sentence:</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 “Gun control debates of the 1970’s are like ____________  </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because __________________________________.”</a:t>
                      </a:r>
                      <a:endParaRPr sz="1800">
                        <a:solidFill>
                          <a:srgbClr val="1F3A93"/>
                        </a:solidFill>
                        <a:latin typeface="Roboto"/>
                        <a:ea typeface="Roboto"/>
                        <a:cs typeface="Roboto"/>
                        <a:sym typeface="Roboto"/>
                      </a:endParaRPr>
                    </a:p>
                    <a:p>
                      <a:pPr indent="0" lvl="0" marL="0" rtl="0" algn="l">
                        <a:lnSpc>
                          <a:spcPct val="115000"/>
                        </a:lnSpc>
                        <a:spcBef>
                          <a:spcPts val="1000"/>
                        </a:spcBef>
                        <a:spcAft>
                          <a:spcPts val="0"/>
                        </a:spcAft>
                        <a:buNone/>
                      </a:pPr>
                      <a:r>
                        <a:t/>
                      </a:r>
                      <a:endParaRPr sz="1800">
                        <a:solidFill>
                          <a:srgbClr val="1F3A93"/>
                        </a:solidFill>
                        <a:latin typeface="Roboto"/>
                        <a:ea typeface="Roboto"/>
                        <a:cs typeface="Roboto"/>
                        <a:sym typeface="Roboto"/>
                      </a:endParaRPr>
                    </a:p>
                    <a:p>
                      <a:pPr indent="0" lvl="0" marL="0" rtl="0" algn="ctr">
                        <a:spcBef>
                          <a:spcPts val="100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69" name="Shape 269"/>
        <p:cNvGrpSpPr/>
        <p:nvPr/>
      </p:nvGrpSpPr>
      <p:grpSpPr>
        <a:xfrm>
          <a:off x="0" y="0"/>
          <a:ext cx="0" cy="0"/>
          <a:chOff x="0" y="0"/>
          <a:chExt cx="0" cy="0"/>
        </a:xfrm>
      </p:grpSpPr>
      <p:pic>
        <p:nvPicPr>
          <p:cNvPr id="270" name="Google Shape;270;p3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71" name="Google Shape;271;p3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272" name="Google Shape;272;p33"/>
          <p:cNvSpPr txBox="1"/>
          <p:nvPr>
            <p:ph idx="1" type="subTitle"/>
          </p:nvPr>
        </p:nvSpPr>
        <p:spPr>
          <a:xfrm>
            <a:off x="597375" y="3358025"/>
            <a:ext cx="4025100" cy="748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9457">
                <a:solidFill>
                  <a:schemeClr val="lt1"/>
                </a:solidFill>
                <a:latin typeface="Raleway Medium"/>
                <a:ea typeface="Raleway Medium"/>
                <a:cs typeface="Raleway Medium"/>
                <a:sym typeface="Raleway Medium"/>
              </a:rPr>
              <a:t>Preparing for Mock City Council Meeting</a:t>
            </a:r>
            <a:endParaRPr sz="9457">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600">
              <a:solidFill>
                <a:schemeClr val="lt1"/>
              </a:solidFill>
              <a:latin typeface="Raleway Medium"/>
              <a:ea typeface="Raleway Medium"/>
              <a:cs typeface="Raleway Medium"/>
              <a:sym typeface="Raleway Medium"/>
            </a:endParaRPr>
          </a:p>
        </p:txBody>
      </p:sp>
      <p:cxnSp>
        <p:nvCxnSpPr>
          <p:cNvPr id="273" name="Google Shape;273;p3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74" name="Google Shape;274;p3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75" name="Google Shape;275;p33"/>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81" name="Google Shape;281;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2" name="Google Shape;282;p3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83" name="Google Shape;283;p3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84" name="Google Shape;284;p34"/>
          <p:cNvGraphicFramePr/>
          <p:nvPr/>
        </p:nvGraphicFramePr>
        <p:xfrm>
          <a:off x="1315000" y="1296925"/>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Complete the Gallery Walk &amp;</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3200">
                          <a:solidFill>
                            <a:srgbClr val="1F3A93"/>
                          </a:solidFill>
                          <a:latin typeface="Roboto"/>
                          <a:ea typeface="Roboto"/>
                          <a:cs typeface="Roboto"/>
                          <a:sym typeface="Roboto"/>
                        </a:rPr>
                        <a:t>share your opinions!</a:t>
                      </a:r>
                      <a:endParaRPr i="1"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90" name="Google Shape;290;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1" name="Google Shape;291;p35"/>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92" name="Google Shape;292;p35"/>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293" name="Google Shape;293;p35"/>
          <p:cNvGraphicFramePr/>
          <p:nvPr/>
        </p:nvGraphicFramePr>
        <p:xfrm>
          <a:off x="891888" y="1163502"/>
          <a:ext cx="3000000" cy="3000000"/>
        </p:xfrm>
        <a:graphic>
          <a:graphicData uri="http://schemas.openxmlformats.org/drawingml/2006/table">
            <a:tbl>
              <a:tblPr>
                <a:noFill/>
                <a:tableStyleId>{4054C214-7C04-42D6-AEBD-6231AC6618F3}</a:tableStyleId>
              </a:tblPr>
              <a:tblGrid>
                <a:gridCol w="7360225"/>
              </a:tblGrid>
              <a:tr h="3759700">
                <a:tc>
                  <a:txBody>
                    <a:bodyPr/>
                    <a:lstStyle/>
                    <a:p>
                      <a:pPr indent="0" lvl="0" marL="0" rtl="0" algn="l">
                        <a:lnSpc>
                          <a:spcPct val="115000"/>
                        </a:lnSpc>
                        <a:spcBef>
                          <a:spcPts val="0"/>
                        </a:spcBef>
                        <a:spcAft>
                          <a:spcPts val="0"/>
                        </a:spcAft>
                        <a:buClr>
                          <a:schemeClr val="dk1"/>
                        </a:buClr>
                        <a:buSzPts val="1100"/>
                        <a:buFont typeface="Arial"/>
                        <a:buNone/>
                      </a:pPr>
                      <a:r>
                        <a:rPr i="1" lang="en" sz="1500">
                          <a:solidFill>
                            <a:srgbClr val="1F3A93"/>
                          </a:solidFill>
                          <a:latin typeface="Roboto"/>
                          <a:ea typeface="Roboto"/>
                          <a:cs typeface="Roboto"/>
                          <a:sym typeface="Roboto"/>
                        </a:rPr>
                        <a:t> Between 1960 and 1969, the DC’s murder rate tripled. In 1974, more than 60% of the 407 murders involved firearms. National polls showed that blacks were more fearful than whites. Gun crime was concentrated among poor blacks, who were forced into living conditions that generated violence.</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5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Do you agree or disagree with then DC Council member John Wilson’s proposal to deal with this “crime crisis”:</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Ban the sale, purchase and possession of all guns in the city</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Current gun owners would be obligated to turn in their weapons</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Anyone who failed to turn in their firearm would face possible prison time for a first conviction and a mandatory prison term for a second.</a:t>
                      </a:r>
                      <a:endParaRPr sz="1500">
                        <a:solidFill>
                          <a:srgbClr val="1F3A93"/>
                        </a:solidFill>
                        <a:latin typeface="Roboto"/>
                        <a:ea typeface="Roboto"/>
                        <a:cs typeface="Roboto"/>
                        <a:sym typeface="Roboto"/>
                      </a:endParaRPr>
                    </a:p>
                    <a:p>
                      <a:pPr indent="-323850" lvl="0" marL="457200" rtl="0" algn="l">
                        <a:lnSpc>
                          <a:spcPct val="115000"/>
                        </a:lnSpc>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People caught with a gun will have to serve 10 to 12 months, no ifs, ands or buts.</a:t>
                      </a:r>
                      <a:endParaRPr sz="2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299" name="Google Shape;299;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00" name="Google Shape;300;p3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301" name="Google Shape;301;p36"/>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302" name="Google Shape;302;p36"/>
          <p:cNvGraphicFramePr/>
          <p:nvPr/>
        </p:nvGraphicFramePr>
        <p:xfrm>
          <a:off x="888133" y="1114602"/>
          <a:ext cx="3000000" cy="3000000"/>
        </p:xfrm>
        <a:graphic>
          <a:graphicData uri="http://schemas.openxmlformats.org/drawingml/2006/table">
            <a:tbl>
              <a:tblPr>
                <a:noFill/>
                <a:tableStyleId>{4054C214-7C04-42D6-AEBD-6231AC6618F3}</a:tableStyleId>
              </a:tblPr>
              <a:tblGrid>
                <a:gridCol w="7360225"/>
              </a:tblGrid>
              <a:tr h="3759700">
                <a:tc>
                  <a:txBody>
                    <a:bodyPr/>
                    <a:lstStyle/>
                    <a:p>
                      <a:pPr indent="0" lvl="0" marL="0" rtl="0" algn="l">
                        <a:lnSpc>
                          <a:spcPct val="115000"/>
                        </a:lnSpc>
                        <a:spcBef>
                          <a:spcPts val="0"/>
                        </a:spcBef>
                        <a:spcAft>
                          <a:spcPts val="0"/>
                        </a:spcAft>
                        <a:buClr>
                          <a:schemeClr val="dk1"/>
                        </a:buClr>
                        <a:buSzPts val="1100"/>
                        <a:buFont typeface="Arial"/>
                        <a:buNone/>
                      </a:pPr>
                      <a:r>
                        <a:rPr i="1" lang="en" sz="1200">
                          <a:solidFill>
                            <a:srgbClr val="1F3A93"/>
                          </a:solidFill>
                          <a:latin typeface="Roboto"/>
                          <a:ea typeface="Roboto"/>
                          <a:cs typeface="Roboto"/>
                          <a:sym typeface="Roboto"/>
                        </a:rPr>
                        <a:t> </a:t>
                      </a:r>
                      <a:r>
                        <a:rPr i="1" lang="en" sz="1600">
                          <a:solidFill>
                            <a:srgbClr val="1F3A93"/>
                          </a:solidFill>
                          <a:latin typeface="Roboto"/>
                          <a:ea typeface="Roboto"/>
                          <a:cs typeface="Roboto"/>
                          <a:sym typeface="Roboto"/>
                        </a:rPr>
                        <a:t>Doug Moore claimed that blacks need guns for self-defense against violent whites. Rev. Russ Meeks argued that Congress should “attack the social causes of crime and not the ownership of weapons.”</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Do you agree or disagree with Moore and Meeks that the solution to decrease violent crimes occurring in our poor, black neighborhoods was not to take away the guns but to fix the problems of prejudice that result in poverty, poor housing, lack of available jobs available to blacks, etc?</a:t>
                      </a:r>
                      <a:endParaRPr sz="2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7"/>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Gallery Walk</a:t>
            </a:r>
            <a:endParaRPr b="1" i="1">
              <a:solidFill>
                <a:srgbClr val="1F3A93"/>
              </a:solidFill>
              <a:latin typeface="Roboto Condensed"/>
              <a:ea typeface="Roboto Condensed"/>
              <a:cs typeface="Roboto Condensed"/>
              <a:sym typeface="Roboto Condensed"/>
            </a:endParaRPr>
          </a:p>
        </p:txBody>
      </p:sp>
      <p:cxnSp>
        <p:nvCxnSpPr>
          <p:cNvPr id="308" name="Google Shape;308;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09" name="Google Shape;309;p37"/>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310" name="Google Shape;310;p37"/>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311" name="Google Shape;311;p37"/>
          <p:cNvGraphicFramePr/>
          <p:nvPr/>
        </p:nvGraphicFramePr>
        <p:xfrm>
          <a:off x="888133" y="1114602"/>
          <a:ext cx="3000000" cy="3000000"/>
        </p:xfrm>
        <a:graphic>
          <a:graphicData uri="http://schemas.openxmlformats.org/drawingml/2006/table">
            <a:tbl>
              <a:tblPr>
                <a:noFill/>
                <a:tableStyleId>{4054C214-7C04-42D6-AEBD-6231AC6618F3}</a:tableStyleId>
              </a:tblPr>
              <a:tblGrid>
                <a:gridCol w="7360225"/>
              </a:tblGrid>
              <a:tr h="3759700">
                <a:tc>
                  <a:txBody>
                    <a:bodyPr/>
                    <a:lstStyle/>
                    <a:p>
                      <a:pPr indent="0" lvl="0" marL="0" rtl="0" algn="ctr">
                        <a:lnSpc>
                          <a:spcPct val="115000"/>
                        </a:lnSpc>
                        <a:spcBef>
                          <a:spcPts val="0"/>
                        </a:spcBef>
                        <a:spcAft>
                          <a:spcPts val="0"/>
                        </a:spcAft>
                        <a:buClr>
                          <a:schemeClr val="dk1"/>
                        </a:buClr>
                        <a:buSzPts val="1100"/>
                        <a:buFont typeface="Arial"/>
                        <a:buNone/>
                      </a:pPr>
                      <a:r>
                        <a:rPr i="1" lang="en" sz="1200">
                          <a:solidFill>
                            <a:srgbClr val="1F3A93"/>
                          </a:solidFill>
                          <a:latin typeface="Roboto"/>
                          <a:ea typeface="Roboto"/>
                          <a:cs typeface="Roboto"/>
                          <a:sym typeface="Roboto"/>
                        </a:rPr>
                        <a:t> </a:t>
                      </a:r>
                      <a:r>
                        <a:rPr i="1" lang="en" sz="2200">
                          <a:solidFill>
                            <a:srgbClr val="1F3A93"/>
                          </a:solidFill>
                          <a:latin typeface="Roboto"/>
                          <a:ea typeface="Roboto"/>
                          <a:cs typeface="Roboto"/>
                          <a:sym typeface="Roboto"/>
                        </a:rPr>
                        <a:t>“Restricting guns is a necessary part of reducing crime.”</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2200">
                          <a:solidFill>
                            <a:srgbClr val="1F3A93"/>
                          </a:solidFill>
                          <a:latin typeface="Roboto"/>
                          <a:ea typeface="Roboto"/>
                          <a:cs typeface="Roboto"/>
                          <a:sym typeface="Roboto"/>
                        </a:rPr>
                        <a:t>Do you agree or disagree with this statement?</a:t>
                      </a:r>
                      <a:endParaRPr sz="22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1600">
                        <a:solidFill>
                          <a:srgbClr val="1F3A93"/>
                        </a:solidFill>
                        <a:latin typeface="Roboto"/>
                        <a:ea typeface="Roboto"/>
                        <a:cs typeface="Roboto"/>
                        <a:sym typeface="Roboto"/>
                      </a:endParaRPr>
                    </a:p>
                    <a:p>
                      <a:pPr indent="0" lvl="0" marL="0" rtl="0" algn="l">
                        <a:lnSpc>
                          <a:spcPct val="115000"/>
                        </a:lnSpc>
                        <a:spcBef>
                          <a:spcPts val="0"/>
                        </a:spcBef>
                        <a:spcAft>
                          <a:spcPts val="0"/>
                        </a:spcAft>
                        <a:buNone/>
                      </a:pPr>
                      <a:r>
                        <a:t/>
                      </a:r>
                      <a:endParaRPr sz="2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8"/>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317" name="Google Shape;317;p3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318" name="Google Shape;318;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19" name="Google Shape;319;p38"/>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320" name="Google Shape;320;p38"/>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Gallery Walk</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City Council Meetings</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Role Assignments &amp; Instructions</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Policy Proposal Preparation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457200" rtl="0" algn="l">
              <a:lnSpc>
                <a:spcPct val="115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326" name="Google Shape;326;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7" name="Google Shape;327;p39"/>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328" name="Google Shape;328;p39"/>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329" name="Google Shape;329;p39"/>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Use textual analysis to determine opinions on policy proposals</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Learn about City Councils and upcoming mock city council meeting</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What is A City Council?</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35" name="Google Shape;335;p40"/>
          <p:cNvSpPr txBox="1"/>
          <p:nvPr>
            <p:ph idx="1" type="body"/>
          </p:nvPr>
        </p:nvSpPr>
        <p:spPr>
          <a:xfrm>
            <a:off x="311700" y="1152475"/>
            <a:ext cx="8520600" cy="3845100"/>
          </a:xfrm>
          <a:prstGeom prst="rect">
            <a:avLst/>
          </a:prstGeom>
        </p:spPr>
        <p:txBody>
          <a:bodyPr anchorCtr="0" anchor="t" bIns="91425" lIns="91425" spcFirstLastPara="1" rIns="91425" wrap="square" tIns="91425">
            <a:normAutofit/>
          </a:bodyPr>
          <a:lstStyle/>
          <a:p>
            <a:pPr indent="-380731" lvl="0" marL="457200" rtl="0" algn="l">
              <a:lnSpc>
                <a:spcPct val="95000"/>
              </a:lnSpc>
              <a:spcBef>
                <a:spcPts val="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A </a:t>
            </a:r>
            <a:r>
              <a:rPr b="1" lang="en" sz="2395">
                <a:solidFill>
                  <a:schemeClr val="accent4"/>
                </a:solidFill>
                <a:highlight>
                  <a:schemeClr val="lt1"/>
                </a:highlight>
                <a:latin typeface="Roboto"/>
                <a:ea typeface="Roboto"/>
                <a:cs typeface="Roboto"/>
                <a:sym typeface="Roboto"/>
              </a:rPr>
              <a:t>city council</a:t>
            </a:r>
            <a:r>
              <a:rPr lang="en" sz="2395">
                <a:solidFill>
                  <a:srgbClr val="1F3A93"/>
                </a:solidFill>
                <a:latin typeface="Roboto"/>
                <a:ea typeface="Roboto"/>
                <a:cs typeface="Roboto"/>
                <a:sym typeface="Roboto"/>
              </a:rPr>
              <a:t> is the legislative body that governs a city-- a group of people who come together to consult, deliberate, and make decisions for a city. </a:t>
            </a:r>
            <a:endParaRPr sz="2395">
              <a:solidFill>
                <a:srgbClr val="1F3A93"/>
              </a:solidFill>
              <a:latin typeface="Roboto"/>
              <a:ea typeface="Roboto"/>
              <a:cs typeface="Roboto"/>
              <a:sym typeface="Roboto"/>
            </a:endParaRPr>
          </a:p>
          <a:p>
            <a:pPr indent="-380731" lvl="0" marL="457200" rtl="0" algn="l">
              <a:lnSpc>
                <a:spcPct val="95000"/>
              </a:lnSpc>
              <a:spcBef>
                <a:spcPts val="100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The </a:t>
            </a:r>
            <a:r>
              <a:rPr b="1" lang="en" sz="2395">
                <a:solidFill>
                  <a:schemeClr val="accent4"/>
                </a:solidFill>
                <a:latin typeface="Roboto"/>
                <a:ea typeface="Roboto"/>
                <a:cs typeface="Roboto"/>
                <a:sym typeface="Roboto"/>
              </a:rPr>
              <a:t>council</a:t>
            </a:r>
            <a:r>
              <a:rPr lang="en" sz="2395">
                <a:solidFill>
                  <a:srgbClr val="1F3A93"/>
                </a:solidFill>
                <a:latin typeface="Roboto"/>
                <a:ea typeface="Roboto"/>
                <a:cs typeface="Roboto"/>
                <a:sym typeface="Roboto"/>
              </a:rPr>
              <a:t> looks to the city's goals, major projects, and needs to develop policy and laws that will help the city</a:t>
            </a:r>
            <a:endParaRPr sz="2395">
              <a:solidFill>
                <a:srgbClr val="1F3A93"/>
              </a:solidFill>
              <a:latin typeface="Roboto"/>
              <a:ea typeface="Roboto"/>
              <a:cs typeface="Roboto"/>
              <a:sym typeface="Roboto"/>
            </a:endParaRPr>
          </a:p>
          <a:p>
            <a:pPr indent="-380731" lvl="0" marL="457200" rtl="0" algn="l">
              <a:lnSpc>
                <a:spcPct val="95000"/>
              </a:lnSpc>
              <a:spcBef>
                <a:spcPts val="1000"/>
              </a:spcBef>
              <a:spcAft>
                <a:spcPts val="0"/>
              </a:spcAft>
              <a:buClr>
                <a:srgbClr val="1F3A93"/>
              </a:buClr>
              <a:buSzPts val="2396"/>
              <a:buFont typeface="Roboto"/>
              <a:buChar char="●"/>
            </a:pPr>
            <a:r>
              <a:rPr lang="en" sz="2395">
                <a:solidFill>
                  <a:srgbClr val="1F3A93"/>
                </a:solidFill>
                <a:latin typeface="Roboto"/>
                <a:ea typeface="Roboto"/>
                <a:cs typeface="Roboto"/>
                <a:sym typeface="Roboto"/>
              </a:rPr>
              <a:t>A </a:t>
            </a:r>
            <a:r>
              <a:rPr b="1" lang="en" sz="2395">
                <a:solidFill>
                  <a:schemeClr val="accent4"/>
                </a:solidFill>
                <a:latin typeface="Roboto"/>
                <a:ea typeface="Roboto"/>
                <a:cs typeface="Roboto"/>
                <a:sym typeface="Roboto"/>
              </a:rPr>
              <a:t>city council meeting</a:t>
            </a:r>
            <a:r>
              <a:rPr lang="en" sz="2395">
                <a:solidFill>
                  <a:srgbClr val="1F3A93"/>
                </a:solidFill>
                <a:latin typeface="Roboto"/>
                <a:ea typeface="Roboto"/>
                <a:cs typeface="Roboto"/>
                <a:sym typeface="Roboto"/>
              </a:rPr>
              <a:t> is when councilmembers propose ideas and then vote on enacting those ideas into policy. The public is invited to ask questions or raise concerns</a:t>
            </a:r>
            <a:endParaRPr sz="2395">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36" name="Google Shape;336;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7" name="Google Shape;337;p4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338" name="Google Shape;338;p40"/>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44" name="Google Shape;344;p4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45" name="Google Shape;345;p41"/>
          <p:cNvSpPr txBox="1"/>
          <p:nvPr>
            <p:ph idx="1" type="body"/>
          </p:nvPr>
        </p:nvSpPr>
        <p:spPr>
          <a:xfrm>
            <a:off x="311700" y="1152475"/>
            <a:ext cx="8520600" cy="3714300"/>
          </a:xfrm>
          <a:prstGeom prst="rect">
            <a:avLst/>
          </a:prstGeom>
        </p:spPr>
        <p:txBody>
          <a:bodyPr anchorCtr="0" anchor="t" bIns="91425" lIns="91425" spcFirstLastPara="1" rIns="91425" wrap="square" tIns="91425">
            <a:noAutofit/>
          </a:bodyPr>
          <a:lstStyle/>
          <a:p>
            <a:pPr indent="-348226" lvl="0" marL="457200" rtl="0" algn="l">
              <a:lnSpc>
                <a:spcPct val="95000"/>
              </a:lnSpc>
              <a:spcBef>
                <a:spcPts val="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It’s June, 1975, and the chair of the D.C. City Council has called an Emergency Hearing on Gun Violence in Washington, D.C.</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We’ll divide into groups and take on roles of the City Council members described in the book</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Each City Councilmember will make a 3-4 minute speech advocating for their policy proposal to end gun violence</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Community members will ask Councilmembers questions about their policies</a:t>
            </a:r>
            <a:endParaRPr sz="1883">
              <a:solidFill>
                <a:srgbClr val="1F3A93"/>
              </a:solidFill>
              <a:latin typeface="Roboto"/>
              <a:ea typeface="Roboto"/>
              <a:cs typeface="Roboto"/>
              <a:sym typeface="Roboto"/>
            </a:endParaRPr>
          </a:p>
          <a:p>
            <a:pPr indent="-348226" lvl="0" marL="457200" rtl="0" algn="l">
              <a:lnSpc>
                <a:spcPct val="9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Our meeting will end with a final City Council Vote on what gun control policy to adopt</a:t>
            </a:r>
            <a:endParaRPr sz="1883">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46" name="Google Shape;346;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7" name="Google Shape;347;p4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Three Words Association Activity</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6" name="Google Shape;76;p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 name="Google Shape;77;p15"/>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78" name="Google Shape;78;p15"/>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79" name="Google Shape;79;p15"/>
          <p:cNvGraphicFramePr/>
          <p:nvPr/>
        </p:nvGraphicFramePr>
        <p:xfrm>
          <a:off x="980705" y="1296925"/>
          <a:ext cx="3000000" cy="3000000"/>
        </p:xfrm>
        <a:graphic>
          <a:graphicData uri="http://schemas.openxmlformats.org/drawingml/2006/table">
            <a:tbl>
              <a:tblPr>
                <a:noFill/>
                <a:tableStyleId>{4054C214-7C04-42D6-AEBD-6231AC6618F3}</a:tableStyleId>
              </a:tblPr>
              <a:tblGrid>
                <a:gridCol w="7182600"/>
              </a:tblGrid>
              <a:tr h="3217600">
                <a:tc>
                  <a:txBody>
                    <a:bodyPr/>
                    <a:lstStyle/>
                    <a:p>
                      <a:pPr indent="0" lvl="0" marL="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Using a pen and pencil, write the first three words (people, places, adjectives, etc.) or phrases that you associate with the following topics:</a:t>
                      </a:r>
                      <a:endParaRPr sz="20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Gun Control</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Community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Advocacy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Safety</a:t>
                      </a:r>
                      <a:endParaRPr sz="2000">
                        <a:solidFill>
                          <a:srgbClr val="1F3A93"/>
                        </a:solidFill>
                        <a:latin typeface="Roboto"/>
                        <a:ea typeface="Roboto"/>
                        <a:cs typeface="Roboto"/>
                        <a:sym typeface="Roboto"/>
                      </a:endParaRPr>
                    </a:p>
                    <a:p>
                      <a:pPr indent="-355600" lvl="0" marL="9144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The 1970’s</a:t>
                      </a:r>
                      <a:endParaRPr sz="18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53" name="Google Shape;353;p4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54" name="Google Shape;354;p42"/>
          <p:cNvSpPr txBox="1"/>
          <p:nvPr>
            <p:ph idx="1" type="body"/>
          </p:nvPr>
        </p:nvSpPr>
        <p:spPr>
          <a:xfrm>
            <a:off x="311700" y="1152475"/>
            <a:ext cx="8520600" cy="3714300"/>
          </a:xfrm>
          <a:prstGeom prst="rect">
            <a:avLst/>
          </a:prstGeom>
        </p:spPr>
        <p:txBody>
          <a:bodyPr anchorCtr="0" anchor="t" bIns="91425" lIns="91425" spcFirstLastPara="1" rIns="91425" wrap="square" tIns="91425">
            <a:normAutofit/>
          </a:bodyPr>
          <a:lstStyle/>
          <a:p>
            <a:pPr indent="-348226" lvl="0" marL="457200" rtl="0" algn="l">
              <a:lnSpc>
                <a:spcPct val="105000"/>
              </a:lnSpc>
              <a:spcBef>
                <a:spcPts val="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The groups:</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1: City Council Chair</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2: Councilmember John Wilson </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3: Councilmember John Conyers</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4: Detroit Mayor Doug Moore</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5: Congressman Coleman Young</a:t>
            </a:r>
            <a:endParaRPr sz="1883">
              <a:solidFill>
                <a:srgbClr val="1F3A93"/>
              </a:solidFill>
              <a:latin typeface="Roboto"/>
              <a:ea typeface="Roboto"/>
              <a:cs typeface="Roboto"/>
              <a:sym typeface="Roboto"/>
            </a:endParaRPr>
          </a:p>
          <a:p>
            <a:pPr indent="-348226" lvl="0" marL="457200" rtl="0" algn="l">
              <a:lnSpc>
                <a:spcPct val="105000"/>
              </a:lnSpc>
              <a:spcBef>
                <a:spcPts val="1000"/>
              </a:spcBef>
              <a:spcAft>
                <a:spcPts val="0"/>
              </a:spcAft>
              <a:buClr>
                <a:srgbClr val="1F3A93"/>
              </a:buClr>
              <a:buSzPts val="1884"/>
              <a:buFont typeface="Roboto"/>
              <a:buChar char="●"/>
            </a:pPr>
            <a:r>
              <a:rPr lang="en" sz="1883">
                <a:solidFill>
                  <a:srgbClr val="1F3A93"/>
                </a:solidFill>
                <a:latin typeface="Roboto"/>
                <a:ea typeface="Roboto"/>
                <a:cs typeface="Roboto"/>
                <a:sym typeface="Roboto"/>
              </a:rPr>
              <a:t>Group 6: Additional City Council members</a:t>
            </a:r>
            <a:endParaRPr sz="1883">
              <a:solidFill>
                <a:srgbClr val="1F3A93"/>
              </a:solidFill>
              <a:latin typeface="Roboto"/>
              <a:ea typeface="Roboto"/>
              <a:cs typeface="Roboto"/>
              <a:sym typeface="Roboto"/>
            </a:endParaRPr>
          </a:p>
          <a:p>
            <a:pPr indent="0" lvl="0" marL="0" rtl="0" algn="l">
              <a:lnSpc>
                <a:spcPct val="105000"/>
              </a:lnSpc>
              <a:spcBef>
                <a:spcPts val="1000"/>
              </a:spcBef>
              <a:spcAft>
                <a:spcPts val="0"/>
              </a:spcAft>
              <a:buSzPts val="275"/>
              <a:buNone/>
            </a:pPr>
            <a:r>
              <a:t/>
            </a:r>
            <a:endParaRPr sz="350">
              <a:solidFill>
                <a:srgbClr val="1F3A93"/>
              </a:solidFill>
              <a:latin typeface="Roboto"/>
              <a:ea typeface="Roboto"/>
              <a:cs typeface="Roboto"/>
              <a:sym typeface="Roboto"/>
            </a:endParaRPr>
          </a:p>
          <a:p>
            <a:pPr indent="0" lvl="0" marL="0" rtl="0" algn="l">
              <a:lnSpc>
                <a:spcPct val="10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355" name="Google Shape;355;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56" name="Google Shape;356;p4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357" name="Google Shape;357;p42"/>
          <p:cNvSpPr/>
          <p:nvPr/>
        </p:nvSpPr>
        <p:spPr>
          <a:xfrm>
            <a:off x="4058500" y="1531800"/>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2"/>
          <p:cNvSpPr/>
          <p:nvPr/>
        </p:nvSpPr>
        <p:spPr>
          <a:xfrm>
            <a:off x="5444750" y="2189650"/>
            <a:ext cx="252600" cy="15126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2"/>
          <p:cNvSpPr/>
          <p:nvPr/>
        </p:nvSpPr>
        <p:spPr>
          <a:xfrm>
            <a:off x="5697350" y="3869425"/>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2"/>
          <p:cNvSpPr txBox="1"/>
          <p:nvPr/>
        </p:nvSpPr>
        <p:spPr>
          <a:xfrm>
            <a:off x="4311200" y="1561650"/>
            <a:ext cx="4738500" cy="5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Opens/facilitates meeting and voting</a:t>
            </a:r>
            <a:endParaRPr b="1" sz="2000">
              <a:solidFill>
                <a:schemeClr val="accent4"/>
              </a:solidFill>
            </a:endParaRPr>
          </a:p>
        </p:txBody>
      </p:sp>
      <p:sp>
        <p:nvSpPr>
          <p:cNvPr id="361" name="Google Shape;361;p42"/>
          <p:cNvSpPr txBox="1"/>
          <p:nvPr/>
        </p:nvSpPr>
        <p:spPr>
          <a:xfrm>
            <a:off x="5867025" y="2380400"/>
            <a:ext cx="30033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4"/>
                </a:solidFill>
              </a:rPr>
              <a:t>Gives a 3-4 minute speech making a policy proposal</a:t>
            </a:r>
            <a:endParaRPr b="1" sz="2000">
              <a:solidFill>
                <a:schemeClr val="accent4"/>
              </a:solidFill>
            </a:endParaRPr>
          </a:p>
        </p:txBody>
      </p:sp>
      <p:sp>
        <p:nvSpPr>
          <p:cNvPr id="362" name="Google Shape;362;p42"/>
          <p:cNvSpPr txBox="1"/>
          <p:nvPr/>
        </p:nvSpPr>
        <p:spPr>
          <a:xfrm>
            <a:off x="6024475" y="3749425"/>
            <a:ext cx="2850900" cy="7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Asks questions to Councilmembers</a:t>
            </a:r>
            <a:endParaRPr b="1" sz="2000">
              <a:solidFill>
                <a:schemeClr val="accent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City Council?</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68" name="Google Shape;368;p43"/>
          <p:cNvSpPr txBox="1"/>
          <p:nvPr>
            <p:ph idx="1" type="body"/>
          </p:nvPr>
        </p:nvSpPr>
        <p:spPr>
          <a:xfrm>
            <a:off x="311700" y="1152475"/>
            <a:ext cx="8520600" cy="384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358"/>
              <a:buNone/>
            </a:pPr>
            <a:r>
              <a:rPr lang="en" sz="2644">
                <a:solidFill>
                  <a:srgbClr val="1F3A93"/>
                </a:solidFill>
                <a:latin typeface="Roboto"/>
                <a:ea typeface="Roboto"/>
                <a:cs typeface="Roboto"/>
                <a:sym typeface="Roboto"/>
              </a:rPr>
              <a:t>In your groups:</a:t>
            </a:r>
            <a:endParaRPr sz="2644">
              <a:solidFill>
                <a:srgbClr val="1F3A93"/>
              </a:solidFill>
              <a:latin typeface="Roboto"/>
              <a:ea typeface="Roboto"/>
              <a:cs typeface="Roboto"/>
              <a:sym typeface="Roboto"/>
            </a:endParaRPr>
          </a:p>
          <a:p>
            <a:pPr indent="-402875" lvl="0" marL="457200" rtl="0" algn="l">
              <a:spcBef>
                <a:spcPts val="1000"/>
              </a:spcBef>
              <a:spcAft>
                <a:spcPts val="0"/>
              </a:spcAft>
              <a:buClr>
                <a:srgbClr val="1F3A93"/>
              </a:buClr>
              <a:buSzPts val="2745"/>
              <a:buFont typeface="Roboto"/>
              <a:buChar char="●"/>
            </a:pPr>
            <a:r>
              <a:rPr lang="en" sz="2644">
                <a:solidFill>
                  <a:srgbClr val="1F3A93"/>
                </a:solidFill>
                <a:latin typeface="Roboto"/>
                <a:ea typeface="Roboto"/>
                <a:cs typeface="Roboto"/>
                <a:sym typeface="Roboto"/>
              </a:rPr>
              <a:t>Read through </a:t>
            </a:r>
            <a:r>
              <a:rPr b="1" lang="en" sz="2580" u="sng">
                <a:solidFill>
                  <a:schemeClr val="accent4"/>
                </a:solidFill>
                <a:latin typeface="Roboto"/>
                <a:ea typeface="Roboto"/>
                <a:cs typeface="Roboto"/>
                <a:sym typeface="Roboto"/>
                <a:hlinkClick r:id="rId3">
                  <a:extLst>
                    <a:ext uri="{A12FA001-AC4F-418D-AE19-62706E023703}">
                      <ahyp:hlinkClr val="tx"/>
                    </a:ext>
                  </a:extLst>
                </a:hlinkClick>
              </a:rPr>
              <a:t>Role Assignment</a:t>
            </a:r>
            <a:endParaRPr b="1" sz="4544">
              <a:solidFill>
                <a:schemeClr val="accent4"/>
              </a:solidFill>
              <a:latin typeface="Roboto"/>
              <a:ea typeface="Roboto"/>
              <a:cs typeface="Roboto"/>
              <a:sym typeface="Roboto"/>
            </a:endParaRPr>
          </a:p>
          <a:p>
            <a:pPr indent="-396525" lvl="0" marL="457200" rtl="0" algn="l">
              <a:spcBef>
                <a:spcPts val="1000"/>
              </a:spcBef>
              <a:spcAft>
                <a:spcPts val="0"/>
              </a:spcAft>
              <a:buClr>
                <a:srgbClr val="1F3A93"/>
              </a:buClr>
              <a:buSzPts val="2645"/>
              <a:buFont typeface="Roboto"/>
              <a:buChar char="●"/>
            </a:pPr>
            <a:r>
              <a:rPr lang="en" sz="2644">
                <a:solidFill>
                  <a:srgbClr val="1F3A93"/>
                </a:solidFill>
                <a:latin typeface="Roboto"/>
                <a:ea typeface="Roboto"/>
                <a:cs typeface="Roboto"/>
                <a:sym typeface="Roboto"/>
              </a:rPr>
              <a:t>Start to think about who will be speaking for the group during the mock meeting (will one person speak? Will you divide the speech up?)</a:t>
            </a:r>
            <a:endParaRPr sz="2644">
              <a:solidFill>
                <a:srgbClr val="1F3A93"/>
              </a:solidFill>
              <a:latin typeface="Roboto"/>
              <a:ea typeface="Roboto"/>
              <a:cs typeface="Roboto"/>
              <a:sym typeface="Roboto"/>
            </a:endParaRPr>
          </a:p>
          <a:p>
            <a:pPr indent="0" lvl="0" marL="0" rtl="0" algn="l">
              <a:spcBef>
                <a:spcPts val="1000"/>
              </a:spcBef>
              <a:spcAft>
                <a:spcPts val="0"/>
              </a:spcAft>
              <a:buSzPts val="358"/>
              <a:buNone/>
            </a:pPr>
            <a:r>
              <a:t/>
            </a:r>
            <a:endParaRPr sz="485">
              <a:solidFill>
                <a:srgbClr val="1F3A93"/>
              </a:solidFill>
              <a:latin typeface="Roboto"/>
              <a:ea typeface="Roboto"/>
              <a:cs typeface="Roboto"/>
              <a:sym typeface="Roboto"/>
            </a:endParaRPr>
          </a:p>
          <a:p>
            <a:pPr indent="0" lvl="0" marL="0" rtl="0" algn="l">
              <a:spcBef>
                <a:spcPts val="1200"/>
              </a:spcBef>
              <a:spcAft>
                <a:spcPts val="1200"/>
              </a:spcAft>
              <a:buSzPts val="358"/>
              <a:buNone/>
            </a:pPr>
            <a:r>
              <a:t/>
            </a:r>
            <a:endParaRPr sz="485">
              <a:solidFill>
                <a:srgbClr val="1F3A93"/>
              </a:solidFill>
              <a:latin typeface="Roboto"/>
              <a:ea typeface="Roboto"/>
              <a:cs typeface="Roboto"/>
              <a:sym typeface="Roboto"/>
            </a:endParaRPr>
          </a:p>
        </p:txBody>
      </p:sp>
      <p:cxnSp>
        <p:nvCxnSpPr>
          <p:cNvPr id="369" name="Google Shape;369;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0" name="Google Shape;370;p43"/>
          <p:cNvPicPr preferRelativeResize="0"/>
          <p:nvPr/>
        </p:nvPicPr>
        <p:blipFill>
          <a:blip r:embed="rId4">
            <a:alphaModFix/>
          </a:blip>
          <a:stretch>
            <a:fillRect/>
          </a:stretch>
        </p:blipFill>
        <p:spPr>
          <a:xfrm>
            <a:off x="7874914" y="-46400"/>
            <a:ext cx="1041770" cy="1001790"/>
          </a:xfrm>
          <a:prstGeom prst="rect">
            <a:avLst/>
          </a:prstGeom>
          <a:noFill/>
          <a:ln>
            <a:noFill/>
          </a:ln>
        </p:spPr>
      </p:pic>
      <p:pic>
        <p:nvPicPr>
          <p:cNvPr id="371" name="Google Shape;371;p43"/>
          <p:cNvPicPr preferRelativeResize="0"/>
          <p:nvPr/>
        </p:nvPicPr>
        <p:blipFill>
          <a:blip r:embed="rId5">
            <a:alphaModFix/>
          </a:blip>
          <a:stretch>
            <a:fillRect/>
          </a:stretch>
        </p:blipFill>
        <p:spPr>
          <a:xfrm>
            <a:off x="7797174" y="-46400"/>
            <a:ext cx="1197252" cy="1151298"/>
          </a:xfrm>
          <a:prstGeom prst="rect">
            <a:avLst/>
          </a:prstGeom>
          <a:noFill/>
          <a:ln>
            <a:noFill/>
          </a:ln>
        </p:spPr>
      </p:pic>
      <p:pic>
        <p:nvPicPr>
          <p:cNvPr id="372" name="Google Shape;372;p43"/>
          <p:cNvPicPr preferRelativeResize="0"/>
          <p:nvPr/>
        </p:nvPicPr>
        <p:blipFill>
          <a:blip r:embed="rId6">
            <a:alphaModFix/>
          </a:blip>
          <a:stretch>
            <a:fillRect/>
          </a:stretch>
        </p:blipFill>
        <p:spPr>
          <a:xfrm>
            <a:off x="6940000" y="3382505"/>
            <a:ext cx="1746876" cy="1746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Reflection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378" name="Google Shape;378;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9" name="Google Shape;379;p44"/>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380" name="Google Shape;380;p44"/>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381" name="Google Shape;381;p44"/>
          <p:cNvGraphicFramePr/>
          <p:nvPr/>
        </p:nvGraphicFramePr>
        <p:xfrm>
          <a:off x="623874" y="1296895"/>
          <a:ext cx="3000000" cy="3000000"/>
        </p:xfrm>
        <a:graphic>
          <a:graphicData uri="http://schemas.openxmlformats.org/drawingml/2006/table">
            <a:tbl>
              <a:tblPr>
                <a:noFill/>
                <a:tableStyleId>{4054C214-7C04-42D6-AEBD-6231AC6618F3}</a:tableStyleId>
              </a:tblPr>
              <a:tblGrid>
                <a:gridCol w="7841475"/>
              </a:tblGrid>
              <a:tr h="1312300">
                <a:tc>
                  <a:txBody>
                    <a:bodyPr/>
                    <a:lstStyle/>
                    <a:p>
                      <a:pPr indent="0" lvl="0" marL="0" rtl="0" algn="l">
                        <a:spcBef>
                          <a:spcPts val="0"/>
                        </a:spcBef>
                        <a:spcAft>
                          <a:spcPts val="0"/>
                        </a:spcAft>
                        <a:buClr>
                          <a:schemeClr val="dk1"/>
                        </a:buClr>
                        <a:buSzPts val="1100"/>
                        <a:buFont typeface="Arial"/>
                        <a:buNone/>
                      </a:pPr>
                      <a:r>
                        <a:rPr lang="en" sz="2800">
                          <a:solidFill>
                            <a:srgbClr val="1F3A93"/>
                          </a:solidFill>
                          <a:latin typeface="Roboto"/>
                          <a:ea typeface="Roboto"/>
                          <a:cs typeface="Roboto"/>
                          <a:sym typeface="Roboto"/>
                        </a:rPr>
                        <a:t>With a partner discuss the following questions:</a:t>
                      </a:r>
                      <a:endParaRPr sz="2800">
                        <a:solidFill>
                          <a:srgbClr val="1F3A93"/>
                        </a:solidFill>
                        <a:latin typeface="Roboto"/>
                        <a:ea typeface="Roboto"/>
                        <a:cs typeface="Roboto"/>
                        <a:sym typeface="Roboto"/>
                      </a:endParaRPr>
                    </a:p>
                    <a:p>
                      <a:pPr indent="0" lvl="0" marL="0" rtl="0" algn="l">
                        <a:spcBef>
                          <a:spcPts val="0"/>
                        </a:spcBef>
                        <a:spcAft>
                          <a:spcPts val="0"/>
                        </a:spcAft>
                        <a:buNone/>
                      </a:pPr>
                      <a:r>
                        <a:t/>
                      </a:r>
                      <a:endParaRPr sz="2800">
                        <a:solidFill>
                          <a:srgbClr val="1F3A93"/>
                        </a:solidFill>
                        <a:latin typeface="Roboto"/>
                        <a:ea typeface="Roboto"/>
                        <a:cs typeface="Roboto"/>
                        <a:sym typeface="Roboto"/>
                      </a:endParaRPr>
                    </a:p>
                    <a:p>
                      <a:pPr indent="-406400" lvl="0" marL="457200" rtl="0" algn="l">
                        <a:lnSpc>
                          <a:spcPct val="115000"/>
                        </a:lnSpc>
                        <a:spcBef>
                          <a:spcPts val="0"/>
                        </a:spcBef>
                        <a:spcAft>
                          <a:spcPts val="0"/>
                        </a:spcAft>
                        <a:buClr>
                          <a:srgbClr val="1F3A93"/>
                        </a:buClr>
                        <a:buSzPts val="2800"/>
                        <a:buFont typeface="Roboto"/>
                        <a:buChar char="●"/>
                      </a:pPr>
                      <a:r>
                        <a:rPr lang="en" sz="2800">
                          <a:solidFill>
                            <a:srgbClr val="1F3A93"/>
                          </a:solidFill>
                          <a:latin typeface="Roboto"/>
                          <a:ea typeface="Roboto"/>
                          <a:cs typeface="Roboto"/>
                          <a:sym typeface="Roboto"/>
                        </a:rPr>
                        <a:t>Do you think gun violence in America is the same, more, or less than in the 1970’s?</a:t>
                      </a:r>
                      <a:endParaRPr sz="2800">
                        <a:solidFill>
                          <a:srgbClr val="1F3A93"/>
                        </a:solidFill>
                        <a:latin typeface="Roboto"/>
                        <a:ea typeface="Roboto"/>
                        <a:cs typeface="Roboto"/>
                        <a:sym typeface="Roboto"/>
                      </a:endParaRPr>
                    </a:p>
                    <a:p>
                      <a:pPr indent="-406400" lvl="0" marL="457200" rtl="0" algn="l">
                        <a:lnSpc>
                          <a:spcPct val="115000"/>
                        </a:lnSpc>
                        <a:spcBef>
                          <a:spcPts val="1000"/>
                        </a:spcBef>
                        <a:spcAft>
                          <a:spcPts val="0"/>
                        </a:spcAft>
                        <a:buClr>
                          <a:srgbClr val="1F3A93"/>
                        </a:buClr>
                        <a:buSzPts val="2800"/>
                        <a:buFont typeface="Roboto"/>
                        <a:buChar char="●"/>
                      </a:pPr>
                      <a:r>
                        <a:rPr lang="en" sz="2800">
                          <a:solidFill>
                            <a:srgbClr val="1F3A93"/>
                          </a:solidFill>
                          <a:latin typeface="Roboto"/>
                          <a:ea typeface="Roboto"/>
                          <a:cs typeface="Roboto"/>
                          <a:sym typeface="Roboto"/>
                        </a:rPr>
                        <a:t>What makes you have that opinion?</a:t>
                      </a:r>
                      <a:endParaRPr sz="28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100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85" name="Shape 385"/>
        <p:cNvGrpSpPr/>
        <p:nvPr/>
      </p:nvGrpSpPr>
      <p:grpSpPr>
        <a:xfrm>
          <a:off x="0" y="0"/>
          <a:ext cx="0" cy="0"/>
          <a:chOff x="0" y="0"/>
          <a:chExt cx="0" cy="0"/>
        </a:xfrm>
      </p:grpSpPr>
      <p:pic>
        <p:nvPicPr>
          <p:cNvPr id="386" name="Google Shape;386;p4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87" name="Google Shape;387;p45"/>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388" name="Google Shape;388;p45"/>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10657">
                <a:solidFill>
                  <a:schemeClr val="lt1"/>
                </a:solidFill>
                <a:latin typeface="Raleway Medium"/>
                <a:ea typeface="Raleway Medium"/>
                <a:cs typeface="Raleway Medium"/>
                <a:sym typeface="Raleway Medium"/>
              </a:rPr>
              <a:t>Preparing for Mock City Council Meeting</a:t>
            </a:r>
            <a:endParaRPr sz="10657">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600">
              <a:solidFill>
                <a:schemeClr val="lt1"/>
              </a:solidFill>
              <a:latin typeface="Raleway Medium"/>
              <a:ea typeface="Raleway Medium"/>
              <a:cs typeface="Raleway Medium"/>
              <a:sym typeface="Raleway Medium"/>
            </a:endParaRPr>
          </a:p>
        </p:txBody>
      </p:sp>
      <p:cxnSp>
        <p:nvCxnSpPr>
          <p:cNvPr id="389" name="Google Shape;389;p4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90" name="Google Shape;390;p4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91" name="Google Shape;391;p45"/>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97" name="Google Shape;397;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8" name="Google Shape;398;p4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399" name="Google Shape;399;p46"/>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400" name="Google Shape;400;p46"/>
          <p:cNvGraphicFramePr/>
          <p:nvPr/>
        </p:nvGraphicFramePr>
        <p:xfrm>
          <a:off x="1433401" y="1296925"/>
          <a:ext cx="3000000" cy="3000000"/>
        </p:xfrm>
        <a:graphic>
          <a:graphicData uri="http://schemas.openxmlformats.org/drawingml/2006/table">
            <a:tbl>
              <a:tblPr>
                <a:noFill/>
                <a:tableStyleId>{4054C214-7C04-42D6-AEBD-6231AC6618F3}</a:tableStyleId>
              </a:tblPr>
              <a:tblGrid>
                <a:gridCol w="6277175"/>
              </a:tblGrid>
              <a:tr h="3388700">
                <a:tc>
                  <a:txBody>
                    <a:bodyPr/>
                    <a:lstStyle/>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Write down three qualities of a good speaker</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401" name="Google Shape;401;p46"/>
          <p:cNvGrpSpPr/>
          <p:nvPr/>
        </p:nvGrpSpPr>
        <p:grpSpPr>
          <a:xfrm>
            <a:off x="3794893" y="2998648"/>
            <a:ext cx="1554201" cy="1459283"/>
            <a:chOff x="3576626" y="1975821"/>
            <a:chExt cx="284251" cy="351694"/>
          </a:xfrm>
        </p:grpSpPr>
        <p:sp>
          <p:nvSpPr>
            <p:cNvPr id="402" name="Google Shape;402;p46"/>
            <p:cNvSpPr/>
            <p:nvPr/>
          </p:nvSpPr>
          <p:spPr>
            <a:xfrm>
              <a:off x="3576626" y="2145971"/>
              <a:ext cx="284251" cy="181544"/>
            </a:xfrm>
            <a:custGeom>
              <a:rect b="b" l="l" r="r" t="t"/>
              <a:pathLst>
                <a:path extrusionOk="0" h="5704" w="8931">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6"/>
            <p:cNvSpPr/>
            <p:nvPr/>
          </p:nvSpPr>
          <p:spPr>
            <a:xfrm>
              <a:off x="3656195" y="1975821"/>
              <a:ext cx="120149" cy="164134"/>
            </a:xfrm>
            <a:custGeom>
              <a:rect b="b" l="l" r="r" t="t"/>
              <a:pathLst>
                <a:path extrusionOk="0" h="5157" w="3775">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6"/>
            <p:cNvSpPr/>
            <p:nvPr/>
          </p:nvSpPr>
          <p:spPr>
            <a:xfrm>
              <a:off x="3700149" y="2113380"/>
              <a:ext cx="32241" cy="10280"/>
            </a:xfrm>
            <a:custGeom>
              <a:rect b="b" l="l" r="r" t="t"/>
              <a:pathLst>
                <a:path extrusionOk="0" h="323" w="1013">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47"/>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410" name="Google Shape;410;p4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11" name="Google Shape;411;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2" name="Google Shape;412;p47"/>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413" name="Google Shape;413;p4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Policy Proposal Speech Preparation </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419" name="Google Shape;419;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0" name="Google Shape;420;p48"/>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421" name="Google Shape;421;p48"/>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422" name="Google Shape;422;p48"/>
          <p:cNvSpPr txBox="1"/>
          <p:nvPr/>
        </p:nvSpPr>
        <p:spPr>
          <a:xfrm>
            <a:off x="311700" y="1181100"/>
            <a:ext cx="8520600" cy="388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100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Use textual analysis to craft arguments, rebuttals and questions regarding policy proposals in Chapter 2</a:t>
            </a:r>
            <a:endParaRPr sz="2800">
              <a:solidFill>
                <a:srgbClr val="00B2A9"/>
              </a:solidFill>
              <a:latin typeface="Roboto"/>
              <a:ea typeface="Roboto"/>
              <a:cs typeface="Roboto"/>
              <a:sym typeface="Roboto"/>
            </a:endParaRPr>
          </a:p>
          <a:p>
            <a:pPr indent="-406400" lvl="0" marL="457200" rtl="0" algn="l">
              <a:lnSpc>
                <a:spcPct val="115000"/>
              </a:lnSpc>
              <a:spcBef>
                <a:spcPts val="100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Prepare for a mock City Council hearing in small groups</a:t>
            </a:r>
            <a:endParaRPr sz="28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428" name="Google Shape;428;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9" name="Google Shape;429;p49"/>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430" name="Google Shape;430;p49"/>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431" name="Google Shape;431;p49"/>
          <p:cNvSpPr txBox="1"/>
          <p:nvPr/>
        </p:nvSpPr>
        <p:spPr>
          <a:xfrm>
            <a:off x="320613" y="1177702"/>
            <a:ext cx="5377500" cy="3798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2400">
                <a:solidFill>
                  <a:srgbClr val="1F3A93"/>
                </a:solidFill>
                <a:latin typeface="Roboto"/>
                <a:ea typeface="Roboto"/>
                <a:cs typeface="Roboto"/>
                <a:sym typeface="Roboto"/>
              </a:rPr>
              <a:t>The groups:</a:t>
            </a:r>
            <a:endParaRPr sz="2400">
              <a:solidFill>
                <a:srgbClr val="1F3A93"/>
              </a:solidFill>
              <a:latin typeface="Roboto"/>
              <a:ea typeface="Roboto"/>
              <a:cs typeface="Roboto"/>
              <a:sym typeface="Roboto"/>
            </a:endParaRPr>
          </a:p>
          <a:p>
            <a:pPr indent="0" lvl="0" marL="0" rtl="0" algn="l">
              <a:lnSpc>
                <a:spcPct val="125000"/>
              </a:lnSpc>
              <a:spcBef>
                <a:spcPts val="0"/>
              </a:spcBef>
              <a:spcAft>
                <a:spcPts val="0"/>
              </a:spcAft>
              <a:buNone/>
            </a:pPr>
            <a:r>
              <a:t/>
            </a:r>
            <a:endParaRPr sz="3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1: City Council Chair</a:t>
            </a:r>
            <a:endParaRPr sz="2000">
              <a:solidFill>
                <a:srgbClr val="1F3A93"/>
              </a:solidFill>
              <a:latin typeface="Roboto"/>
              <a:ea typeface="Roboto"/>
              <a:cs typeface="Roboto"/>
              <a:sym typeface="Roboto"/>
            </a:endParaRPr>
          </a:p>
          <a:p>
            <a:pPr indent="0" lvl="0" marL="457200" rtl="0" algn="l">
              <a:lnSpc>
                <a:spcPct val="125000"/>
              </a:lnSpc>
              <a:spcBef>
                <a:spcPts val="0"/>
              </a:spcBef>
              <a:spcAft>
                <a:spcPts val="0"/>
              </a:spcAft>
              <a:buNone/>
            </a:pPr>
            <a:r>
              <a:t/>
            </a:r>
            <a:endParaRPr sz="1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2: Councilmember John Wilson </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3: Councilmember John Conyers</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4: Detroit Mayor Doug Moore</a:t>
            </a:r>
            <a:endParaRPr sz="2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5: Congressman Coleman Young</a:t>
            </a:r>
            <a:endParaRPr sz="2000">
              <a:solidFill>
                <a:srgbClr val="1F3A93"/>
              </a:solidFill>
              <a:latin typeface="Roboto"/>
              <a:ea typeface="Roboto"/>
              <a:cs typeface="Roboto"/>
              <a:sym typeface="Roboto"/>
            </a:endParaRPr>
          </a:p>
          <a:p>
            <a:pPr indent="0" lvl="0" marL="457200" rtl="0" algn="l">
              <a:lnSpc>
                <a:spcPct val="125000"/>
              </a:lnSpc>
              <a:spcBef>
                <a:spcPts val="0"/>
              </a:spcBef>
              <a:spcAft>
                <a:spcPts val="0"/>
              </a:spcAft>
              <a:buNone/>
            </a:pPr>
            <a:r>
              <a:t/>
            </a:r>
            <a:endParaRPr sz="1000">
              <a:solidFill>
                <a:srgbClr val="1F3A93"/>
              </a:solidFill>
              <a:latin typeface="Roboto"/>
              <a:ea typeface="Roboto"/>
              <a:cs typeface="Roboto"/>
              <a:sym typeface="Roboto"/>
            </a:endParaRPr>
          </a:p>
          <a:p>
            <a:pPr indent="-355600" lvl="0" marL="457200" rtl="0" algn="l">
              <a:lnSpc>
                <a:spcPct val="12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Group 6: Additional City Council members</a:t>
            </a:r>
            <a:endParaRPr sz="2000">
              <a:solidFill>
                <a:srgbClr val="1F3A93"/>
              </a:solidFill>
              <a:highlight>
                <a:srgbClr val="FFFFFF"/>
              </a:highlight>
              <a:latin typeface="Roboto"/>
              <a:ea typeface="Roboto"/>
              <a:cs typeface="Roboto"/>
              <a:sym typeface="Roboto"/>
            </a:endParaRPr>
          </a:p>
        </p:txBody>
      </p:sp>
      <p:sp>
        <p:nvSpPr>
          <p:cNvPr id="432" name="Google Shape;432;p49"/>
          <p:cNvSpPr txBox="1"/>
          <p:nvPr/>
        </p:nvSpPr>
        <p:spPr>
          <a:xfrm>
            <a:off x="4211676" y="1696450"/>
            <a:ext cx="4704900" cy="5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Opens/facilitates meeting and voting</a:t>
            </a:r>
            <a:endParaRPr b="1" sz="2000">
              <a:solidFill>
                <a:schemeClr val="accent4"/>
              </a:solidFill>
            </a:endParaRPr>
          </a:p>
        </p:txBody>
      </p:sp>
      <p:sp>
        <p:nvSpPr>
          <p:cNvPr id="433" name="Google Shape;433;p49"/>
          <p:cNvSpPr/>
          <p:nvPr/>
        </p:nvSpPr>
        <p:spPr>
          <a:xfrm>
            <a:off x="3958963" y="1666602"/>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9"/>
          <p:cNvSpPr/>
          <p:nvPr/>
        </p:nvSpPr>
        <p:spPr>
          <a:xfrm>
            <a:off x="5345213" y="2324452"/>
            <a:ext cx="252600" cy="15126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9"/>
          <p:cNvSpPr txBox="1"/>
          <p:nvPr/>
        </p:nvSpPr>
        <p:spPr>
          <a:xfrm>
            <a:off x="5772538" y="2484602"/>
            <a:ext cx="3003300" cy="9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4"/>
                </a:solidFill>
              </a:rPr>
              <a:t>Gives a 3-4 minute speech making a policy proposal</a:t>
            </a:r>
            <a:endParaRPr b="1" sz="2000">
              <a:solidFill>
                <a:schemeClr val="accent4"/>
              </a:solidFill>
            </a:endParaRPr>
          </a:p>
        </p:txBody>
      </p:sp>
      <p:sp>
        <p:nvSpPr>
          <p:cNvPr id="436" name="Google Shape;436;p49"/>
          <p:cNvSpPr/>
          <p:nvPr/>
        </p:nvSpPr>
        <p:spPr>
          <a:xfrm>
            <a:off x="5597813" y="4004227"/>
            <a:ext cx="252600" cy="549900"/>
          </a:xfrm>
          <a:prstGeom prst="rightBrace">
            <a:avLst>
              <a:gd fmla="val 50000" name="adj1"/>
              <a:gd fmla="val 50000" name="adj2"/>
            </a:avLst>
          </a:prstGeom>
          <a:no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9"/>
          <p:cNvSpPr txBox="1"/>
          <p:nvPr/>
        </p:nvSpPr>
        <p:spPr>
          <a:xfrm>
            <a:off x="5924938" y="3884227"/>
            <a:ext cx="2850900" cy="7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accent4"/>
                </a:solidFill>
              </a:rPr>
              <a:t>Asks questions to Councilmembers</a:t>
            </a:r>
            <a:endParaRPr b="1" sz="2000">
              <a:solidFill>
                <a:schemeClr val="accent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43" name="Google Shape;443;p5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444" name="Google Shape;444;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275"/>
              <a:buFont typeface="Arial"/>
              <a:buNone/>
            </a:pPr>
            <a:r>
              <a:rPr lang="en" sz="2615">
                <a:solidFill>
                  <a:srgbClr val="1F3A93"/>
                </a:solidFill>
                <a:latin typeface="Roboto"/>
                <a:ea typeface="Roboto"/>
                <a:cs typeface="Roboto"/>
                <a:sym typeface="Roboto"/>
              </a:rPr>
              <a:t>In your groups:</a:t>
            </a:r>
            <a:endParaRPr sz="2615">
              <a:solidFill>
                <a:srgbClr val="1F3A93"/>
              </a:solidFill>
              <a:latin typeface="Roboto"/>
              <a:ea typeface="Roboto"/>
              <a:cs typeface="Roboto"/>
              <a:sym typeface="Roboto"/>
            </a:endParaRPr>
          </a:p>
          <a:p>
            <a:pPr indent="-394695" lvl="0" marL="457200" rtl="0" algn="l">
              <a:lnSpc>
                <a:spcPct val="95000"/>
              </a:lnSpc>
              <a:spcBef>
                <a:spcPts val="120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Read through Role Assignment</a:t>
            </a:r>
            <a:endParaRPr sz="2615">
              <a:solidFill>
                <a:srgbClr val="1F3A93"/>
              </a:solidFill>
              <a:latin typeface="Roboto"/>
              <a:ea typeface="Roboto"/>
              <a:cs typeface="Roboto"/>
              <a:sym typeface="Roboto"/>
            </a:endParaRPr>
          </a:p>
          <a:p>
            <a:pPr indent="-394695" lvl="0" marL="457200" rtl="0" algn="l">
              <a:lnSpc>
                <a:spcPct val="95000"/>
              </a:lnSpc>
              <a:spcBef>
                <a:spcPts val="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Use Chapter 2 and your Policy Log to complete the Legislative Proposal Worksheet and write your speech</a:t>
            </a:r>
            <a:endParaRPr sz="2615">
              <a:solidFill>
                <a:srgbClr val="1F3A93"/>
              </a:solidFill>
              <a:latin typeface="Roboto"/>
              <a:ea typeface="Roboto"/>
              <a:cs typeface="Roboto"/>
              <a:sym typeface="Roboto"/>
            </a:endParaRPr>
          </a:p>
          <a:p>
            <a:pPr indent="-394695" lvl="0" marL="457200" rtl="0" algn="l">
              <a:lnSpc>
                <a:spcPct val="95000"/>
              </a:lnSpc>
              <a:spcBef>
                <a:spcPts val="0"/>
              </a:spcBef>
              <a:spcAft>
                <a:spcPts val="0"/>
              </a:spcAft>
              <a:buClr>
                <a:srgbClr val="1F3A93"/>
              </a:buClr>
              <a:buSzPts val="2616"/>
              <a:buFont typeface="Roboto"/>
              <a:buChar char="●"/>
            </a:pPr>
            <a:r>
              <a:rPr lang="en" sz="2615">
                <a:solidFill>
                  <a:srgbClr val="1F3A93"/>
                </a:solidFill>
                <a:latin typeface="Roboto"/>
                <a:ea typeface="Roboto"/>
                <a:cs typeface="Roboto"/>
                <a:sym typeface="Roboto"/>
              </a:rPr>
              <a:t>Identify who will be speaking tomorrow (will one person speak? Will you divide the speech up?)</a:t>
            </a:r>
            <a:endParaRPr sz="261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445" name="Google Shape;445;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46" name="Google Shape;446;p5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5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52" name="Google Shape;452;p5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Mock City Council Meeting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453" name="Google Shape;453;p51"/>
          <p:cNvSpPr txBox="1"/>
          <p:nvPr>
            <p:ph idx="1" type="body"/>
          </p:nvPr>
        </p:nvSpPr>
        <p:spPr>
          <a:xfrm>
            <a:off x="311700" y="1152475"/>
            <a:ext cx="8520600" cy="37977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Clr>
                <a:schemeClr val="dk1"/>
              </a:buClr>
              <a:buSzPts val="275"/>
              <a:buFont typeface="Arial"/>
              <a:buNone/>
            </a:pPr>
            <a:r>
              <a:rPr lang="en" sz="2015">
                <a:solidFill>
                  <a:srgbClr val="1F3A93"/>
                </a:solidFill>
                <a:latin typeface="Roboto"/>
                <a:ea typeface="Roboto"/>
                <a:cs typeface="Roboto"/>
                <a:sym typeface="Roboto"/>
              </a:rPr>
              <a:t>When using the Legislative Proposal Worksheet and preparing your speech:</a:t>
            </a:r>
            <a:endParaRPr sz="2015">
              <a:solidFill>
                <a:srgbClr val="1F3A93"/>
              </a:solidFill>
              <a:latin typeface="Roboto"/>
              <a:ea typeface="Roboto"/>
              <a:cs typeface="Roboto"/>
              <a:sym typeface="Roboto"/>
            </a:endParaRPr>
          </a:p>
          <a:p>
            <a:pPr indent="-356595" lvl="0" marL="457200" rtl="0" algn="l">
              <a:lnSpc>
                <a:spcPct val="95000"/>
              </a:lnSpc>
              <a:spcBef>
                <a:spcPts val="120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State your name and your involvement in the issue.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Present your opinion based on the perspective of your character.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Give evidence that supports your opinion.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Employ ‘devil’s advocate’ strategies to argue against the proposal or the positions of fellow attendees. (This section is adaptable based on what is said at the meeting.) </a:t>
            </a:r>
            <a:endParaRPr sz="2015">
              <a:solidFill>
                <a:srgbClr val="1F3A93"/>
              </a:solidFill>
              <a:latin typeface="Roboto"/>
              <a:ea typeface="Roboto"/>
              <a:cs typeface="Roboto"/>
              <a:sym typeface="Roboto"/>
            </a:endParaRPr>
          </a:p>
          <a:p>
            <a:pPr indent="-356595" lvl="0" marL="457200" rtl="0" algn="l">
              <a:lnSpc>
                <a:spcPct val="95000"/>
              </a:lnSpc>
              <a:spcBef>
                <a:spcPts val="0"/>
              </a:spcBef>
              <a:spcAft>
                <a:spcPts val="0"/>
              </a:spcAft>
              <a:buClr>
                <a:srgbClr val="1F3A93"/>
              </a:buClr>
              <a:buSzPts val="2016"/>
              <a:buFont typeface="Roboto"/>
              <a:buAutoNum type="arabicPeriod"/>
            </a:pPr>
            <a:r>
              <a:rPr lang="en" sz="2015">
                <a:solidFill>
                  <a:srgbClr val="1F3A93"/>
                </a:solidFill>
                <a:latin typeface="Roboto"/>
                <a:ea typeface="Roboto"/>
                <a:cs typeface="Roboto"/>
                <a:sym typeface="Roboto"/>
              </a:rPr>
              <a:t>Conclude your speech by thanking the school board for initiating the town hall meeting.</a:t>
            </a:r>
            <a:endParaRPr sz="201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2615">
              <a:solidFill>
                <a:srgbClr val="1F3A93"/>
              </a:solidFill>
              <a:latin typeface="Roboto"/>
              <a:ea typeface="Roboto"/>
              <a:cs typeface="Roboto"/>
              <a:sym typeface="Roboto"/>
            </a:endParaRPr>
          </a:p>
        </p:txBody>
      </p:sp>
      <p:cxnSp>
        <p:nvCxnSpPr>
          <p:cNvPr id="454" name="Google Shape;454;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5" name="Google Shape;455;p5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5" name="Google Shape;85;p1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6" name="Google Shape;86;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 name="Google Shape;87;p16"/>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88" name="Google Shape;88;p1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Word Association Game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Unit Introduction: Expectations, focus, &amp; goals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Reading Kickoff: Read aloud &amp; begin Policy Perspective handout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61" name="Google Shape;461;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62" name="Google Shape;462;p5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463" name="Google Shape;463;p5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464" name="Google Shape;464;p52"/>
          <p:cNvGraphicFramePr/>
          <p:nvPr/>
        </p:nvGraphicFramePr>
        <p:xfrm>
          <a:off x="1358375" y="1728900"/>
          <a:ext cx="3000000" cy="3000000"/>
        </p:xfrm>
        <a:graphic>
          <a:graphicData uri="http://schemas.openxmlformats.org/drawingml/2006/table">
            <a:tbl>
              <a:tblPr>
                <a:noFill/>
                <a:tableStyleId>{4054C214-7C04-42D6-AEBD-6231AC6618F3}</a:tableStyleId>
              </a:tblPr>
              <a:tblGrid>
                <a:gridCol w="6277175"/>
              </a:tblGrid>
              <a:tr h="718050">
                <a:tc>
                  <a:txBody>
                    <a:bodyPr/>
                    <a:lstStyle/>
                    <a:p>
                      <a:pPr indent="0" lvl="0" marL="0" rtl="0" algn="l">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600">
                          <a:solidFill>
                            <a:srgbClr val="1F3A93"/>
                          </a:solidFill>
                          <a:latin typeface="Roboto"/>
                          <a:ea typeface="Roboto"/>
                          <a:cs typeface="Roboto"/>
                          <a:sym typeface="Roboto"/>
                        </a:rPr>
                        <a:t>Turn in your Policy Proposal Worksheets</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68" name="Shape 468"/>
        <p:cNvGrpSpPr/>
        <p:nvPr/>
      </p:nvGrpSpPr>
      <p:grpSpPr>
        <a:xfrm>
          <a:off x="0" y="0"/>
          <a:ext cx="0" cy="0"/>
          <a:chOff x="0" y="0"/>
          <a:chExt cx="0" cy="0"/>
        </a:xfrm>
      </p:grpSpPr>
      <p:pic>
        <p:nvPicPr>
          <p:cNvPr id="469" name="Google Shape;469;p5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470" name="Google Shape;470;p5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471" name="Google Shape;471;p53"/>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None/>
            </a:pPr>
            <a:r>
              <a:rPr lang="en" sz="9628">
                <a:solidFill>
                  <a:schemeClr val="lt1"/>
                </a:solidFill>
                <a:latin typeface="Raleway Medium"/>
                <a:ea typeface="Raleway Medium"/>
                <a:cs typeface="Raleway Medium"/>
                <a:sym typeface="Raleway Medium"/>
              </a:rPr>
              <a:t>Mock City Council Meeting</a:t>
            </a:r>
            <a:endParaRPr sz="9628">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600">
              <a:solidFill>
                <a:schemeClr val="lt1"/>
              </a:solidFill>
              <a:latin typeface="Raleway Medium"/>
              <a:ea typeface="Raleway Medium"/>
              <a:cs typeface="Raleway Medium"/>
              <a:sym typeface="Raleway Medium"/>
            </a:endParaRPr>
          </a:p>
        </p:txBody>
      </p:sp>
      <p:cxnSp>
        <p:nvCxnSpPr>
          <p:cNvPr id="472" name="Google Shape;472;p5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73" name="Google Shape;473;p5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474" name="Google Shape;474;p53"/>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480" name="Google Shape;480;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81" name="Google Shape;481;p5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482" name="Google Shape;482;p5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483" name="Google Shape;483;p54"/>
          <p:cNvGraphicFramePr/>
          <p:nvPr/>
        </p:nvGraphicFramePr>
        <p:xfrm>
          <a:off x="1335425" y="1499250"/>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600">
                          <a:solidFill>
                            <a:srgbClr val="1F3A93"/>
                          </a:solidFill>
                          <a:latin typeface="Roboto"/>
                          <a:ea typeface="Roboto"/>
                          <a:cs typeface="Roboto"/>
                          <a:sym typeface="Roboto"/>
                        </a:rPr>
                        <a:t>Sit in your </a:t>
                      </a:r>
                      <a:r>
                        <a:rPr lang="en" sz="2600">
                          <a:solidFill>
                            <a:srgbClr val="1F3A93"/>
                          </a:solidFill>
                          <a:latin typeface="Roboto"/>
                          <a:ea typeface="Roboto"/>
                          <a:cs typeface="Roboto"/>
                          <a:sym typeface="Roboto"/>
                        </a:rPr>
                        <a:t>assigned</a:t>
                      </a:r>
                      <a:r>
                        <a:rPr lang="en" sz="2600">
                          <a:solidFill>
                            <a:srgbClr val="1F3A93"/>
                          </a:solidFill>
                          <a:latin typeface="Roboto"/>
                          <a:ea typeface="Roboto"/>
                          <a:cs typeface="Roboto"/>
                          <a:sym typeface="Roboto"/>
                        </a:rPr>
                        <a:t> seats for the mock city council!</a:t>
                      </a:r>
                      <a:endParaRPr sz="26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55"/>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489" name="Google Shape;489;p5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90" name="Google Shape;490;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1" name="Google Shape;491;p55"/>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492" name="Google Shape;492;p5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Reflection Question Preview</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Mock City Council Meeting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1000"/>
              </a:spcBef>
              <a:spcAft>
                <a:spcPts val="10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498" name="Google Shape;498;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9" name="Google Shape;499;p56"/>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500" name="Google Shape;500;p56"/>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501" name="Google Shape;501;p5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Participate</a:t>
            </a:r>
            <a:r>
              <a:rPr lang="en" sz="2800">
                <a:solidFill>
                  <a:srgbClr val="00B2A9"/>
                </a:solidFill>
                <a:latin typeface="Roboto"/>
                <a:ea typeface="Roboto"/>
                <a:cs typeface="Roboto"/>
                <a:sym typeface="Roboto"/>
              </a:rPr>
              <a:t> in a mock city council meeting</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Instruction</a:t>
            </a:r>
            <a:endParaRPr b="1">
              <a:solidFill>
                <a:srgbClr val="1F3A93"/>
              </a:solidFill>
              <a:latin typeface="Roboto Condensed"/>
              <a:ea typeface="Roboto Condensed"/>
              <a:cs typeface="Roboto Condensed"/>
              <a:sym typeface="Roboto Condensed"/>
            </a:endParaRPr>
          </a:p>
        </p:txBody>
      </p:sp>
      <p:sp>
        <p:nvSpPr>
          <p:cNvPr id="507" name="Google Shape;507;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Did the proposals you heard satisfy you?</a:t>
            </a:r>
            <a:endParaRPr sz="4235">
              <a:solidFill>
                <a:srgbClr val="1F3A93"/>
              </a:solidFill>
              <a:latin typeface="Roboto"/>
              <a:ea typeface="Roboto"/>
              <a:cs typeface="Roboto"/>
              <a:sym typeface="Roboto"/>
            </a:endParaRPr>
          </a:p>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Were there other proposals to reduce gun violence that you would have liked to have heard?</a:t>
            </a:r>
            <a:endParaRPr sz="4235">
              <a:solidFill>
                <a:srgbClr val="1F3A93"/>
              </a:solidFill>
              <a:latin typeface="Roboto"/>
              <a:ea typeface="Roboto"/>
              <a:cs typeface="Roboto"/>
              <a:sym typeface="Roboto"/>
            </a:endParaRPr>
          </a:p>
          <a:p>
            <a:pPr indent="-437031" lvl="0" marL="457200" rtl="0" algn="l">
              <a:spcBef>
                <a:spcPts val="0"/>
              </a:spcBef>
              <a:spcAft>
                <a:spcPts val="0"/>
              </a:spcAft>
              <a:buClr>
                <a:srgbClr val="1F3A93"/>
              </a:buClr>
              <a:buSzPct val="100000"/>
              <a:buFont typeface="Roboto"/>
              <a:buChar char="●"/>
            </a:pPr>
            <a:r>
              <a:rPr lang="en" sz="4235">
                <a:solidFill>
                  <a:srgbClr val="1F3A93"/>
                </a:solidFill>
                <a:latin typeface="Roboto"/>
                <a:ea typeface="Roboto"/>
                <a:cs typeface="Roboto"/>
                <a:sym typeface="Roboto"/>
              </a:rPr>
              <a:t>What would YOU propose if you were a City Council member?</a:t>
            </a:r>
            <a:endParaRPr sz="4235">
              <a:solidFill>
                <a:srgbClr val="1F3A93"/>
              </a:solidFill>
              <a:latin typeface="Roboto"/>
              <a:ea typeface="Roboto"/>
              <a:cs typeface="Roboto"/>
              <a:sym typeface="Roboto"/>
            </a:endParaRPr>
          </a:p>
          <a:p>
            <a:pPr indent="0" lvl="0" marL="0" rtl="0" algn="l">
              <a:spcBef>
                <a:spcPts val="1000"/>
              </a:spcBef>
              <a:spcAft>
                <a:spcPts val="1200"/>
              </a:spcAft>
              <a:buNone/>
            </a:pPr>
            <a:r>
              <a:t/>
            </a:r>
            <a:endParaRPr>
              <a:solidFill>
                <a:srgbClr val="1F3A93"/>
              </a:solidFill>
              <a:latin typeface="Roboto"/>
              <a:ea typeface="Roboto"/>
              <a:cs typeface="Roboto"/>
              <a:sym typeface="Roboto"/>
            </a:endParaRPr>
          </a:p>
        </p:txBody>
      </p:sp>
      <p:cxnSp>
        <p:nvCxnSpPr>
          <p:cNvPr id="508" name="Google Shape;508;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9" name="Google Shape;509;p5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510" name="Google Shape;510;p57"/>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5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16" name="Google Shape;516;p5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City Council Meeting Agenda</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17" name="Google Shape;517;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Call Meeting to Order (Group 1- City Council Chair)</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Opening Statements of the Witnesses (Groups 2-5)</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Questions from City Council members (Group 6)</a:t>
            </a:r>
            <a:endParaRPr sz="2900">
              <a:solidFill>
                <a:srgbClr val="1F3A93"/>
              </a:solidFill>
              <a:latin typeface="Roboto"/>
              <a:ea typeface="Roboto"/>
              <a:cs typeface="Roboto"/>
              <a:sym typeface="Roboto"/>
            </a:endParaRPr>
          </a:p>
          <a:p>
            <a:pPr indent="-412750" lvl="0" marL="457200" rtl="0" algn="l">
              <a:spcBef>
                <a:spcPts val="0"/>
              </a:spcBef>
              <a:spcAft>
                <a:spcPts val="0"/>
              </a:spcAft>
              <a:buClr>
                <a:srgbClr val="1F3A93"/>
              </a:buClr>
              <a:buSzPts val="2900"/>
              <a:buFont typeface="Roboto"/>
              <a:buChar char="●"/>
            </a:pPr>
            <a:r>
              <a:rPr lang="en" sz="2900">
                <a:solidFill>
                  <a:srgbClr val="1F3A93"/>
                </a:solidFill>
                <a:latin typeface="Roboto"/>
                <a:ea typeface="Roboto"/>
                <a:cs typeface="Roboto"/>
                <a:sym typeface="Roboto"/>
              </a:rPr>
              <a:t>Voting (all groups)</a:t>
            </a:r>
            <a:endParaRPr sz="29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2900">
              <a:solidFill>
                <a:srgbClr val="1F3A93"/>
              </a:solidFill>
              <a:latin typeface="Roboto"/>
              <a:ea typeface="Roboto"/>
              <a:cs typeface="Roboto"/>
              <a:sym typeface="Roboto"/>
            </a:endParaRPr>
          </a:p>
          <a:p>
            <a:pPr indent="0" lvl="0" marL="0" rtl="0" algn="l">
              <a:spcBef>
                <a:spcPts val="1200"/>
              </a:spcBef>
              <a:spcAft>
                <a:spcPts val="1200"/>
              </a:spcAft>
              <a:buNone/>
            </a:pPr>
            <a:r>
              <a:t/>
            </a:r>
            <a:endParaRPr sz="2900">
              <a:solidFill>
                <a:srgbClr val="1F3A93"/>
              </a:solidFill>
              <a:latin typeface="Roboto"/>
              <a:ea typeface="Roboto"/>
              <a:cs typeface="Roboto"/>
              <a:sym typeface="Roboto"/>
            </a:endParaRPr>
          </a:p>
        </p:txBody>
      </p:sp>
      <p:cxnSp>
        <p:nvCxnSpPr>
          <p:cNvPr id="518" name="Google Shape;518;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9" name="Google Shape;519;p5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5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25" name="Google Shape;525;p5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City Council Meeting Voting</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26" name="Google Shape;526;p59"/>
          <p:cNvSpPr txBox="1"/>
          <p:nvPr>
            <p:ph idx="1" type="body"/>
          </p:nvPr>
        </p:nvSpPr>
        <p:spPr>
          <a:xfrm>
            <a:off x="311700" y="1152475"/>
            <a:ext cx="8520600" cy="3801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1 (from John Wilson)--Prohibit the sale, manufacture, or possession of handguns.</a:t>
            </a:r>
            <a:endParaRPr sz="2400">
              <a:solidFill>
                <a:srgbClr val="1F3A93"/>
              </a:solidFill>
              <a:latin typeface="Roboto"/>
              <a:ea typeface="Roboto"/>
              <a:cs typeface="Roboto"/>
              <a:sym typeface="Roboto"/>
            </a:endParaRPr>
          </a:p>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2 (from Coleman Young)--Impose a 2-year mandatory minimum sentence for anybody who commits a crime while armed with a gun.</a:t>
            </a:r>
            <a:endParaRPr sz="2400">
              <a:solidFill>
                <a:srgbClr val="1F3A93"/>
              </a:solidFill>
              <a:latin typeface="Roboto"/>
              <a:ea typeface="Roboto"/>
              <a:cs typeface="Roboto"/>
              <a:sym typeface="Roboto"/>
            </a:endParaRPr>
          </a:p>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Proposal 3 (from John Conyers)--Massive infusion of resources into poor communities, with a particular focus on schools, jobs, and housing</a:t>
            </a:r>
            <a:endParaRPr sz="2400">
              <a:solidFill>
                <a:srgbClr val="1F3A93"/>
              </a:solidFill>
              <a:latin typeface="Roboto"/>
              <a:ea typeface="Roboto"/>
              <a:cs typeface="Roboto"/>
              <a:sym typeface="Roboto"/>
            </a:endParaRPr>
          </a:p>
          <a:p>
            <a:pPr indent="0" lvl="0" marL="0" rtl="0" algn="l">
              <a:spcBef>
                <a:spcPts val="1200"/>
              </a:spcBef>
              <a:spcAft>
                <a:spcPts val="0"/>
              </a:spcAft>
              <a:buNone/>
            </a:pPr>
            <a:r>
              <a:t/>
            </a:r>
            <a:endParaRPr sz="2400">
              <a:solidFill>
                <a:srgbClr val="1F3A93"/>
              </a:solidFill>
              <a:latin typeface="Roboto"/>
              <a:ea typeface="Roboto"/>
              <a:cs typeface="Roboto"/>
              <a:sym typeface="Roboto"/>
            </a:endParaRPr>
          </a:p>
          <a:p>
            <a:pPr indent="0" lvl="0" marL="0" rtl="0" algn="l">
              <a:spcBef>
                <a:spcPts val="1200"/>
              </a:spcBef>
              <a:spcAft>
                <a:spcPts val="1200"/>
              </a:spcAft>
              <a:buNone/>
            </a:pPr>
            <a:r>
              <a:t/>
            </a:r>
            <a:endParaRPr sz="2400">
              <a:solidFill>
                <a:srgbClr val="1F3A93"/>
              </a:solidFill>
              <a:latin typeface="Roboto"/>
              <a:ea typeface="Roboto"/>
              <a:cs typeface="Roboto"/>
              <a:sym typeface="Roboto"/>
            </a:endParaRPr>
          </a:p>
        </p:txBody>
      </p:sp>
      <p:cxnSp>
        <p:nvCxnSpPr>
          <p:cNvPr id="527" name="Google Shape;527;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8" name="Google Shape;528;p5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34" name="Google Shape;534;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35" name="Google Shape;535;p60"/>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536" name="Google Shape;536;p60"/>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537" name="Google Shape;537;p60"/>
          <p:cNvGraphicFramePr/>
          <p:nvPr/>
        </p:nvGraphicFramePr>
        <p:xfrm>
          <a:off x="1433400" y="1445738"/>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None/>
                      </a:pPr>
                      <a:r>
                        <a:t/>
                      </a:r>
                      <a:endParaRPr sz="30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000">
                          <a:solidFill>
                            <a:srgbClr val="1F3A93"/>
                          </a:solidFill>
                          <a:latin typeface="Roboto"/>
                          <a:ea typeface="Roboto"/>
                          <a:cs typeface="Roboto"/>
                          <a:sym typeface="Roboto"/>
                        </a:rPr>
                        <a:t>Complete the</a:t>
                      </a:r>
                      <a:r>
                        <a:rPr lang="en" sz="3000">
                          <a:solidFill>
                            <a:srgbClr val="222222"/>
                          </a:solidFill>
                          <a:latin typeface="Roboto"/>
                          <a:ea typeface="Roboto"/>
                          <a:cs typeface="Roboto"/>
                          <a:sym typeface="Roboto"/>
                        </a:rPr>
                        <a:t> </a:t>
                      </a:r>
                      <a:r>
                        <a:rPr b="1" lang="en" sz="3000" u="sng">
                          <a:solidFill>
                            <a:schemeClr val="accent4"/>
                          </a:solidFill>
                          <a:latin typeface="Roboto"/>
                          <a:ea typeface="Roboto"/>
                          <a:cs typeface="Roboto"/>
                          <a:sym typeface="Roboto"/>
                          <a:hlinkClick r:id="rId5">
                            <a:extLst>
                              <a:ext uri="{A12FA001-AC4F-418D-AE19-62706E023703}">
                                <ahyp:hlinkClr val="tx"/>
                              </a:ext>
                            </a:extLst>
                          </a:hlinkClick>
                        </a:rPr>
                        <a:t>Peer Evaluation Form</a:t>
                      </a:r>
                      <a:r>
                        <a:rPr lang="en" sz="3000">
                          <a:solidFill>
                            <a:srgbClr val="222222"/>
                          </a:solidFill>
                          <a:latin typeface="Roboto"/>
                          <a:ea typeface="Roboto"/>
                          <a:cs typeface="Roboto"/>
                          <a:sym typeface="Roboto"/>
                        </a:rPr>
                        <a:t> </a:t>
                      </a:r>
                      <a:r>
                        <a:rPr lang="en" sz="3000">
                          <a:solidFill>
                            <a:srgbClr val="1F3A93"/>
                          </a:solidFill>
                          <a:latin typeface="Roboto"/>
                          <a:ea typeface="Roboto"/>
                          <a:cs typeface="Roboto"/>
                          <a:sym typeface="Roboto"/>
                        </a:rPr>
                        <a:t> to assess your group’s performance and effort</a:t>
                      </a:r>
                      <a:endParaRPr sz="30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4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41" name="Shape 541"/>
        <p:cNvGrpSpPr/>
        <p:nvPr/>
      </p:nvGrpSpPr>
      <p:grpSpPr>
        <a:xfrm>
          <a:off x="0" y="0"/>
          <a:ext cx="0" cy="0"/>
          <a:chOff x="0" y="0"/>
          <a:chExt cx="0" cy="0"/>
        </a:xfrm>
      </p:grpSpPr>
      <p:pic>
        <p:nvPicPr>
          <p:cNvPr id="542" name="Google Shape;542;p6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43" name="Google Shape;543;p61"/>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6</a:t>
            </a:r>
            <a:endParaRPr b="1" sz="4800">
              <a:solidFill>
                <a:schemeClr val="lt1"/>
              </a:solidFill>
              <a:latin typeface="Roboto Condensed"/>
              <a:ea typeface="Roboto Condensed"/>
              <a:cs typeface="Roboto Condensed"/>
              <a:sym typeface="Roboto Condensed"/>
            </a:endParaRPr>
          </a:p>
        </p:txBody>
      </p:sp>
      <p:sp>
        <p:nvSpPr>
          <p:cNvPr id="544" name="Google Shape;544;p61"/>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Raleway Medium"/>
                <a:ea typeface="Raleway Medium"/>
                <a:cs typeface="Raleway Medium"/>
                <a:sym typeface="Raleway Medium"/>
              </a:rPr>
              <a:t>Debrief of Mock City Council Meeting</a:t>
            </a:r>
            <a:endParaRPr sz="2000">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20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000">
              <a:solidFill>
                <a:schemeClr val="lt1"/>
              </a:solidFill>
              <a:latin typeface="Raleway Medium"/>
              <a:ea typeface="Raleway Medium"/>
              <a:cs typeface="Raleway Medium"/>
              <a:sym typeface="Raleway Medium"/>
            </a:endParaRPr>
          </a:p>
        </p:txBody>
      </p:sp>
      <p:cxnSp>
        <p:nvCxnSpPr>
          <p:cNvPr id="545" name="Google Shape;545;p6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46" name="Google Shape;546;p6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47" name="Google Shape;547;p61"/>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4" name="Google Shape;94;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 name="Google Shape;95;p17"/>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96" name="Google Shape;96;p17"/>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97" name="Google Shape;97;p17"/>
          <p:cNvSpPr txBox="1"/>
          <p:nvPr/>
        </p:nvSpPr>
        <p:spPr>
          <a:xfrm>
            <a:off x="95030" y="1163500"/>
            <a:ext cx="8974500" cy="37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600">
                <a:solidFill>
                  <a:srgbClr val="00B2A9"/>
                </a:solidFill>
                <a:latin typeface="Roboto"/>
                <a:ea typeface="Roboto"/>
                <a:cs typeface="Roboto"/>
                <a:sym typeface="Roboto"/>
              </a:rPr>
              <a:t>Students will be able to:</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Introduce the Undivided unit</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Use critical listening skills to learn about the life and work of </a:t>
            </a:r>
            <a:r>
              <a:rPr i="1" lang="en" sz="2600">
                <a:solidFill>
                  <a:srgbClr val="00B2A9"/>
                </a:solidFill>
                <a:latin typeface="Roboto"/>
                <a:ea typeface="Roboto"/>
                <a:cs typeface="Roboto"/>
                <a:sym typeface="Roboto"/>
              </a:rPr>
              <a:t>Locking Up Our Own</a:t>
            </a:r>
            <a:r>
              <a:rPr lang="en" sz="2600">
                <a:solidFill>
                  <a:srgbClr val="00B2A9"/>
                </a:solidFill>
                <a:latin typeface="Roboto"/>
                <a:ea typeface="Roboto"/>
                <a:cs typeface="Roboto"/>
                <a:sym typeface="Roboto"/>
              </a:rPr>
              <a:t> author, James Forman, Jr.</a:t>
            </a:r>
            <a:endParaRPr sz="2600">
              <a:solidFill>
                <a:srgbClr val="00B2A9"/>
              </a:solidFill>
              <a:latin typeface="Roboto"/>
              <a:ea typeface="Roboto"/>
              <a:cs typeface="Roboto"/>
              <a:sym typeface="Roboto"/>
            </a:endParaRPr>
          </a:p>
          <a:p>
            <a:pPr indent="-393700" lvl="0" marL="457200" rtl="0" algn="l">
              <a:lnSpc>
                <a:spcPct val="115000"/>
              </a:lnSpc>
              <a:spcBef>
                <a:spcPts val="0"/>
              </a:spcBef>
              <a:spcAft>
                <a:spcPts val="0"/>
              </a:spcAft>
              <a:buClr>
                <a:srgbClr val="00B2A9"/>
              </a:buClr>
              <a:buSzPts val="2600"/>
              <a:buFont typeface="Roboto"/>
              <a:buChar char="●"/>
            </a:pPr>
            <a:r>
              <a:rPr lang="en" sz="2600">
                <a:solidFill>
                  <a:srgbClr val="00B2A9"/>
                </a:solidFill>
                <a:latin typeface="Roboto"/>
                <a:ea typeface="Roboto"/>
                <a:cs typeface="Roboto"/>
                <a:sym typeface="Roboto"/>
              </a:rPr>
              <a:t>Begin reading Chapter 2 of </a:t>
            </a:r>
            <a:r>
              <a:rPr i="1" lang="en" sz="2600">
                <a:solidFill>
                  <a:srgbClr val="00B2A9"/>
                </a:solidFill>
                <a:latin typeface="Roboto"/>
                <a:ea typeface="Roboto"/>
                <a:cs typeface="Roboto"/>
                <a:sym typeface="Roboto"/>
              </a:rPr>
              <a:t>Locking Up Our Own</a:t>
            </a:r>
            <a:endParaRPr i="1" sz="2600">
              <a:solidFill>
                <a:srgbClr val="00B2A9"/>
              </a:solidFill>
              <a:latin typeface="Roboto"/>
              <a:ea typeface="Roboto"/>
              <a:cs typeface="Roboto"/>
              <a:sym typeface="Roboto"/>
            </a:endParaRPr>
          </a:p>
          <a:p>
            <a:pPr indent="0" lvl="0" marL="0" rtl="0" algn="l">
              <a:lnSpc>
                <a:spcPct val="115000"/>
              </a:lnSpc>
              <a:spcBef>
                <a:spcPts val="0"/>
              </a:spcBef>
              <a:spcAft>
                <a:spcPts val="0"/>
              </a:spcAft>
              <a:buNone/>
            </a:pPr>
            <a:r>
              <a:t/>
            </a:r>
            <a:endParaRPr sz="26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600">
              <a:solidFill>
                <a:srgbClr val="414143"/>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2"/>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Write A Slogan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53" name="Google Shape;553;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4" name="Google Shape;554;p62"/>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555" name="Google Shape;555;p62"/>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556" name="Google Shape;556;p62"/>
          <p:cNvGraphicFramePr/>
          <p:nvPr/>
        </p:nvGraphicFramePr>
        <p:xfrm>
          <a:off x="518425" y="1296925"/>
          <a:ext cx="3000000" cy="3000000"/>
        </p:xfrm>
        <a:graphic>
          <a:graphicData uri="http://schemas.openxmlformats.org/drawingml/2006/table">
            <a:tbl>
              <a:tblPr>
                <a:noFill/>
                <a:tableStyleId>{4054C214-7C04-42D6-AEBD-6231AC6618F3}</a:tableStyleId>
              </a:tblPr>
              <a:tblGrid>
                <a:gridCol w="8019375"/>
              </a:tblGrid>
              <a:tr h="3303000">
                <a:tc>
                  <a:txBody>
                    <a:bodyPr/>
                    <a:lstStyle/>
                    <a:p>
                      <a:pPr indent="0" lvl="0" marL="0" rtl="0" algn="ctr">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Imagine you are an elected official and you are trying to get your community to focus on gun violence and the need for gun control policy. Create a short slogan or hashtag to use.</a:t>
                      </a:r>
                      <a:endParaRPr sz="23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pSp>
        <p:nvGrpSpPr>
          <p:cNvPr id="557" name="Google Shape;557;p62"/>
          <p:cNvGrpSpPr/>
          <p:nvPr/>
        </p:nvGrpSpPr>
        <p:grpSpPr>
          <a:xfrm>
            <a:off x="3888087" y="3080339"/>
            <a:ext cx="1280039" cy="1199709"/>
            <a:chOff x="1748582" y="3372635"/>
            <a:chExt cx="359269" cy="335780"/>
          </a:xfrm>
        </p:grpSpPr>
        <p:sp>
          <p:nvSpPr>
            <p:cNvPr id="558" name="Google Shape;558;p62"/>
            <p:cNvSpPr/>
            <p:nvPr/>
          </p:nvSpPr>
          <p:spPr>
            <a:xfrm>
              <a:off x="2080161" y="3535210"/>
              <a:ext cx="27690" cy="10630"/>
            </a:xfrm>
            <a:custGeom>
              <a:rect b="b" l="l" r="r" t="t"/>
              <a:pathLst>
                <a:path extrusionOk="0" h="334" w="87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9" name="Google Shape;559;p62"/>
            <p:cNvGrpSpPr/>
            <p:nvPr/>
          </p:nvGrpSpPr>
          <p:grpSpPr>
            <a:xfrm>
              <a:off x="1748582" y="3372635"/>
              <a:ext cx="333520" cy="335780"/>
              <a:chOff x="1748582" y="3372635"/>
              <a:chExt cx="333520" cy="335780"/>
            </a:xfrm>
          </p:grpSpPr>
          <p:sp>
            <p:nvSpPr>
              <p:cNvPr id="560" name="Google Shape;560;p62"/>
              <p:cNvSpPr/>
              <p:nvPr/>
            </p:nvSpPr>
            <p:spPr>
              <a:xfrm>
                <a:off x="1748582" y="3372635"/>
                <a:ext cx="308504" cy="335780"/>
              </a:xfrm>
              <a:custGeom>
                <a:rect b="b" l="l" r="r" t="t"/>
                <a:pathLst>
                  <a:path extrusionOk="0" h="10550" w="9693">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2"/>
              <p:cNvSpPr/>
              <p:nvPr/>
            </p:nvSpPr>
            <p:spPr>
              <a:xfrm>
                <a:off x="2057054" y="3472000"/>
                <a:ext cx="25048" cy="22311"/>
              </a:xfrm>
              <a:custGeom>
                <a:rect b="b" l="l" r="r" t="t"/>
                <a:pathLst>
                  <a:path extrusionOk="0" h="701" w="787">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2"/>
              <p:cNvSpPr/>
              <p:nvPr/>
            </p:nvSpPr>
            <p:spPr>
              <a:xfrm>
                <a:off x="2058550" y="3586834"/>
                <a:ext cx="23552" cy="22629"/>
              </a:xfrm>
              <a:custGeom>
                <a:rect b="b" l="l" r="r" t="t"/>
                <a:pathLst>
                  <a:path extrusionOk="0" h="711" w="74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63"/>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568" name="Google Shape;568;p6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569" name="Google Shape;569;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0" name="Google Shape;570;p63"/>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571" name="Google Shape;571;p63"/>
          <p:cNvSpPr txBox="1"/>
          <p:nvPr/>
        </p:nvSpPr>
        <p:spPr>
          <a:xfrm>
            <a:off x="311700" y="1074479"/>
            <a:ext cx="8520600" cy="22665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Voting Results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Reflection &amp; Debrief</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577" name="Google Shape;577;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8" name="Google Shape;578;p64"/>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579" name="Google Shape;579;p64"/>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580" name="Google Shape;580;p6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Debrief and </a:t>
            </a:r>
            <a:r>
              <a:rPr lang="en" sz="2800">
                <a:solidFill>
                  <a:srgbClr val="00B2A9"/>
                </a:solidFill>
                <a:latin typeface="Roboto"/>
                <a:ea typeface="Roboto"/>
                <a:cs typeface="Roboto"/>
                <a:sym typeface="Roboto"/>
              </a:rPr>
              <a:t>reflect</a:t>
            </a:r>
            <a:r>
              <a:rPr lang="en" sz="2800">
                <a:solidFill>
                  <a:srgbClr val="00B2A9"/>
                </a:solidFill>
                <a:latin typeface="Roboto"/>
                <a:ea typeface="Roboto"/>
                <a:cs typeface="Roboto"/>
                <a:sym typeface="Roboto"/>
              </a:rPr>
              <a:t> on the mock city council hearing and the proposals made by the characters</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6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86" name="Google Shape;586;p6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87" name="Google Shape;587;p65"/>
          <p:cNvSpPr txBox="1"/>
          <p:nvPr>
            <p:ph idx="1" type="body"/>
          </p:nvPr>
        </p:nvSpPr>
        <p:spPr>
          <a:xfrm>
            <a:off x="311700" y="1152475"/>
            <a:ext cx="8520600" cy="3803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2891">
                <a:solidFill>
                  <a:srgbClr val="1F3A93"/>
                </a:solidFill>
                <a:latin typeface="Roboto"/>
                <a:ea typeface="Roboto"/>
                <a:cs typeface="Roboto"/>
                <a:sym typeface="Roboto"/>
              </a:rPr>
              <a:t>Consider t</a:t>
            </a:r>
            <a:r>
              <a:rPr lang="en" sz="3324">
                <a:solidFill>
                  <a:srgbClr val="1F3A93"/>
                </a:solidFill>
                <a:latin typeface="Roboto"/>
                <a:ea typeface="Roboto"/>
                <a:cs typeface="Roboto"/>
                <a:sym typeface="Roboto"/>
              </a:rPr>
              <a:t>his question:</a:t>
            </a:r>
            <a:endParaRPr sz="3324">
              <a:solidFill>
                <a:srgbClr val="1F3A93"/>
              </a:solidFill>
              <a:latin typeface="Roboto"/>
              <a:ea typeface="Roboto"/>
              <a:cs typeface="Roboto"/>
              <a:sym typeface="Roboto"/>
            </a:endParaRPr>
          </a:p>
          <a:p>
            <a:pPr indent="0" lvl="0" marL="457200" rtl="0" algn="l">
              <a:spcBef>
                <a:spcPts val="1200"/>
              </a:spcBef>
              <a:spcAft>
                <a:spcPts val="0"/>
              </a:spcAft>
              <a:buNone/>
            </a:pPr>
            <a:r>
              <a:t/>
            </a:r>
            <a:endParaRPr sz="3324">
              <a:solidFill>
                <a:srgbClr val="1F3A93"/>
              </a:solidFill>
              <a:latin typeface="Roboto"/>
              <a:ea typeface="Roboto"/>
              <a:cs typeface="Roboto"/>
              <a:sym typeface="Roboto"/>
            </a:endParaRPr>
          </a:p>
          <a:p>
            <a:pPr indent="-411629" lvl="0" marL="457200" rtl="0" algn="l">
              <a:spcBef>
                <a:spcPts val="1200"/>
              </a:spcBef>
              <a:spcAft>
                <a:spcPts val="0"/>
              </a:spcAft>
              <a:buClr>
                <a:srgbClr val="1F3A93"/>
              </a:buClr>
              <a:buSzPts val="2882"/>
              <a:buFont typeface="Roboto"/>
              <a:buChar char="●"/>
            </a:pPr>
            <a:r>
              <a:rPr lang="en" sz="2882">
                <a:solidFill>
                  <a:srgbClr val="1F3A93"/>
                </a:solidFill>
                <a:latin typeface="Roboto"/>
                <a:ea typeface="Roboto"/>
                <a:cs typeface="Roboto"/>
                <a:sym typeface="Roboto"/>
              </a:rPr>
              <a:t>Did the proposals you heard yesterday satisfy you?</a:t>
            </a:r>
            <a:endParaRPr sz="2882">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1358">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588" name="Google Shape;588;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9" name="Google Shape;589;p6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590" name="Google Shape;590;p65"/>
          <p:cNvGrpSpPr/>
          <p:nvPr/>
        </p:nvGrpSpPr>
        <p:grpSpPr>
          <a:xfrm>
            <a:off x="7163742" y="3508957"/>
            <a:ext cx="1365763" cy="1186037"/>
            <a:chOff x="6663486" y="2336281"/>
            <a:chExt cx="342245" cy="317513"/>
          </a:xfrm>
        </p:grpSpPr>
        <p:sp>
          <p:nvSpPr>
            <p:cNvPr id="591" name="Google Shape;591;p65"/>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5"/>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5"/>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5"/>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5"/>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6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601" name="Google Shape;601;p6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02" name="Google Shape;602;p66"/>
          <p:cNvSpPr txBox="1"/>
          <p:nvPr>
            <p:ph idx="1" type="body"/>
          </p:nvPr>
        </p:nvSpPr>
        <p:spPr>
          <a:xfrm>
            <a:off x="311700" y="1152475"/>
            <a:ext cx="85206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523"/>
              <a:buNone/>
            </a:pPr>
            <a:r>
              <a:rPr lang="en" sz="2512">
                <a:solidFill>
                  <a:srgbClr val="1F3A93"/>
                </a:solidFill>
                <a:latin typeface="Roboto"/>
                <a:ea typeface="Roboto"/>
                <a:cs typeface="Roboto"/>
                <a:sym typeface="Roboto"/>
              </a:rPr>
              <a:t>Consider this question:</a:t>
            </a:r>
            <a:endParaRPr sz="2512">
              <a:solidFill>
                <a:srgbClr val="1F3A93"/>
              </a:solidFill>
              <a:latin typeface="Roboto"/>
              <a:ea typeface="Roboto"/>
              <a:cs typeface="Roboto"/>
              <a:sym typeface="Roboto"/>
            </a:endParaRPr>
          </a:p>
          <a:p>
            <a:pPr indent="0" lvl="0" marL="457200" rtl="0" algn="l">
              <a:spcBef>
                <a:spcPts val="1200"/>
              </a:spcBef>
              <a:spcAft>
                <a:spcPts val="0"/>
              </a:spcAft>
              <a:buNone/>
            </a:pPr>
            <a:r>
              <a:t/>
            </a:r>
            <a:endParaRPr sz="2512">
              <a:solidFill>
                <a:srgbClr val="1F3A93"/>
              </a:solidFill>
              <a:latin typeface="Roboto"/>
              <a:ea typeface="Roboto"/>
              <a:cs typeface="Roboto"/>
              <a:sym typeface="Roboto"/>
            </a:endParaRPr>
          </a:p>
          <a:p>
            <a:pPr indent="-388159" lvl="0" marL="457200" rtl="0" algn="l">
              <a:spcBef>
                <a:spcPts val="1200"/>
              </a:spcBef>
              <a:spcAft>
                <a:spcPts val="0"/>
              </a:spcAft>
              <a:buClr>
                <a:srgbClr val="1F3A93"/>
              </a:buClr>
              <a:buSzPts val="2513"/>
              <a:buFont typeface="Roboto"/>
              <a:buChar char="●"/>
            </a:pPr>
            <a:r>
              <a:rPr lang="en" sz="2512">
                <a:solidFill>
                  <a:srgbClr val="1F3A93"/>
                </a:solidFill>
                <a:latin typeface="Roboto"/>
                <a:ea typeface="Roboto"/>
                <a:cs typeface="Roboto"/>
                <a:sym typeface="Roboto"/>
              </a:rPr>
              <a:t>Were there other proposals to reduce gun violence that you would have liked to have heard?</a:t>
            </a:r>
            <a:endParaRPr sz="2512">
              <a:solidFill>
                <a:srgbClr val="1F3A93"/>
              </a:solidFill>
              <a:latin typeface="Roboto"/>
              <a:ea typeface="Roboto"/>
              <a:cs typeface="Roboto"/>
              <a:sym typeface="Roboto"/>
            </a:endParaRPr>
          </a:p>
        </p:txBody>
      </p:sp>
      <p:cxnSp>
        <p:nvCxnSpPr>
          <p:cNvPr id="603" name="Google Shape;603;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4" name="Google Shape;604;p6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605" name="Google Shape;605;p66"/>
          <p:cNvGrpSpPr/>
          <p:nvPr/>
        </p:nvGrpSpPr>
        <p:grpSpPr>
          <a:xfrm>
            <a:off x="7163742" y="3508957"/>
            <a:ext cx="1365763" cy="1186037"/>
            <a:chOff x="6663486" y="2336281"/>
            <a:chExt cx="342245" cy="317513"/>
          </a:xfrm>
        </p:grpSpPr>
        <p:sp>
          <p:nvSpPr>
            <p:cNvPr id="606" name="Google Shape;606;p66"/>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6"/>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6"/>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6"/>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6"/>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6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616" name="Google Shape;616;p6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Debrief: Reflection Questions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17" name="Google Shape;617;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358"/>
              <a:buNone/>
            </a:pPr>
            <a:r>
              <a:rPr lang="en" sz="2713">
                <a:solidFill>
                  <a:srgbClr val="1F3A93"/>
                </a:solidFill>
                <a:latin typeface="Roboto"/>
                <a:ea typeface="Roboto"/>
                <a:cs typeface="Roboto"/>
                <a:sym typeface="Roboto"/>
              </a:rPr>
              <a:t>Consider this question:</a:t>
            </a:r>
            <a:endParaRPr sz="2713">
              <a:solidFill>
                <a:srgbClr val="1F3A93"/>
              </a:solidFill>
              <a:latin typeface="Roboto"/>
              <a:ea typeface="Roboto"/>
              <a:cs typeface="Roboto"/>
              <a:sym typeface="Roboto"/>
            </a:endParaRPr>
          </a:p>
          <a:p>
            <a:pPr indent="0" lvl="0" marL="457200" rtl="0" algn="l">
              <a:lnSpc>
                <a:spcPct val="95000"/>
              </a:lnSpc>
              <a:spcBef>
                <a:spcPts val="1200"/>
              </a:spcBef>
              <a:spcAft>
                <a:spcPts val="0"/>
              </a:spcAft>
              <a:buSzPts val="358"/>
              <a:buNone/>
            </a:pPr>
            <a:r>
              <a:t/>
            </a:r>
            <a:endParaRPr sz="2713">
              <a:solidFill>
                <a:srgbClr val="1F3A93"/>
              </a:solidFill>
              <a:latin typeface="Roboto"/>
              <a:ea typeface="Roboto"/>
              <a:cs typeface="Roboto"/>
              <a:sym typeface="Roboto"/>
            </a:endParaRPr>
          </a:p>
          <a:p>
            <a:pPr indent="-400937" lvl="0" marL="457200" rtl="0" algn="l">
              <a:lnSpc>
                <a:spcPct val="95000"/>
              </a:lnSpc>
              <a:spcBef>
                <a:spcPts val="1200"/>
              </a:spcBef>
              <a:spcAft>
                <a:spcPts val="0"/>
              </a:spcAft>
              <a:buClr>
                <a:srgbClr val="1F3A93"/>
              </a:buClr>
              <a:buSzPts val="2714"/>
              <a:buFont typeface="Roboto"/>
              <a:buChar char="●"/>
            </a:pPr>
            <a:r>
              <a:rPr lang="en" sz="2713">
                <a:solidFill>
                  <a:srgbClr val="1F3A93"/>
                </a:solidFill>
                <a:latin typeface="Roboto"/>
                <a:ea typeface="Roboto"/>
                <a:cs typeface="Roboto"/>
                <a:sym typeface="Roboto"/>
              </a:rPr>
              <a:t>What would YOU propose if you were a City Council member?</a:t>
            </a:r>
            <a:endParaRPr sz="2713">
              <a:solidFill>
                <a:srgbClr val="1F3A93"/>
              </a:solidFill>
              <a:latin typeface="Roboto"/>
              <a:ea typeface="Roboto"/>
              <a:cs typeface="Roboto"/>
              <a:sym typeface="Roboto"/>
            </a:endParaRPr>
          </a:p>
          <a:p>
            <a:pPr indent="0" lvl="0" marL="457200" rtl="0" algn="l">
              <a:lnSpc>
                <a:spcPct val="95000"/>
              </a:lnSpc>
              <a:spcBef>
                <a:spcPts val="1200"/>
              </a:spcBef>
              <a:spcAft>
                <a:spcPts val="0"/>
              </a:spcAft>
              <a:buSzPts val="358"/>
              <a:buNone/>
            </a:pPr>
            <a:r>
              <a:t/>
            </a:r>
            <a:endParaRPr sz="2713">
              <a:solidFill>
                <a:srgbClr val="1F3A93"/>
              </a:solidFill>
              <a:latin typeface="Roboto"/>
              <a:ea typeface="Roboto"/>
              <a:cs typeface="Roboto"/>
              <a:sym typeface="Roboto"/>
            </a:endParaRPr>
          </a:p>
          <a:p>
            <a:pPr indent="0" lvl="0" marL="0" rtl="0" algn="l">
              <a:lnSpc>
                <a:spcPct val="95000"/>
              </a:lnSpc>
              <a:spcBef>
                <a:spcPts val="1200"/>
              </a:spcBef>
              <a:spcAft>
                <a:spcPts val="0"/>
              </a:spcAft>
              <a:buSzPts val="358"/>
              <a:buNone/>
            </a:pPr>
            <a:r>
              <a:t/>
            </a:r>
            <a:endParaRPr sz="485">
              <a:solidFill>
                <a:srgbClr val="1F3A93"/>
              </a:solidFill>
              <a:latin typeface="Roboto"/>
              <a:ea typeface="Roboto"/>
              <a:cs typeface="Roboto"/>
              <a:sym typeface="Roboto"/>
            </a:endParaRPr>
          </a:p>
          <a:p>
            <a:pPr indent="0" lvl="0" marL="0" rtl="0" algn="l">
              <a:lnSpc>
                <a:spcPct val="95000"/>
              </a:lnSpc>
              <a:spcBef>
                <a:spcPts val="1200"/>
              </a:spcBef>
              <a:spcAft>
                <a:spcPts val="0"/>
              </a:spcAft>
              <a:buSzPts val="358"/>
              <a:buNone/>
            </a:pPr>
            <a:r>
              <a:t/>
            </a:r>
            <a:endParaRPr sz="485">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358"/>
              <a:buNone/>
            </a:pPr>
            <a:r>
              <a:t/>
            </a:r>
            <a:endParaRPr sz="485">
              <a:solidFill>
                <a:srgbClr val="1F3A93"/>
              </a:solidFill>
              <a:latin typeface="Roboto"/>
              <a:ea typeface="Roboto"/>
              <a:cs typeface="Roboto"/>
              <a:sym typeface="Roboto"/>
            </a:endParaRPr>
          </a:p>
        </p:txBody>
      </p:sp>
      <p:cxnSp>
        <p:nvCxnSpPr>
          <p:cNvPr id="618" name="Google Shape;618;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19" name="Google Shape;619;p6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620" name="Google Shape;620;p67"/>
          <p:cNvGrpSpPr/>
          <p:nvPr/>
        </p:nvGrpSpPr>
        <p:grpSpPr>
          <a:xfrm>
            <a:off x="7163742" y="3508957"/>
            <a:ext cx="1365763" cy="1186037"/>
            <a:chOff x="6663486" y="2336281"/>
            <a:chExt cx="342245" cy="317513"/>
          </a:xfrm>
        </p:grpSpPr>
        <p:sp>
          <p:nvSpPr>
            <p:cNvPr id="621" name="Google Shape;621;p67"/>
            <p:cNvSpPr/>
            <p:nvPr/>
          </p:nvSpPr>
          <p:spPr>
            <a:xfrm>
              <a:off x="6663486" y="2336281"/>
              <a:ext cx="342245" cy="317513"/>
            </a:xfrm>
            <a:custGeom>
              <a:rect b="b" l="l" r="r" t="t"/>
              <a:pathLst>
                <a:path extrusionOk="0" h="12363" w="13326">
                  <a:moveTo>
                    <a:pt x="5917" y="144"/>
                  </a:moveTo>
                  <a:cubicBezTo>
                    <a:pt x="8268" y="144"/>
                    <a:pt x="10898" y="1431"/>
                    <a:pt x="11995" y="3493"/>
                  </a:cubicBezTo>
                  <a:cubicBezTo>
                    <a:pt x="13325" y="5992"/>
                    <a:pt x="12039" y="10256"/>
                    <a:pt x="8851" y="10256"/>
                  </a:cubicBezTo>
                  <a:cubicBezTo>
                    <a:pt x="8797" y="10256"/>
                    <a:pt x="8744" y="10254"/>
                    <a:pt x="8689" y="10252"/>
                  </a:cubicBezTo>
                  <a:cubicBezTo>
                    <a:pt x="8687" y="10252"/>
                    <a:pt x="8685" y="10252"/>
                    <a:pt x="8683" y="10252"/>
                  </a:cubicBezTo>
                  <a:cubicBezTo>
                    <a:pt x="8566" y="10252"/>
                    <a:pt x="8568" y="10436"/>
                    <a:pt x="8689" y="10443"/>
                  </a:cubicBezTo>
                  <a:lnTo>
                    <a:pt x="8716" y="10443"/>
                  </a:lnTo>
                  <a:cubicBezTo>
                    <a:pt x="8805" y="11089"/>
                    <a:pt x="9082" y="11690"/>
                    <a:pt x="9509" y="12182"/>
                  </a:cubicBezTo>
                  <a:cubicBezTo>
                    <a:pt x="9096" y="12154"/>
                    <a:pt x="8693" y="12048"/>
                    <a:pt x="8320" y="11878"/>
                  </a:cubicBezTo>
                  <a:lnTo>
                    <a:pt x="8320" y="11878"/>
                  </a:lnTo>
                  <a:cubicBezTo>
                    <a:pt x="8385" y="11901"/>
                    <a:pt x="8494" y="11895"/>
                    <a:pt x="8563" y="11898"/>
                  </a:cubicBezTo>
                  <a:cubicBezTo>
                    <a:pt x="8672" y="11908"/>
                    <a:pt x="8778" y="11915"/>
                    <a:pt x="8887" y="11915"/>
                  </a:cubicBezTo>
                  <a:cubicBezTo>
                    <a:pt x="8915" y="11915"/>
                    <a:pt x="8921" y="11871"/>
                    <a:pt x="8894" y="11867"/>
                  </a:cubicBezTo>
                  <a:cubicBezTo>
                    <a:pt x="8809" y="11854"/>
                    <a:pt x="8720" y="11843"/>
                    <a:pt x="8631" y="11837"/>
                  </a:cubicBezTo>
                  <a:lnTo>
                    <a:pt x="8494" y="11826"/>
                  </a:lnTo>
                  <a:lnTo>
                    <a:pt x="8327" y="11826"/>
                  </a:lnTo>
                  <a:cubicBezTo>
                    <a:pt x="8334" y="11820"/>
                    <a:pt x="8334" y="11813"/>
                    <a:pt x="8331" y="11802"/>
                  </a:cubicBezTo>
                  <a:lnTo>
                    <a:pt x="8324" y="11792"/>
                  </a:lnTo>
                  <a:cubicBezTo>
                    <a:pt x="8319" y="11787"/>
                    <a:pt x="8314" y="11784"/>
                    <a:pt x="8307" y="11784"/>
                  </a:cubicBezTo>
                  <a:cubicBezTo>
                    <a:pt x="8305" y="11784"/>
                    <a:pt x="8303" y="11784"/>
                    <a:pt x="8300" y="11785"/>
                  </a:cubicBezTo>
                  <a:cubicBezTo>
                    <a:pt x="8242" y="11799"/>
                    <a:pt x="8262" y="11843"/>
                    <a:pt x="8300" y="11867"/>
                  </a:cubicBezTo>
                  <a:cubicBezTo>
                    <a:pt x="8064" y="11755"/>
                    <a:pt x="7842" y="11611"/>
                    <a:pt x="7647" y="11440"/>
                  </a:cubicBezTo>
                  <a:lnTo>
                    <a:pt x="7647" y="11440"/>
                  </a:lnTo>
                  <a:cubicBezTo>
                    <a:pt x="7910" y="11451"/>
                    <a:pt x="8173" y="11471"/>
                    <a:pt x="8436" y="11502"/>
                  </a:cubicBezTo>
                  <a:cubicBezTo>
                    <a:pt x="8437" y="11502"/>
                    <a:pt x="8438" y="11502"/>
                    <a:pt x="8439" y="11502"/>
                  </a:cubicBezTo>
                  <a:cubicBezTo>
                    <a:pt x="8474" y="11502"/>
                    <a:pt x="8483" y="11440"/>
                    <a:pt x="8447" y="11434"/>
                  </a:cubicBezTo>
                  <a:cubicBezTo>
                    <a:pt x="8153" y="11386"/>
                    <a:pt x="7859" y="11362"/>
                    <a:pt x="7562" y="11362"/>
                  </a:cubicBezTo>
                  <a:cubicBezTo>
                    <a:pt x="7443" y="11249"/>
                    <a:pt x="7340" y="11119"/>
                    <a:pt x="7251" y="10979"/>
                  </a:cubicBezTo>
                  <a:lnTo>
                    <a:pt x="7251" y="10979"/>
                  </a:lnTo>
                  <a:cubicBezTo>
                    <a:pt x="7473" y="11017"/>
                    <a:pt x="7695" y="11061"/>
                    <a:pt x="7917" y="11085"/>
                  </a:cubicBezTo>
                  <a:cubicBezTo>
                    <a:pt x="7918" y="11085"/>
                    <a:pt x="7919" y="11085"/>
                    <a:pt x="7920" y="11085"/>
                  </a:cubicBezTo>
                  <a:cubicBezTo>
                    <a:pt x="7948" y="11085"/>
                    <a:pt x="7954" y="11034"/>
                    <a:pt x="7924" y="11031"/>
                  </a:cubicBezTo>
                  <a:cubicBezTo>
                    <a:pt x="7695" y="10986"/>
                    <a:pt x="7463" y="10959"/>
                    <a:pt x="7231" y="10928"/>
                  </a:cubicBezTo>
                  <a:cubicBezTo>
                    <a:pt x="7227" y="10928"/>
                    <a:pt x="7224" y="10928"/>
                    <a:pt x="7221" y="10932"/>
                  </a:cubicBezTo>
                  <a:cubicBezTo>
                    <a:pt x="7142" y="10795"/>
                    <a:pt x="7081" y="10648"/>
                    <a:pt x="7040" y="10494"/>
                  </a:cubicBezTo>
                  <a:lnTo>
                    <a:pt x="7040" y="10494"/>
                  </a:lnTo>
                  <a:cubicBezTo>
                    <a:pt x="7132" y="10501"/>
                    <a:pt x="7225" y="10505"/>
                    <a:pt x="7318" y="10505"/>
                  </a:cubicBezTo>
                  <a:cubicBezTo>
                    <a:pt x="7498" y="10505"/>
                    <a:pt x="7679" y="10492"/>
                    <a:pt x="7859" y="10467"/>
                  </a:cubicBezTo>
                  <a:cubicBezTo>
                    <a:pt x="7892" y="10460"/>
                    <a:pt x="7887" y="10402"/>
                    <a:pt x="7852" y="10402"/>
                  </a:cubicBezTo>
                  <a:cubicBezTo>
                    <a:pt x="7851" y="10402"/>
                    <a:pt x="7850" y="10402"/>
                    <a:pt x="7849" y="10402"/>
                  </a:cubicBezTo>
                  <a:cubicBezTo>
                    <a:pt x="7630" y="10424"/>
                    <a:pt x="7410" y="10435"/>
                    <a:pt x="7190" y="10435"/>
                  </a:cubicBezTo>
                  <a:cubicBezTo>
                    <a:pt x="7135" y="10435"/>
                    <a:pt x="7081" y="10434"/>
                    <a:pt x="7026" y="10433"/>
                  </a:cubicBezTo>
                  <a:cubicBezTo>
                    <a:pt x="7002" y="10331"/>
                    <a:pt x="6985" y="10225"/>
                    <a:pt x="6978" y="10119"/>
                  </a:cubicBezTo>
                  <a:cubicBezTo>
                    <a:pt x="6980" y="10084"/>
                    <a:pt x="6954" y="10066"/>
                    <a:pt x="6928" y="10066"/>
                  </a:cubicBezTo>
                  <a:cubicBezTo>
                    <a:pt x="6903" y="10066"/>
                    <a:pt x="6877" y="10082"/>
                    <a:pt x="6876" y="10115"/>
                  </a:cubicBezTo>
                  <a:cubicBezTo>
                    <a:pt x="6246" y="10206"/>
                    <a:pt x="5587" y="10281"/>
                    <a:pt x="4934" y="10281"/>
                  </a:cubicBezTo>
                  <a:cubicBezTo>
                    <a:pt x="3915" y="10281"/>
                    <a:pt x="2911" y="10098"/>
                    <a:pt x="2053" y="9507"/>
                  </a:cubicBezTo>
                  <a:lnTo>
                    <a:pt x="2053" y="9507"/>
                  </a:lnTo>
                  <a:cubicBezTo>
                    <a:pt x="2702" y="9593"/>
                    <a:pt x="3355" y="9675"/>
                    <a:pt x="4007" y="9743"/>
                  </a:cubicBezTo>
                  <a:cubicBezTo>
                    <a:pt x="4009" y="9743"/>
                    <a:pt x="4011" y="9744"/>
                    <a:pt x="4013" y="9744"/>
                  </a:cubicBezTo>
                  <a:cubicBezTo>
                    <a:pt x="4048" y="9744"/>
                    <a:pt x="4046" y="9685"/>
                    <a:pt x="4007" y="9678"/>
                  </a:cubicBezTo>
                  <a:cubicBezTo>
                    <a:pt x="3324" y="9586"/>
                    <a:pt x="2637" y="9507"/>
                    <a:pt x="1948" y="9432"/>
                  </a:cubicBezTo>
                  <a:cubicBezTo>
                    <a:pt x="1749" y="9285"/>
                    <a:pt x="1565" y="9115"/>
                    <a:pt x="1401" y="8927"/>
                  </a:cubicBezTo>
                  <a:lnTo>
                    <a:pt x="1401" y="8927"/>
                  </a:lnTo>
                  <a:cubicBezTo>
                    <a:pt x="1794" y="9019"/>
                    <a:pt x="2190" y="9081"/>
                    <a:pt x="2590" y="9111"/>
                  </a:cubicBezTo>
                  <a:cubicBezTo>
                    <a:pt x="2591" y="9111"/>
                    <a:pt x="2592" y="9111"/>
                    <a:pt x="2593" y="9111"/>
                  </a:cubicBezTo>
                  <a:cubicBezTo>
                    <a:pt x="2630" y="9111"/>
                    <a:pt x="2626" y="9053"/>
                    <a:pt x="2590" y="9046"/>
                  </a:cubicBezTo>
                  <a:cubicBezTo>
                    <a:pt x="2166" y="8999"/>
                    <a:pt x="1749" y="8941"/>
                    <a:pt x="1336" y="8852"/>
                  </a:cubicBezTo>
                  <a:cubicBezTo>
                    <a:pt x="1172" y="8654"/>
                    <a:pt x="1029" y="8439"/>
                    <a:pt x="909" y="8213"/>
                  </a:cubicBezTo>
                  <a:lnTo>
                    <a:pt x="909" y="8213"/>
                  </a:lnTo>
                  <a:cubicBezTo>
                    <a:pt x="1237" y="8237"/>
                    <a:pt x="1568" y="8264"/>
                    <a:pt x="1896" y="8278"/>
                  </a:cubicBezTo>
                  <a:cubicBezTo>
                    <a:pt x="1941" y="8278"/>
                    <a:pt x="1941" y="8217"/>
                    <a:pt x="1896" y="8213"/>
                  </a:cubicBezTo>
                  <a:cubicBezTo>
                    <a:pt x="1555" y="8186"/>
                    <a:pt x="1213" y="8165"/>
                    <a:pt x="872" y="8148"/>
                  </a:cubicBezTo>
                  <a:cubicBezTo>
                    <a:pt x="763" y="7933"/>
                    <a:pt x="667" y="7708"/>
                    <a:pt x="592" y="7479"/>
                  </a:cubicBezTo>
                  <a:lnTo>
                    <a:pt x="592" y="7479"/>
                  </a:lnTo>
                  <a:cubicBezTo>
                    <a:pt x="895" y="7529"/>
                    <a:pt x="1201" y="7556"/>
                    <a:pt x="1507" y="7556"/>
                  </a:cubicBezTo>
                  <a:cubicBezTo>
                    <a:pt x="1556" y="7556"/>
                    <a:pt x="1605" y="7555"/>
                    <a:pt x="1654" y="7554"/>
                  </a:cubicBezTo>
                  <a:cubicBezTo>
                    <a:pt x="1702" y="7554"/>
                    <a:pt x="1702" y="7486"/>
                    <a:pt x="1654" y="7486"/>
                  </a:cubicBezTo>
                  <a:cubicBezTo>
                    <a:pt x="1292" y="7482"/>
                    <a:pt x="926" y="7452"/>
                    <a:pt x="568" y="7400"/>
                  </a:cubicBezTo>
                  <a:cubicBezTo>
                    <a:pt x="510" y="7209"/>
                    <a:pt x="462" y="7018"/>
                    <a:pt x="424" y="6820"/>
                  </a:cubicBezTo>
                  <a:lnTo>
                    <a:pt x="424" y="6820"/>
                  </a:lnTo>
                  <a:cubicBezTo>
                    <a:pt x="895" y="6828"/>
                    <a:pt x="1365" y="6840"/>
                    <a:pt x="1834" y="6840"/>
                  </a:cubicBezTo>
                  <a:cubicBezTo>
                    <a:pt x="2098" y="6840"/>
                    <a:pt x="2361" y="6836"/>
                    <a:pt x="2624" y="6827"/>
                  </a:cubicBezTo>
                  <a:cubicBezTo>
                    <a:pt x="2665" y="6823"/>
                    <a:pt x="2665" y="6765"/>
                    <a:pt x="2624" y="6762"/>
                  </a:cubicBezTo>
                  <a:cubicBezTo>
                    <a:pt x="2257" y="6745"/>
                    <a:pt x="1888" y="6739"/>
                    <a:pt x="1519" y="6739"/>
                  </a:cubicBezTo>
                  <a:cubicBezTo>
                    <a:pt x="1150" y="6739"/>
                    <a:pt x="781" y="6745"/>
                    <a:pt x="414" y="6748"/>
                  </a:cubicBezTo>
                  <a:cubicBezTo>
                    <a:pt x="373" y="6536"/>
                    <a:pt x="346" y="6321"/>
                    <a:pt x="332" y="6106"/>
                  </a:cubicBezTo>
                  <a:lnTo>
                    <a:pt x="332" y="6106"/>
                  </a:lnTo>
                  <a:cubicBezTo>
                    <a:pt x="338" y="6121"/>
                    <a:pt x="354" y="6131"/>
                    <a:pt x="372" y="6131"/>
                  </a:cubicBezTo>
                  <a:cubicBezTo>
                    <a:pt x="375" y="6131"/>
                    <a:pt x="377" y="6130"/>
                    <a:pt x="380" y="6130"/>
                  </a:cubicBezTo>
                  <a:cubicBezTo>
                    <a:pt x="390" y="6126"/>
                    <a:pt x="401" y="6120"/>
                    <a:pt x="404" y="6106"/>
                  </a:cubicBezTo>
                  <a:lnTo>
                    <a:pt x="404" y="6099"/>
                  </a:lnTo>
                  <a:cubicBezTo>
                    <a:pt x="560" y="6121"/>
                    <a:pt x="1135" y="6134"/>
                    <a:pt x="1303" y="6134"/>
                  </a:cubicBezTo>
                  <a:cubicBezTo>
                    <a:pt x="1322" y="6134"/>
                    <a:pt x="1336" y="6134"/>
                    <a:pt x="1343" y="6133"/>
                  </a:cubicBezTo>
                  <a:cubicBezTo>
                    <a:pt x="1387" y="6133"/>
                    <a:pt x="1387" y="6062"/>
                    <a:pt x="1343" y="6062"/>
                  </a:cubicBezTo>
                  <a:cubicBezTo>
                    <a:pt x="1111" y="6062"/>
                    <a:pt x="875" y="6058"/>
                    <a:pt x="643" y="6044"/>
                  </a:cubicBezTo>
                  <a:cubicBezTo>
                    <a:pt x="589" y="6041"/>
                    <a:pt x="514" y="6020"/>
                    <a:pt x="449" y="6020"/>
                  </a:cubicBezTo>
                  <a:cubicBezTo>
                    <a:pt x="400" y="6020"/>
                    <a:pt x="355" y="6032"/>
                    <a:pt x="329" y="6072"/>
                  </a:cubicBezTo>
                  <a:cubicBezTo>
                    <a:pt x="315" y="5915"/>
                    <a:pt x="308" y="5754"/>
                    <a:pt x="312" y="5597"/>
                  </a:cubicBezTo>
                  <a:cubicBezTo>
                    <a:pt x="312" y="5478"/>
                    <a:pt x="322" y="5361"/>
                    <a:pt x="332" y="5245"/>
                  </a:cubicBezTo>
                  <a:cubicBezTo>
                    <a:pt x="725" y="5286"/>
                    <a:pt x="1121" y="5320"/>
                    <a:pt x="1514" y="5341"/>
                  </a:cubicBezTo>
                  <a:cubicBezTo>
                    <a:pt x="1515" y="5341"/>
                    <a:pt x="1516" y="5341"/>
                    <a:pt x="1517" y="5341"/>
                  </a:cubicBezTo>
                  <a:cubicBezTo>
                    <a:pt x="1558" y="5341"/>
                    <a:pt x="1554" y="5283"/>
                    <a:pt x="1514" y="5280"/>
                  </a:cubicBezTo>
                  <a:cubicBezTo>
                    <a:pt x="1121" y="5235"/>
                    <a:pt x="728" y="5204"/>
                    <a:pt x="336" y="5180"/>
                  </a:cubicBezTo>
                  <a:cubicBezTo>
                    <a:pt x="356" y="4945"/>
                    <a:pt x="394" y="4713"/>
                    <a:pt x="441" y="4480"/>
                  </a:cubicBezTo>
                  <a:cubicBezTo>
                    <a:pt x="1271" y="4511"/>
                    <a:pt x="2101" y="4538"/>
                    <a:pt x="2935" y="4549"/>
                  </a:cubicBezTo>
                  <a:cubicBezTo>
                    <a:pt x="2993" y="4549"/>
                    <a:pt x="2993" y="4460"/>
                    <a:pt x="2935" y="4460"/>
                  </a:cubicBezTo>
                  <a:cubicBezTo>
                    <a:pt x="2108" y="4426"/>
                    <a:pt x="1285" y="4415"/>
                    <a:pt x="459" y="4405"/>
                  </a:cubicBezTo>
                  <a:cubicBezTo>
                    <a:pt x="513" y="4166"/>
                    <a:pt x="582" y="3931"/>
                    <a:pt x="667" y="3702"/>
                  </a:cubicBezTo>
                  <a:cubicBezTo>
                    <a:pt x="919" y="3751"/>
                    <a:pt x="1175" y="3775"/>
                    <a:pt x="1432" y="3775"/>
                  </a:cubicBezTo>
                  <a:cubicBezTo>
                    <a:pt x="1586" y="3775"/>
                    <a:pt x="1740" y="3766"/>
                    <a:pt x="1893" y="3750"/>
                  </a:cubicBezTo>
                  <a:cubicBezTo>
                    <a:pt x="1940" y="3743"/>
                    <a:pt x="1941" y="3674"/>
                    <a:pt x="1896" y="3674"/>
                  </a:cubicBezTo>
                  <a:cubicBezTo>
                    <a:pt x="1895" y="3674"/>
                    <a:pt x="1894" y="3674"/>
                    <a:pt x="1893" y="3674"/>
                  </a:cubicBezTo>
                  <a:cubicBezTo>
                    <a:pt x="1735" y="3691"/>
                    <a:pt x="1576" y="3699"/>
                    <a:pt x="1417" y="3699"/>
                  </a:cubicBezTo>
                  <a:cubicBezTo>
                    <a:pt x="1174" y="3699"/>
                    <a:pt x="929" y="3680"/>
                    <a:pt x="687" y="3640"/>
                  </a:cubicBezTo>
                  <a:cubicBezTo>
                    <a:pt x="803" y="3340"/>
                    <a:pt x="947" y="3049"/>
                    <a:pt x="1114" y="2776"/>
                  </a:cubicBezTo>
                  <a:cubicBezTo>
                    <a:pt x="1582" y="2821"/>
                    <a:pt x="2047" y="2875"/>
                    <a:pt x="2518" y="2909"/>
                  </a:cubicBezTo>
                  <a:cubicBezTo>
                    <a:pt x="2555" y="2909"/>
                    <a:pt x="2552" y="2851"/>
                    <a:pt x="2518" y="2848"/>
                  </a:cubicBezTo>
                  <a:cubicBezTo>
                    <a:pt x="2060" y="2797"/>
                    <a:pt x="1599" y="2766"/>
                    <a:pt x="1142" y="2725"/>
                  </a:cubicBezTo>
                  <a:cubicBezTo>
                    <a:pt x="1326" y="2431"/>
                    <a:pt x="1541" y="2155"/>
                    <a:pt x="1780" y="1902"/>
                  </a:cubicBezTo>
                  <a:cubicBezTo>
                    <a:pt x="2245" y="1950"/>
                    <a:pt x="2709" y="2001"/>
                    <a:pt x="3177" y="2032"/>
                  </a:cubicBezTo>
                  <a:cubicBezTo>
                    <a:pt x="3178" y="2032"/>
                    <a:pt x="3179" y="2032"/>
                    <a:pt x="3180" y="2032"/>
                  </a:cubicBezTo>
                  <a:cubicBezTo>
                    <a:pt x="3232" y="2032"/>
                    <a:pt x="3227" y="1953"/>
                    <a:pt x="3177" y="1950"/>
                  </a:cubicBezTo>
                  <a:cubicBezTo>
                    <a:pt x="2733" y="1899"/>
                    <a:pt x="2286" y="1868"/>
                    <a:pt x="1838" y="1837"/>
                  </a:cubicBezTo>
                  <a:cubicBezTo>
                    <a:pt x="2655" y="983"/>
                    <a:pt x="3754" y="399"/>
                    <a:pt x="5035" y="208"/>
                  </a:cubicBezTo>
                  <a:cubicBezTo>
                    <a:pt x="5322" y="165"/>
                    <a:pt x="5617" y="144"/>
                    <a:pt x="5917" y="144"/>
                  </a:cubicBezTo>
                  <a:close/>
                  <a:moveTo>
                    <a:pt x="6137" y="1"/>
                  </a:moveTo>
                  <a:cubicBezTo>
                    <a:pt x="3651" y="1"/>
                    <a:pt x="1370" y="1403"/>
                    <a:pt x="496" y="3623"/>
                  </a:cubicBezTo>
                  <a:cubicBezTo>
                    <a:pt x="486" y="3630"/>
                    <a:pt x="479" y="3647"/>
                    <a:pt x="486" y="3661"/>
                  </a:cubicBezTo>
                  <a:cubicBezTo>
                    <a:pt x="103" y="4648"/>
                    <a:pt x="1" y="5799"/>
                    <a:pt x="284" y="7059"/>
                  </a:cubicBezTo>
                  <a:cubicBezTo>
                    <a:pt x="851" y="9571"/>
                    <a:pt x="2835" y="10402"/>
                    <a:pt x="5010" y="10402"/>
                  </a:cubicBezTo>
                  <a:cubicBezTo>
                    <a:pt x="5626" y="10402"/>
                    <a:pt x="6257" y="10335"/>
                    <a:pt x="6876" y="10221"/>
                  </a:cubicBezTo>
                  <a:lnTo>
                    <a:pt x="6876" y="10221"/>
                  </a:lnTo>
                  <a:cubicBezTo>
                    <a:pt x="6848" y="11588"/>
                    <a:pt x="8528" y="12363"/>
                    <a:pt x="9699" y="12363"/>
                  </a:cubicBezTo>
                  <a:cubicBezTo>
                    <a:pt x="9702" y="12363"/>
                    <a:pt x="9704" y="12363"/>
                    <a:pt x="9707" y="12363"/>
                  </a:cubicBezTo>
                  <a:cubicBezTo>
                    <a:pt x="9785" y="12359"/>
                    <a:pt x="9823" y="12267"/>
                    <a:pt x="9768" y="12212"/>
                  </a:cubicBezTo>
                  <a:cubicBezTo>
                    <a:pt x="9294" y="11734"/>
                    <a:pt x="8983" y="11116"/>
                    <a:pt x="8884" y="10450"/>
                  </a:cubicBezTo>
                  <a:cubicBezTo>
                    <a:pt x="11134" y="10450"/>
                    <a:pt x="12497" y="8380"/>
                    <a:pt x="12651" y="6284"/>
                  </a:cubicBezTo>
                  <a:cubicBezTo>
                    <a:pt x="12849" y="3599"/>
                    <a:pt x="11271" y="1649"/>
                    <a:pt x="8877" y="587"/>
                  </a:cubicBezTo>
                  <a:cubicBezTo>
                    <a:pt x="7975" y="187"/>
                    <a:pt x="7042" y="1"/>
                    <a:pt x="6137"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7"/>
            <p:cNvSpPr/>
            <p:nvPr/>
          </p:nvSpPr>
          <p:spPr>
            <a:xfrm>
              <a:off x="6725715" y="2382098"/>
              <a:ext cx="182962" cy="159771"/>
            </a:xfrm>
            <a:custGeom>
              <a:rect b="b" l="l" r="r" t="t"/>
              <a:pathLst>
                <a:path extrusionOk="0" h="6221" w="7124">
                  <a:moveTo>
                    <a:pt x="3590" y="176"/>
                  </a:moveTo>
                  <a:cubicBezTo>
                    <a:pt x="3782" y="176"/>
                    <a:pt x="3978" y="201"/>
                    <a:pt x="4176" y="255"/>
                  </a:cubicBezTo>
                  <a:cubicBezTo>
                    <a:pt x="5993" y="743"/>
                    <a:pt x="6532" y="3352"/>
                    <a:pt x="4770" y="4257"/>
                  </a:cubicBezTo>
                  <a:cubicBezTo>
                    <a:pt x="4757" y="4264"/>
                    <a:pt x="4750" y="4271"/>
                    <a:pt x="4743" y="4281"/>
                  </a:cubicBezTo>
                  <a:cubicBezTo>
                    <a:pt x="4741" y="4281"/>
                    <a:pt x="4738" y="4281"/>
                    <a:pt x="4736" y="4281"/>
                  </a:cubicBezTo>
                  <a:cubicBezTo>
                    <a:pt x="4712" y="4281"/>
                    <a:pt x="4691" y="4297"/>
                    <a:pt x="4688" y="4322"/>
                  </a:cubicBezTo>
                  <a:cubicBezTo>
                    <a:pt x="4664" y="4582"/>
                    <a:pt x="4664" y="4841"/>
                    <a:pt x="4681" y="5101"/>
                  </a:cubicBezTo>
                  <a:cubicBezTo>
                    <a:pt x="4692" y="5244"/>
                    <a:pt x="4815" y="5777"/>
                    <a:pt x="4746" y="5879"/>
                  </a:cubicBezTo>
                  <a:cubicBezTo>
                    <a:pt x="4708" y="5939"/>
                    <a:pt x="4617" y="5954"/>
                    <a:pt x="4517" y="5954"/>
                  </a:cubicBezTo>
                  <a:cubicBezTo>
                    <a:pt x="4419" y="5954"/>
                    <a:pt x="4312" y="5940"/>
                    <a:pt x="4235" y="5940"/>
                  </a:cubicBezTo>
                  <a:cubicBezTo>
                    <a:pt x="4224" y="5940"/>
                    <a:pt x="4213" y="5940"/>
                    <a:pt x="4203" y="5941"/>
                  </a:cubicBezTo>
                  <a:cubicBezTo>
                    <a:pt x="4016" y="5954"/>
                    <a:pt x="3831" y="5985"/>
                    <a:pt x="3647" y="6030"/>
                  </a:cubicBezTo>
                  <a:cubicBezTo>
                    <a:pt x="3636" y="5309"/>
                    <a:pt x="3667" y="4585"/>
                    <a:pt x="3739" y="3864"/>
                  </a:cubicBezTo>
                  <a:cubicBezTo>
                    <a:pt x="3750" y="3882"/>
                    <a:pt x="3769" y="3889"/>
                    <a:pt x="3789" y="3889"/>
                  </a:cubicBezTo>
                  <a:cubicBezTo>
                    <a:pt x="3793" y="3889"/>
                    <a:pt x="3796" y="3889"/>
                    <a:pt x="3800" y="3888"/>
                  </a:cubicBezTo>
                  <a:cubicBezTo>
                    <a:pt x="5026" y="3745"/>
                    <a:pt x="4654" y="1815"/>
                    <a:pt x="3718" y="1487"/>
                  </a:cubicBezTo>
                  <a:cubicBezTo>
                    <a:pt x="3612" y="1450"/>
                    <a:pt x="3500" y="1432"/>
                    <a:pt x="3388" y="1432"/>
                  </a:cubicBezTo>
                  <a:cubicBezTo>
                    <a:pt x="3059" y="1432"/>
                    <a:pt x="2738" y="1593"/>
                    <a:pt x="2585" y="1907"/>
                  </a:cubicBezTo>
                  <a:cubicBezTo>
                    <a:pt x="2434" y="2215"/>
                    <a:pt x="2557" y="2430"/>
                    <a:pt x="2632" y="2737"/>
                  </a:cubicBezTo>
                  <a:cubicBezTo>
                    <a:pt x="2694" y="3000"/>
                    <a:pt x="2670" y="3099"/>
                    <a:pt x="2499" y="3318"/>
                  </a:cubicBezTo>
                  <a:cubicBezTo>
                    <a:pt x="2363" y="3489"/>
                    <a:pt x="2182" y="3636"/>
                    <a:pt x="2038" y="3803"/>
                  </a:cubicBezTo>
                  <a:cubicBezTo>
                    <a:pt x="342" y="2434"/>
                    <a:pt x="1766" y="176"/>
                    <a:pt x="3590" y="176"/>
                  </a:cubicBezTo>
                  <a:close/>
                  <a:moveTo>
                    <a:pt x="3639" y="1"/>
                  </a:moveTo>
                  <a:cubicBezTo>
                    <a:pt x="1673" y="1"/>
                    <a:pt x="1" y="2585"/>
                    <a:pt x="1987" y="3895"/>
                  </a:cubicBezTo>
                  <a:cubicBezTo>
                    <a:pt x="1994" y="3899"/>
                    <a:pt x="2002" y="3901"/>
                    <a:pt x="2009" y="3901"/>
                  </a:cubicBezTo>
                  <a:cubicBezTo>
                    <a:pt x="2020" y="3901"/>
                    <a:pt x="2030" y="3898"/>
                    <a:pt x="2038" y="3892"/>
                  </a:cubicBezTo>
                  <a:cubicBezTo>
                    <a:pt x="2048" y="3904"/>
                    <a:pt x="2064" y="3910"/>
                    <a:pt x="2080" y="3910"/>
                  </a:cubicBezTo>
                  <a:cubicBezTo>
                    <a:pt x="2095" y="3910"/>
                    <a:pt x="2112" y="3904"/>
                    <a:pt x="2124" y="3892"/>
                  </a:cubicBezTo>
                  <a:cubicBezTo>
                    <a:pt x="2284" y="3735"/>
                    <a:pt x="2441" y="3574"/>
                    <a:pt x="2608" y="3427"/>
                  </a:cubicBezTo>
                  <a:cubicBezTo>
                    <a:pt x="2697" y="3345"/>
                    <a:pt x="2902" y="3236"/>
                    <a:pt x="2940" y="3113"/>
                  </a:cubicBezTo>
                  <a:cubicBezTo>
                    <a:pt x="2998" y="2922"/>
                    <a:pt x="2759" y="2659"/>
                    <a:pt x="2718" y="2488"/>
                  </a:cubicBezTo>
                  <a:cubicBezTo>
                    <a:pt x="2575" y="1912"/>
                    <a:pt x="2941" y="1629"/>
                    <a:pt x="3361" y="1629"/>
                  </a:cubicBezTo>
                  <a:cubicBezTo>
                    <a:pt x="3656" y="1629"/>
                    <a:pt x="3978" y="1768"/>
                    <a:pt x="4169" y="2044"/>
                  </a:cubicBezTo>
                  <a:cubicBezTo>
                    <a:pt x="4487" y="2505"/>
                    <a:pt x="4610" y="3625"/>
                    <a:pt x="3804" y="3721"/>
                  </a:cubicBezTo>
                  <a:cubicBezTo>
                    <a:pt x="3780" y="3724"/>
                    <a:pt x="3759" y="3735"/>
                    <a:pt x="3746" y="3752"/>
                  </a:cubicBezTo>
                  <a:cubicBezTo>
                    <a:pt x="3743" y="3710"/>
                    <a:pt x="3709" y="3689"/>
                    <a:pt x="3674" y="3689"/>
                  </a:cubicBezTo>
                  <a:cubicBezTo>
                    <a:pt x="3634" y="3689"/>
                    <a:pt x="3591" y="3716"/>
                    <a:pt x="3585" y="3769"/>
                  </a:cubicBezTo>
                  <a:cubicBezTo>
                    <a:pt x="3490" y="4554"/>
                    <a:pt x="3459" y="5343"/>
                    <a:pt x="3483" y="6135"/>
                  </a:cubicBezTo>
                  <a:cubicBezTo>
                    <a:pt x="3483" y="6183"/>
                    <a:pt x="3521" y="6220"/>
                    <a:pt x="3567" y="6220"/>
                  </a:cubicBezTo>
                  <a:cubicBezTo>
                    <a:pt x="3574" y="6220"/>
                    <a:pt x="3581" y="6219"/>
                    <a:pt x="3589" y="6217"/>
                  </a:cubicBezTo>
                  <a:cubicBezTo>
                    <a:pt x="3868" y="6144"/>
                    <a:pt x="4153" y="6106"/>
                    <a:pt x="4440" y="6106"/>
                  </a:cubicBezTo>
                  <a:cubicBezTo>
                    <a:pt x="4577" y="6106"/>
                    <a:pt x="4715" y="6114"/>
                    <a:pt x="4852" y="6132"/>
                  </a:cubicBezTo>
                  <a:cubicBezTo>
                    <a:pt x="4900" y="6132"/>
                    <a:pt x="4938" y="6094"/>
                    <a:pt x="4938" y="6047"/>
                  </a:cubicBezTo>
                  <a:cubicBezTo>
                    <a:pt x="4873" y="5490"/>
                    <a:pt x="4862" y="4930"/>
                    <a:pt x="4784" y="4377"/>
                  </a:cubicBezTo>
                  <a:lnTo>
                    <a:pt x="4784" y="4377"/>
                  </a:lnTo>
                  <a:cubicBezTo>
                    <a:pt x="4794" y="4379"/>
                    <a:pt x="4803" y="4381"/>
                    <a:pt x="4814" y="4381"/>
                  </a:cubicBezTo>
                  <a:cubicBezTo>
                    <a:pt x="4819" y="4381"/>
                    <a:pt x="4823" y="4381"/>
                    <a:pt x="4828" y="4380"/>
                  </a:cubicBezTo>
                  <a:cubicBezTo>
                    <a:pt x="7123" y="3721"/>
                    <a:pt x="5908" y="319"/>
                    <a:pt x="3971" y="26"/>
                  </a:cubicBezTo>
                  <a:cubicBezTo>
                    <a:pt x="3860" y="9"/>
                    <a:pt x="3749" y="1"/>
                    <a:pt x="36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7"/>
            <p:cNvSpPr/>
            <p:nvPr/>
          </p:nvSpPr>
          <p:spPr>
            <a:xfrm>
              <a:off x="6812085" y="2546749"/>
              <a:ext cx="41066" cy="32822"/>
            </a:xfrm>
            <a:custGeom>
              <a:rect b="b" l="l" r="r" t="t"/>
              <a:pathLst>
                <a:path extrusionOk="0" h="1278" w="1599">
                  <a:moveTo>
                    <a:pt x="1330" y="1"/>
                  </a:moveTo>
                  <a:cubicBezTo>
                    <a:pt x="1239" y="1"/>
                    <a:pt x="1142" y="16"/>
                    <a:pt x="1079" y="18"/>
                  </a:cubicBezTo>
                  <a:cubicBezTo>
                    <a:pt x="840" y="22"/>
                    <a:pt x="594" y="11"/>
                    <a:pt x="359" y="56"/>
                  </a:cubicBezTo>
                  <a:cubicBezTo>
                    <a:pt x="321" y="66"/>
                    <a:pt x="321" y="117"/>
                    <a:pt x="359" y="127"/>
                  </a:cubicBezTo>
                  <a:cubicBezTo>
                    <a:pt x="495" y="148"/>
                    <a:pt x="635" y="158"/>
                    <a:pt x="775" y="158"/>
                  </a:cubicBezTo>
                  <a:cubicBezTo>
                    <a:pt x="781" y="158"/>
                    <a:pt x="787" y="158"/>
                    <a:pt x="792" y="158"/>
                  </a:cubicBezTo>
                  <a:cubicBezTo>
                    <a:pt x="890" y="158"/>
                    <a:pt x="1019" y="142"/>
                    <a:pt x="1137" y="142"/>
                  </a:cubicBezTo>
                  <a:cubicBezTo>
                    <a:pt x="1210" y="142"/>
                    <a:pt x="1278" y="148"/>
                    <a:pt x="1332" y="168"/>
                  </a:cubicBezTo>
                  <a:cubicBezTo>
                    <a:pt x="1482" y="220"/>
                    <a:pt x="1411" y="438"/>
                    <a:pt x="1404" y="578"/>
                  </a:cubicBezTo>
                  <a:cubicBezTo>
                    <a:pt x="1397" y="732"/>
                    <a:pt x="1390" y="886"/>
                    <a:pt x="1383" y="1039"/>
                  </a:cubicBezTo>
                  <a:cubicBezTo>
                    <a:pt x="1247" y="1015"/>
                    <a:pt x="1109" y="1003"/>
                    <a:pt x="972" y="1003"/>
                  </a:cubicBezTo>
                  <a:cubicBezTo>
                    <a:pt x="835" y="1003"/>
                    <a:pt x="699" y="1015"/>
                    <a:pt x="564" y="1039"/>
                  </a:cubicBezTo>
                  <a:cubicBezTo>
                    <a:pt x="525" y="1045"/>
                    <a:pt x="412" y="1093"/>
                    <a:pt x="357" y="1093"/>
                  </a:cubicBezTo>
                  <a:cubicBezTo>
                    <a:pt x="350" y="1093"/>
                    <a:pt x="343" y="1093"/>
                    <a:pt x="338" y="1090"/>
                  </a:cubicBezTo>
                  <a:cubicBezTo>
                    <a:pt x="209" y="1039"/>
                    <a:pt x="246" y="872"/>
                    <a:pt x="246" y="776"/>
                  </a:cubicBezTo>
                  <a:cubicBezTo>
                    <a:pt x="246" y="646"/>
                    <a:pt x="185" y="271"/>
                    <a:pt x="287" y="179"/>
                  </a:cubicBezTo>
                  <a:cubicBezTo>
                    <a:pt x="352" y="119"/>
                    <a:pt x="293" y="41"/>
                    <a:pt x="225" y="41"/>
                  </a:cubicBezTo>
                  <a:cubicBezTo>
                    <a:pt x="207" y="41"/>
                    <a:pt x="188" y="46"/>
                    <a:pt x="171" y="59"/>
                  </a:cubicBezTo>
                  <a:cubicBezTo>
                    <a:pt x="21" y="175"/>
                    <a:pt x="72" y="414"/>
                    <a:pt x="72" y="578"/>
                  </a:cubicBezTo>
                  <a:cubicBezTo>
                    <a:pt x="72" y="742"/>
                    <a:pt x="0" y="1070"/>
                    <a:pt x="109" y="1210"/>
                  </a:cubicBezTo>
                  <a:cubicBezTo>
                    <a:pt x="149" y="1261"/>
                    <a:pt x="202" y="1277"/>
                    <a:pt x="258" y="1277"/>
                  </a:cubicBezTo>
                  <a:cubicBezTo>
                    <a:pt x="315" y="1277"/>
                    <a:pt x="376" y="1261"/>
                    <a:pt x="431" y="1248"/>
                  </a:cubicBezTo>
                  <a:cubicBezTo>
                    <a:pt x="622" y="1202"/>
                    <a:pt x="817" y="1178"/>
                    <a:pt x="1013" y="1178"/>
                  </a:cubicBezTo>
                  <a:cubicBezTo>
                    <a:pt x="1156" y="1178"/>
                    <a:pt x="1299" y="1191"/>
                    <a:pt x="1441" y="1217"/>
                  </a:cubicBezTo>
                  <a:cubicBezTo>
                    <a:pt x="1448" y="1219"/>
                    <a:pt x="1455" y="1219"/>
                    <a:pt x="1462" y="1219"/>
                  </a:cubicBezTo>
                  <a:cubicBezTo>
                    <a:pt x="1506" y="1219"/>
                    <a:pt x="1547" y="1182"/>
                    <a:pt x="1547" y="1135"/>
                  </a:cubicBezTo>
                  <a:cubicBezTo>
                    <a:pt x="1558" y="865"/>
                    <a:pt x="1571" y="595"/>
                    <a:pt x="1578" y="325"/>
                  </a:cubicBezTo>
                  <a:cubicBezTo>
                    <a:pt x="1578" y="230"/>
                    <a:pt x="1599" y="103"/>
                    <a:pt x="1506" y="39"/>
                  </a:cubicBezTo>
                  <a:cubicBezTo>
                    <a:pt x="1462" y="9"/>
                    <a:pt x="1398" y="1"/>
                    <a:pt x="133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7"/>
            <p:cNvSpPr/>
            <p:nvPr/>
          </p:nvSpPr>
          <p:spPr>
            <a:xfrm>
              <a:off x="6732367" y="2364686"/>
              <a:ext cx="36238" cy="3287"/>
            </a:xfrm>
            <a:custGeom>
              <a:rect b="b" l="l" r="r" t="t"/>
              <a:pathLst>
                <a:path extrusionOk="0" h="128" w="1411">
                  <a:moveTo>
                    <a:pt x="41" y="0"/>
                  </a:moveTo>
                  <a:cubicBezTo>
                    <a:pt x="10" y="0"/>
                    <a:pt x="1" y="55"/>
                    <a:pt x="37" y="58"/>
                  </a:cubicBezTo>
                  <a:cubicBezTo>
                    <a:pt x="365" y="104"/>
                    <a:pt x="697" y="127"/>
                    <a:pt x="1028" y="127"/>
                  </a:cubicBezTo>
                  <a:cubicBezTo>
                    <a:pt x="1139" y="127"/>
                    <a:pt x="1249" y="125"/>
                    <a:pt x="1359" y="120"/>
                  </a:cubicBezTo>
                  <a:cubicBezTo>
                    <a:pt x="1360" y="120"/>
                    <a:pt x="1361" y="120"/>
                    <a:pt x="1362" y="120"/>
                  </a:cubicBezTo>
                  <a:cubicBezTo>
                    <a:pt x="1410" y="120"/>
                    <a:pt x="1409" y="45"/>
                    <a:pt x="1362" y="45"/>
                  </a:cubicBezTo>
                  <a:cubicBezTo>
                    <a:pt x="1269" y="47"/>
                    <a:pt x="1176" y="48"/>
                    <a:pt x="1084" y="48"/>
                  </a:cubicBezTo>
                  <a:cubicBezTo>
                    <a:pt x="736" y="48"/>
                    <a:pt x="389" y="33"/>
                    <a:pt x="44" y="0"/>
                  </a:cubicBezTo>
                  <a:cubicBezTo>
                    <a:pt x="43" y="0"/>
                    <a:pt x="42" y="0"/>
                    <a:pt x="4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7"/>
            <p:cNvSpPr/>
            <p:nvPr/>
          </p:nvSpPr>
          <p:spPr>
            <a:xfrm>
              <a:off x="6760438" y="2349944"/>
              <a:ext cx="50261" cy="5008"/>
            </a:xfrm>
            <a:custGeom>
              <a:rect b="b" l="l" r="r" t="t"/>
              <a:pathLst>
                <a:path extrusionOk="0" h="195" w="1957">
                  <a:moveTo>
                    <a:pt x="55" y="0"/>
                  </a:moveTo>
                  <a:cubicBezTo>
                    <a:pt x="10" y="0"/>
                    <a:pt x="1" y="79"/>
                    <a:pt x="47" y="86"/>
                  </a:cubicBezTo>
                  <a:cubicBezTo>
                    <a:pt x="517" y="159"/>
                    <a:pt x="990" y="194"/>
                    <a:pt x="1465" y="194"/>
                  </a:cubicBezTo>
                  <a:cubicBezTo>
                    <a:pt x="1608" y="194"/>
                    <a:pt x="1752" y="191"/>
                    <a:pt x="1895" y="185"/>
                  </a:cubicBezTo>
                  <a:cubicBezTo>
                    <a:pt x="1957" y="185"/>
                    <a:pt x="1957" y="93"/>
                    <a:pt x="1895" y="93"/>
                  </a:cubicBezTo>
                  <a:cubicBezTo>
                    <a:pt x="1839" y="93"/>
                    <a:pt x="1783" y="94"/>
                    <a:pt x="1728" y="94"/>
                  </a:cubicBezTo>
                  <a:cubicBezTo>
                    <a:pt x="1169" y="94"/>
                    <a:pt x="613" y="63"/>
                    <a:pt x="58" y="0"/>
                  </a:cubicBezTo>
                  <a:cubicBezTo>
                    <a:pt x="57" y="0"/>
                    <a:pt x="56" y="0"/>
                    <a:pt x="5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31" name="Google Shape;631;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2" name="Google Shape;632;p68"/>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633" name="Google Shape;633;p68"/>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634" name="Google Shape;634;p68"/>
          <p:cNvGraphicFramePr/>
          <p:nvPr/>
        </p:nvGraphicFramePr>
        <p:xfrm>
          <a:off x="1433400" y="1617080"/>
          <a:ext cx="3000000" cy="3000000"/>
        </p:xfrm>
        <a:graphic>
          <a:graphicData uri="http://schemas.openxmlformats.org/drawingml/2006/table">
            <a:tbl>
              <a:tblPr>
                <a:noFill/>
                <a:tableStyleId>{4054C214-7C04-42D6-AEBD-6231AC6618F3}</a:tableStyleId>
              </a:tblPr>
              <a:tblGrid>
                <a:gridCol w="6277175"/>
              </a:tblGrid>
              <a:tr h="2245875">
                <a:tc>
                  <a:txBody>
                    <a:bodyPr/>
                    <a:lstStyle/>
                    <a:p>
                      <a:pPr indent="0" lvl="0" marL="0" rtl="0" algn="ctr">
                        <a:spcBef>
                          <a:spcPts val="0"/>
                        </a:spcBef>
                        <a:spcAft>
                          <a:spcPts val="0"/>
                        </a:spcAft>
                        <a:buNone/>
                      </a:pPr>
                      <a:r>
                        <a:rPr lang="en" sz="3100">
                          <a:solidFill>
                            <a:srgbClr val="1F3A93"/>
                          </a:solidFill>
                          <a:latin typeface="Roboto"/>
                          <a:ea typeface="Roboto"/>
                          <a:cs typeface="Roboto"/>
                          <a:sym typeface="Roboto"/>
                        </a:rPr>
                        <a:t>Respond to the questions on your exit slip and submit before leaving</a:t>
                      </a:r>
                      <a:endParaRPr sz="3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38" name="Shape 638"/>
        <p:cNvGrpSpPr/>
        <p:nvPr/>
      </p:nvGrpSpPr>
      <p:grpSpPr>
        <a:xfrm>
          <a:off x="0" y="0"/>
          <a:ext cx="0" cy="0"/>
          <a:chOff x="0" y="0"/>
          <a:chExt cx="0" cy="0"/>
        </a:xfrm>
      </p:grpSpPr>
      <p:pic>
        <p:nvPicPr>
          <p:cNvPr id="639" name="Google Shape;639;p6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40" name="Google Shape;640;p69"/>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7</a:t>
            </a:r>
            <a:endParaRPr b="1" sz="4800">
              <a:solidFill>
                <a:schemeClr val="lt1"/>
              </a:solidFill>
              <a:latin typeface="Roboto Condensed"/>
              <a:ea typeface="Roboto Condensed"/>
              <a:cs typeface="Roboto Condensed"/>
              <a:sym typeface="Roboto Condensed"/>
            </a:endParaRPr>
          </a:p>
        </p:txBody>
      </p:sp>
      <p:sp>
        <p:nvSpPr>
          <p:cNvPr id="641" name="Google Shape;641;p6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40"/>
              <a:buFont typeface="Arial"/>
              <a:buNone/>
            </a:pPr>
            <a:r>
              <a:rPr lang="en" sz="2040">
                <a:solidFill>
                  <a:schemeClr val="lt1"/>
                </a:solidFill>
                <a:latin typeface="Raleway Medium"/>
                <a:ea typeface="Raleway Medium"/>
                <a:cs typeface="Raleway Medium"/>
                <a:sym typeface="Raleway Medium"/>
              </a:rPr>
              <a:t>Current Gun Control Movement and Student Activism</a:t>
            </a:r>
            <a:endParaRPr sz="2040">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440"/>
              <a:buFont typeface="Arial"/>
              <a:buNone/>
            </a:pPr>
            <a:r>
              <a:t/>
            </a:r>
            <a:endParaRPr sz="2040">
              <a:solidFill>
                <a:schemeClr val="lt1"/>
              </a:solidFill>
              <a:latin typeface="Raleway Medium"/>
              <a:ea typeface="Raleway Medium"/>
              <a:cs typeface="Raleway Medium"/>
              <a:sym typeface="Raleway Medium"/>
            </a:endParaRPr>
          </a:p>
          <a:p>
            <a:pPr indent="0" lvl="0" marL="0" rtl="0" algn="l">
              <a:spcBef>
                <a:spcPts val="0"/>
              </a:spcBef>
              <a:spcAft>
                <a:spcPts val="0"/>
              </a:spcAft>
              <a:buSzPts val="440"/>
              <a:buNone/>
            </a:pPr>
            <a:r>
              <a:t/>
            </a:r>
            <a:endParaRPr sz="2040">
              <a:solidFill>
                <a:schemeClr val="lt1"/>
              </a:solidFill>
              <a:latin typeface="Raleway Medium"/>
              <a:ea typeface="Raleway Medium"/>
              <a:cs typeface="Raleway Medium"/>
              <a:sym typeface="Raleway Medium"/>
            </a:endParaRPr>
          </a:p>
        </p:txBody>
      </p:sp>
      <p:cxnSp>
        <p:nvCxnSpPr>
          <p:cNvPr id="642" name="Google Shape;642;p6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43" name="Google Shape;643;p6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44" name="Google Shape;644;p69"/>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0"/>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Quick Journaling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50" name="Google Shape;650;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1" name="Google Shape;651;p70"/>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652" name="Google Shape;652;p70"/>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653" name="Google Shape;653;p70"/>
          <p:cNvGraphicFramePr/>
          <p:nvPr/>
        </p:nvGraphicFramePr>
        <p:xfrm>
          <a:off x="513728" y="1163500"/>
          <a:ext cx="3000000" cy="3000000"/>
        </p:xfrm>
        <a:graphic>
          <a:graphicData uri="http://schemas.openxmlformats.org/drawingml/2006/table">
            <a:tbl>
              <a:tblPr>
                <a:noFill/>
                <a:tableStyleId>{4054C214-7C04-42D6-AEBD-6231AC6618F3}</a:tableStyleId>
              </a:tblPr>
              <a:tblGrid>
                <a:gridCol w="8080550"/>
              </a:tblGrid>
              <a:tr h="3576900">
                <a:tc>
                  <a:txBody>
                    <a:bodyPr/>
                    <a:lstStyle/>
                    <a:p>
                      <a:pPr indent="0" lvl="0" marL="0" rtl="0" algn="l">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Using a pencil and paper, respond the the following:</a:t>
                      </a:r>
                      <a:endParaRPr sz="23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What do you know about the school shooting that happened at Marjory Stoneman Douglas High School in Parkland, Florida on February 14, 2018, and the #NeverAgain movement that started after it?</a:t>
                      </a:r>
                      <a:endParaRPr sz="2300">
                        <a:solidFill>
                          <a:srgbClr val="1F3A93"/>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spcBef>
                          <a:spcPts val="0"/>
                        </a:spcBef>
                        <a:spcAft>
                          <a:spcPts val="0"/>
                        </a:spcAft>
                        <a:buNone/>
                      </a:pPr>
                      <a:r>
                        <a:t/>
                      </a:r>
                      <a:endParaRPr sz="9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71"/>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659" name="Google Shape;659;p7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660" name="Google Shape;660;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1" name="Google Shape;661;p71"/>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662" name="Google Shape;662;p71"/>
          <p:cNvSpPr txBox="1"/>
          <p:nvPr/>
        </p:nvSpPr>
        <p:spPr>
          <a:xfrm>
            <a:off x="311700" y="1282484"/>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Quick Journaling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Review success/failure of gun control initiatives of 1970s</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Learn about March for Our Lives and the #NeverAgain movement</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100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Introduction: What is Locking Up Our Own?</a:t>
            </a:r>
            <a:endParaRPr b="1">
              <a:solidFill>
                <a:srgbClr val="1F3A93"/>
              </a:solidFill>
              <a:latin typeface="Roboto Condensed"/>
              <a:ea typeface="Roboto Condensed"/>
              <a:cs typeface="Roboto Condensed"/>
              <a:sym typeface="Roboto Condensed"/>
            </a:endParaRPr>
          </a:p>
        </p:txBody>
      </p:sp>
      <p:cxnSp>
        <p:nvCxnSpPr>
          <p:cNvPr id="103" name="Google Shape;103;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 name="Google Shape;104;p1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05" name="Google Shape;105;p18"/>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06" name="Google Shape;106;p18"/>
          <p:cNvSpPr txBox="1"/>
          <p:nvPr>
            <p:ph idx="1" type="body"/>
          </p:nvPr>
        </p:nvSpPr>
        <p:spPr>
          <a:xfrm>
            <a:off x="3538275" y="1104900"/>
            <a:ext cx="5378700" cy="3824700"/>
          </a:xfrm>
          <a:prstGeom prst="rect">
            <a:avLst/>
          </a:prstGeom>
        </p:spPr>
        <p:txBody>
          <a:bodyPr anchorCtr="0" anchor="t" bIns="91425" lIns="91425" spcFirstLastPara="1" rIns="91425" wrap="square" tIns="91425">
            <a:normAutofit fontScale="40000"/>
          </a:bodyPr>
          <a:lstStyle/>
          <a:p>
            <a:pPr indent="0" lvl="0" marL="0" rtl="0" algn="ctr">
              <a:spcBef>
                <a:spcPts val="0"/>
              </a:spcBef>
              <a:spcAft>
                <a:spcPts val="1200"/>
              </a:spcAft>
              <a:buNone/>
            </a:pPr>
            <a:r>
              <a:rPr lang="en" sz="7400">
                <a:solidFill>
                  <a:srgbClr val="1F3A93"/>
                </a:solidFill>
                <a:latin typeface="Roboto"/>
                <a:ea typeface="Roboto"/>
                <a:cs typeface="Roboto"/>
                <a:sym typeface="Roboto"/>
              </a:rPr>
              <a:t>Over the next several days, we will be reading a Chapter from the book, </a:t>
            </a:r>
            <a:r>
              <a:rPr i="1" lang="en" sz="7400">
                <a:solidFill>
                  <a:srgbClr val="1F3A93"/>
                </a:solidFill>
                <a:latin typeface="Roboto"/>
                <a:ea typeface="Roboto"/>
                <a:cs typeface="Roboto"/>
                <a:sym typeface="Roboto"/>
              </a:rPr>
              <a:t>Locking Up Our Own</a:t>
            </a:r>
            <a:r>
              <a:rPr lang="en" sz="7400">
                <a:solidFill>
                  <a:srgbClr val="1F3A93"/>
                </a:solidFill>
                <a:latin typeface="Roboto"/>
                <a:ea typeface="Roboto"/>
                <a:cs typeface="Roboto"/>
                <a:sym typeface="Roboto"/>
              </a:rPr>
              <a:t>, by James Forman, Jr. and using it to explore gun control both in 1970’s Washington, DC and today across America</a:t>
            </a:r>
            <a:endParaRPr>
              <a:solidFill>
                <a:srgbClr val="1F3A93"/>
              </a:solidFill>
              <a:latin typeface="Roboto"/>
              <a:ea typeface="Roboto"/>
              <a:cs typeface="Roboto"/>
              <a:sym typeface="Roboto"/>
            </a:endParaRPr>
          </a:p>
        </p:txBody>
      </p:sp>
      <p:pic>
        <p:nvPicPr>
          <p:cNvPr id="107" name="Google Shape;107;p18"/>
          <p:cNvPicPr preferRelativeResize="0"/>
          <p:nvPr/>
        </p:nvPicPr>
        <p:blipFill>
          <a:blip r:embed="rId5">
            <a:alphaModFix/>
          </a:blip>
          <a:stretch>
            <a:fillRect/>
          </a:stretch>
        </p:blipFill>
        <p:spPr>
          <a:xfrm>
            <a:off x="439600" y="1195531"/>
            <a:ext cx="2475000" cy="3712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668" name="Google Shape;668;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9" name="Google Shape;669;p72"/>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670" name="Google Shape;670;p72"/>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671" name="Google Shape;671;p72"/>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Make connections between the current and past gun control debate and problem of gun violence </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1000"/>
              </a:spcAft>
              <a:buClr>
                <a:srgbClr val="00B2A9"/>
              </a:buClr>
              <a:buSzPts val="2800"/>
              <a:buFont typeface="Roboto"/>
              <a:buChar char="●"/>
            </a:pPr>
            <a:r>
              <a:rPr lang="en" sz="2800">
                <a:solidFill>
                  <a:srgbClr val="00B2A9"/>
                </a:solidFill>
                <a:latin typeface="Roboto"/>
                <a:ea typeface="Roboto"/>
                <a:cs typeface="Roboto"/>
                <a:sym typeface="Roboto"/>
              </a:rPr>
              <a:t>Examine how the dynamics of inclusion and intersectionality are shaping youth-led activism around gun violence</a:t>
            </a:r>
            <a:endParaRPr sz="1800">
              <a:solidFill>
                <a:srgbClr val="414143"/>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What was it?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77" name="Google Shape;677;p73"/>
          <p:cNvSpPr txBox="1"/>
          <p:nvPr>
            <p:ph idx="1" type="body"/>
          </p:nvPr>
        </p:nvSpPr>
        <p:spPr>
          <a:xfrm>
            <a:off x="311700" y="1279247"/>
            <a:ext cx="8520600" cy="3744300"/>
          </a:xfrm>
          <a:prstGeom prst="rect">
            <a:avLst/>
          </a:prstGeom>
        </p:spPr>
        <p:txBody>
          <a:bodyPr anchorCtr="0" anchor="b" bIns="91425" lIns="91425" spcFirstLastPara="1" rIns="91425" wrap="square" tIns="91425">
            <a:normAutofit/>
          </a:bodyPr>
          <a:lstStyle/>
          <a:p>
            <a:pPr indent="-398211" lvl="0" marL="457200" rtl="0" algn="l">
              <a:lnSpc>
                <a:spcPct val="95000"/>
              </a:lnSpc>
              <a:spcBef>
                <a:spcPts val="0"/>
              </a:spcBef>
              <a:spcAft>
                <a:spcPts val="0"/>
              </a:spcAft>
              <a:buClr>
                <a:srgbClr val="1F3A93"/>
              </a:buClr>
              <a:buSzPts val="2671"/>
              <a:buFont typeface="Roboto"/>
              <a:buChar char="●"/>
            </a:pPr>
            <a:r>
              <a:rPr lang="en" sz="2671">
                <a:solidFill>
                  <a:srgbClr val="1F3A93"/>
                </a:solidFill>
                <a:latin typeface="Roboto"/>
                <a:ea typeface="Roboto"/>
                <a:cs typeface="Roboto"/>
                <a:sym typeface="Roboto"/>
              </a:rPr>
              <a:t>March 24, 2018 was the largest day of protest against gun violence, and one of the largest protests of any kind in American history</a:t>
            </a:r>
            <a:endParaRPr sz="2671">
              <a:solidFill>
                <a:srgbClr val="1F3A93"/>
              </a:solidFill>
              <a:latin typeface="Roboto"/>
              <a:ea typeface="Roboto"/>
              <a:cs typeface="Roboto"/>
              <a:sym typeface="Roboto"/>
            </a:endParaRPr>
          </a:p>
          <a:p>
            <a:pPr indent="-398211" lvl="0" marL="457200" rtl="0" algn="l">
              <a:lnSpc>
                <a:spcPct val="95000"/>
              </a:lnSpc>
              <a:spcBef>
                <a:spcPts val="1000"/>
              </a:spcBef>
              <a:spcAft>
                <a:spcPts val="0"/>
              </a:spcAft>
              <a:buClr>
                <a:srgbClr val="1F3A93"/>
              </a:buClr>
              <a:buSzPts val="2671"/>
              <a:buFont typeface="Roboto"/>
              <a:buChar char="●"/>
            </a:pPr>
            <a:r>
              <a:rPr lang="en" sz="2671">
                <a:solidFill>
                  <a:srgbClr val="1F3A93"/>
                </a:solidFill>
                <a:latin typeface="Roboto"/>
                <a:ea typeface="Roboto"/>
                <a:cs typeface="Roboto"/>
                <a:sym typeface="Roboto"/>
              </a:rPr>
              <a:t>A total of 1.2 - 2 million people participated in over 800 events across the country</a:t>
            </a:r>
            <a:endParaRPr sz="2671">
              <a:solidFill>
                <a:srgbClr val="1F3A93"/>
              </a:solidFill>
              <a:latin typeface="Roboto"/>
              <a:ea typeface="Roboto"/>
              <a:cs typeface="Roboto"/>
              <a:sym typeface="Roboto"/>
            </a:endParaRPr>
          </a:p>
          <a:p>
            <a:pPr indent="0" lvl="0" marL="457200" rtl="0" algn="l">
              <a:lnSpc>
                <a:spcPct val="95000"/>
              </a:lnSpc>
              <a:spcBef>
                <a:spcPts val="1000"/>
              </a:spcBef>
              <a:spcAft>
                <a:spcPts val="0"/>
              </a:spcAft>
              <a:buSzPts val="275"/>
              <a:buNone/>
            </a:pPr>
            <a:r>
              <a:t/>
            </a:r>
            <a:endParaRPr sz="2671">
              <a:solidFill>
                <a:srgbClr val="1F3A93"/>
              </a:solidFill>
              <a:latin typeface="Roboto"/>
              <a:ea typeface="Roboto"/>
              <a:cs typeface="Roboto"/>
              <a:sym typeface="Roboto"/>
            </a:endParaRPr>
          </a:p>
          <a:p>
            <a:pPr indent="0" lvl="0" marL="0" rtl="0" algn="r">
              <a:lnSpc>
                <a:spcPct val="95000"/>
              </a:lnSpc>
              <a:spcBef>
                <a:spcPts val="1000"/>
              </a:spcBef>
              <a:spcAft>
                <a:spcPts val="0"/>
              </a:spcAft>
              <a:buClr>
                <a:schemeClr val="dk1"/>
              </a:buClr>
              <a:buSzPts val="275"/>
              <a:buFont typeface="Arial"/>
              <a:buNone/>
            </a:pPr>
            <a:r>
              <a:rPr lang="en" sz="2671">
                <a:solidFill>
                  <a:srgbClr val="1F3A93"/>
                </a:solidFill>
                <a:latin typeface="Roboto"/>
                <a:ea typeface="Roboto"/>
                <a:cs typeface="Roboto"/>
                <a:sym typeface="Roboto"/>
              </a:rPr>
              <a:t>Let’s learn some more…	</a:t>
            </a:r>
            <a:r>
              <a:rPr lang="en" sz="350">
                <a:solidFill>
                  <a:srgbClr val="1F3A93"/>
                </a:solidFill>
                <a:latin typeface="Roboto"/>
                <a:ea typeface="Roboto"/>
                <a:cs typeface="Roboto"/>
                <a:sym typeface="Roboto"/>
              </a:rPr>
              <a:t>     	</a:t>
            </a:r>
            <a:endParaRPr sz="350">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678" name="Google Shape;678;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79" name="Google Shape;679;p73"/>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80" name="Google Shape;680;p73"/>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2018</a:t>
            </a:r>
            <a:endParaRPr b="1">
              <a:solidFill>
                <a:srgbClr val="1F3A93"/>
              </a:solidFill>
              <a:latin typeface="Roboto Condensed"/>
              <a:ea typeface="Roboto Condensed"/>
              <a:cs typeface="Roboto Condensed"/>
              <a:sym typeface="Roboto Condensed"/>
            </a:endParaRPr>
          </a:p>
        </p:txBody>
      </p:sp>
      <p:cxnSp>
        <p:nvCxnSpPr>
          <p:cNvPr id="686" name="Google Shape;686;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7" name="Google Shape;687;p74"/>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88" name="Google Shape;688;p74"/>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689" name="Google Shape;689;p74"/>
          <p:cNvSpPr txBox="1"/>
          <p:nvPr/>
        </p:nvSpPr>
        <p:spPr>
          <a:xfrm>
            <a:off x="159025" y="3716200"/>
            <a:ext cx="8757600" cy="114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a:solidFill>
                  <a:srgbClr val="1F3A93"/>
                </a:solidFill>
              </a:rPr>
              <a:t>On 24 March 2018 In DC and other cities, hundreds of thousands of students and others marched to demand common sense gun control in the wake of </a:t>
            </a:r>
            <a:r>
              <a:rPr lang="en" sz="1900">
                <a:solidFill>
                  <a:srgbClr val="1F3A93"/>
                </a:solidFill>
              </a:rPr>
              <a:t>deadly</a:t>
            </a:r>
            <a:r>
              <a:rPr lang="en" sz="1900">
                <a:solidFill>
                  <a:srgbClr val="1F3A93"/>
                </a:solidFill>
              </a:rPr>
              <a:t> school shootings in the U.S.</a:t>
            </a:r>
            <a:endParaRPr sz="1900">
              <a:solidFill>
                <a:srgbClr val="1F3A93"/>
              </a:solidFill>
            </a:endParaRPr>
          </a:p>
        </p:txBody>
      </p:sp>
      <p:pic>
        <p:nvPicPr>
          <p:cNvPr id="690" name="Google Shape;690;p74"/>
          <p:cNvPicPr preferRelativeResize="0"/>
          <p:nvPr/>
        </p:nvPicPr>
        <p:blipFill>
          <a:blip r:embed="rId5">
            <a:alphaModFix/>
          </a:blip>
          <a:stretch>
            <a:fillRect/>
          </a:stretch>
        </p:blipFill>
        <p:spPr>
          <a:xfrm>
            <a:off x="1500225" y="1163500"/>
            <a:ext cx="6096000" cy="2552700"/>
          </a:xfrm>
          <a:prstGeom prst="rect">
            <a:avLst/>
          </a:prstGeom>
          <a:noFill/>
          <a:ln>
            <a:noFill/>
          </a:ln>
        </p:spPr>
      </p:pic>
      <p:sp>
        <p:nvSpPr>
          <p:cNvPr id="691" name="Google Shape;691;p74"/>
          <p:cNvSpPr txBox="1"/>
          <p:nvPr/>
        </p:nvSpPr>
        <p:spPr>
          <a:xfrm>
            <a:off x="5510075" y="4845650"/>
            <a:ext cx="36339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6"/>
              </a:rPr>
              <a:t>Source</a:t>
            </a:r>
            <a:r>
              <a:rPr lang="en" sz="1200">
                <a:solidFill>
                  <a:schemeClr val="dk2"/>
                </a:solidFill>
              </a:rPr>
              <a:t>: Mobilus In Mobili via Wikimedia Commons</a:t>
            </a:r>
            <a:endParaRPr sz="1200">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2018</a:t>
            </a:r>
            <a:endParaRPr b="1">
              <a:solidFill>
                <a:srgbClr val="1F3A93"/>
              </a:solidFill>
              <a:latin typeface="Roboto Condensed"/>
              <a:ea typeface="Roboto Condensed"/>
              <a:cs typeface="Roboto Condensed"/>
              <a:sym typeface="Roboto Condensed"/>
            </a:endParaRPr>
          </a:p>
        </p:txBody>
      </p:sp>
      <p:cxnSp>
        <p:nvCxnSpPr>
          <p:cNvPr id="697" name="Google Shape;697;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8" name="Google Shape;698;p75"/>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99" name="Google Shape;699;p75"/>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700" name="Google Shape;700;p75"/>
          <p:cNvSpPr txBox="1"/>
          <p:nvPr/>
        </p:nvSpPr>
        <p:spPr>
          <a:xfrm>
            <a:off x="6900" y="4609075"/>
            <a:ext cx="31203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5"/>
              </a:rPr>
              <a:t>Source</a:t>
            </a:r>
            <a:r>
              <a:rPr lang="en" sz="1200">
                <a:solidFill>
                  <a:schemeClr val="dk2"/>
                </a:solidFill>
              </a:rPr>
              <a:t>: </a:t>
            </a:r>
            <a:r>
              <a:rPr lang="en" sz="1200">
                <a:solidFill>
                  <a:schemeClr val="dk2"/>
                </a:solidFill>
              </a:rPr>
              <a:t>Bohemian Baltimore</a:t>
            </a:r>
            <a:r>
              <a:rPr lang="en" sz="1200">
                <a:solidFill>
                  <a:schemeClr val="dk2"/>
                </a:solidFill>
              </a:rPr>
              <a:t> via Wikimedia Commons</a:t>
            </a:r>
            <a:endParaRPr sz="1200">
              <a:solidFill>
                <a:schemeClr val="dk2"/>
              </a:solidFill>
            </a:endParaRPr>
          </a:p>
        </p:txBody>
      </p:sp>
      <p:pic>
        <p:nvPicPr>
          <p:cNvPr id="701" name="Google Shape;701;p75"/>
          <p:cNvPicPr preferRelativeResize="0"/>
          <p:nvPr/>
        </p:nvPicPr>
        <p:blipFill>
          <a:blip r:embed="rId6">
            <a:alphaModFix/>
          </a:blip>
          <a:stretch>
            <a:fillRect/>
          </a:stretch>
        </p:blipFill>
        <p:spPr>
          <a:xfrm>
            <a:off x="311701" y="1104900"/>
            <a:ext cx="2686325" cy="3580376"/>
          </a:xfrm>
          <a:prstGeom prst="rect">
            <a:avLst/>
          </a:prstGeom>
          <a:noFill/>
          <a:ln>
            <a:noFill/>
          </a:ln>
        </p:spPr>
      </p:pic>
      <p:pic>
        <p:nvPicPr>
          <p:cNvPr id="702" name="Google Shape;702;p75"/>
          <p:cNvPicPr preferRelativeResize="0"/>
          <p:nvPr/>
        </p:nvPicPr>
        <p:blipFill>
          <a:blip r:embed="rId7">
            <a:alphaModFix/>
          </a:blip>
          <a:stretch>
            <a:fillRect/>
          </a:stretch>
        </p:blipFill>
        <p:spPr>
          <a:xfrm>
            <a:off x="3127200" y="1087300"/>
            <a:ext cx="2493826" cy="1663848"/>
          </a:xfrm>
          <a:prstGeom prst="rect">
            <a:avLst/>
          </a:prstGeom>
          <a:noFill/>
          <a:ln>
            <a:noFill/>
          </a:ln>
        </p:spPr>
      </p:pic>
      <p:sp>
        <p:nvSpPr>
          <p:cNvPr id="703" name="Google Shape;703;p75"/>
          <p:cNvSpPr txBox="1"/>
          <p:nvPr/>
        </p:nvSpPr>
        <p:spPr>
          <a:xfrm>
            <a:off x="3051000" y="2650975"/>
            <a:ext cx="26862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8"/>
              </a:rPr>
              <a:t>Source</a:t>
            </a:r>
            <a:r>
              <a:rPr lang="en" sz="1200">
                <a:solidFill>
                  <a:schemeClr val="dk2"/>
                </a:solidFill>
              </a:rPr>
              <a:t>: Ziggyfan23 via Wikimedia Commons</a:t>
            </a:r>
            <a:endParaRPr sz="1200">
              <a:solidFill>
                <a:schemeClr val="dk2"/>
              </a:solidFill>
            </a:endParaRPr>
          </a:p>
        </p:txBody>
      </p:sp>
      <p:pic>
        <p:nvPicPr>
          <p:cNvPr id="704" name="Google Shape;704;p75"/>
          <p:cNvPicPr preferRelativeResize="0"/>
          <p:nvPr/>
        </p:nvPicPr>
        <p:blipFill>
          <a:blip r:embed="rId9">
            <a:alphaModFix/>
          </a:blip>
          <a:stretch>
            <a:fillRect/>
          </a:stretch>
        </p:blipFill>
        <p:spPr>
          <a:xfrm>
            <a:off x="3127258" y="3105674"/>
            <a:ext cx="2493709" cy="1663776"/>
          </a:xfrm>
          <a:prstGeom prst="rect">
            <a:avLst/>
          </a:prstGeom>
          <a:noFill/>
          <a:ln>
            <a:noFill/>
          </a:ln>
        </p:spPr>
      </p:pic>
      <p:sp>
        <p:nvSpPr>
          <p:cNvPr id="705" name="Google Shape;705;p75"/>
          <p:cNvSpPr txBox="1"/>
          <p:nvPr/>
        </p:nvSpPr>
        <p:spPr>
          <a:xfrm>
            <a:off x="3031013" y="4685275"/>
            <a:ext cx="26862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10"/>
              </a:rPr>
              <a:t>Source</a:t>
            </a:r>
            <a:r>
              <a:rPr lang="en" sz="1200">
                <a:solidFill>
                  <a:schemeClr val="dk2"/>
                </a:solidFill>
              </a:rPr>
              <a:t>: Ziggyfan23 via Wikimedia Commons</a:t>
            </a:r>
            <a:endParaRPr sz="1200">
              <a:solidFill>
                <a:schemeClr val="dk2"/>
              </a:solidFill>
            </a:endParaRPr>
          </a:p>
        </p:txBody>
      </p:sp>
      <p:pic>
        <p:nvPicPr>
          <p:cNvPr id="706" name="Google Shape;706;p75"/>
          <p:cNvPicPr preferRelativeResize="0"/>
          <p:nvPr/>
        </p:nvPicPr>
        <p:blipFill>
          <a:blip r:embed="rId11">
            <a:alphaModFix/>
          </a:blip>
          <a:stretch>
            <a:fillRect/>
          </a:stretch>
        </p:blipFill>
        <p:spPr>
          <a:xfrm>
            <a:off x="5790175" y="1952073"/>
            <a:ext cx="3102000" cy="2069616"/>
          </a:xfrm>
          <a:prstGeom prst="rect">
            <a:avLst/>
          </a:prstGeom>
          <a:noFill/>
          <a:ln>
            <a:noFill/>
          </a:ln>
        </p:spPr>
      </p:pic>
      <p:sp>
        <p:nvSpPr>
          <p:cNvPr id="707" name="Google Shape;707;p75"/>
          <p:cNvSpPr txBox="1"/>
          <p:nvPr/>
        </p:nvSpPr>
        <p:spPr>
          <a:xfrm>
            <a:off x="5713978" y="3945500"/>
            <a:ext cx="32805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12"/>
              </a:rPr>
              <a:t>Source</a:t>
            </a:r>
            <a:r>
              <a:rPr lang="en" sz="1200">
                <a:solidFill>
                  <a:schemeClr val="dk2"/>
                </a:solidFill>
              </a:rPr>
              <a:t>: Ziggyfan23 via Wikimedia Commons</a:t>
            </a:r>
            <a:endParaRPr sz="12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On-Going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13" name="Google Shape;713;p76"/>
          <p:cNvSpPr txBox="1"/>
          <p:nvPr>
            <p:ph idx="1" type="body"/>
          </p:nvPr>
        </p:nvSpPr>
        <p:spPr>
          <a:xfrm>
            <a:off x="311700" y="1291625"/>
            <a:ext cx="8414100" cy="1504500"/>
          </a:xfrm>
          <a:prstGeom prst="rect">
            <a:avLst/>
          </a:prstGeom>
        </p:spPr>
        <p:txBody>
          <a:bodyPr anchorCtr="0" anchor="b" bIns="91425" lIns="91425" spcFirstLastPara="1" rIns="91425" wrap="square" tIns="91425">
            <a:normAutofit fontScale="55000"/>
          </a:bodyPr>
          <a:lstStyle/>
          <a:p>
            <a:pPr indent="-321886" lvl="0" marL="457200" rtl="0" algn="l">
              <a:lnSpc>
                <a:spcPct val="95000"/>
              </a:lnSpc>
              <a:spcBef>
                <a:spcPts val="0"/>
              </a:spcBef>
              <a:spcAft>
                <a:spcPts val="0"/>
              </a:spcAft>
              <a:buClr>
                <a:srgbClr val="1F3A93"/>
              </a:buClr>
              <a:buSzPct val="100000"/>
              <a:buFont typeface="Roboto"/>
              <a:buChar char="●"/>
            </a:pPr>
            <a:r>
              <a:rPr lang="en" sz="2671">
                <a:solidFill>
                  <a:srgbClr val="1F3A93"/>
                </a:solidFill>
                <a:latin typeface="Roboto"/>
                <a:ea typeface="Roboto"/>
                <a:cs typeface="Roboto"/>
                <a:sym typeface="Roboto"/>
              </a:rPr>
              <a:t>March for Our Lives </a:t>
            </a:r>
            <a:r>
              <a:rPr lang="en" sz="2671">
                <a:solidFill>
                  <a:srgbClr val="1F3A93"/>
                </a:solidFill>
                <a:latin typeface="Roboto"/>
                <a:ea typeface="Roboto"/>
                <a:cs typeface="Roboto"/>
                <a:sym typeface="Roboto"/>
              </a:rPr>
              <a:t>continues</a:t>
            </a:r>
            <a:r>
              <a:rPr lang="en" sz="2671">
                <a:solidFill>
                  <a:srgbClr val="1F3A93"/>
                </a:solidFill>
                <a:latin typeface="Roboto"/>
                <a:ea typeface="Roboto"/>
                <a:cs typeface="Roboto"/>
                <a:sym typeface="Roboto"/>
              </a:rPr>
              <a:t> to march to support the reimagining of public safety. There were numerous March for Our Lives events after the Uvalde shooting in May 2022. </a:t>
            </a:r>
            <a:endParaRPr sz="2671">
              <a:solidFill>
                <a:srgbClr val="1F3A93"/>
              </a:solidFill>
              <a:latin typeface="Roboto"/>
              <a:ea typeface="Roboto"/>
              <a:cs typeface="Roboto"/>
              <a:sym typeface="Roboto"/>
            </a:endParaRPr>
          </a:p>
          <a:p>
            <a:pPr indent="0" lvl="0" marL="457200" rtl="0" algn="l">
              <a:lnSpc>
                <a:spcPct val="95000"/>
              </a:lnSpc>
              <a:spcBef>
                <a:spcPts val="1000"/>
              </a:spcBef>
              <a:spcAft>
                <a:spcPts val="0"/>
              </a:spcAft>
              <a:buSzPts val="151"/>
              <a:buNone/>
            </a:pPr>
            <a:r>
              <a:t/>
            </a:r>
            <a:endParaRPr sz="2671">
              <a:solidFill>
                <a:srgbClr val="1F3A93"/>
              </a:solidFill>
              <a:latin typeface="Roboto"/>
              <a:ea typeface="Roboto"/>
              <a:cs typeface="Roboto"/>
              <a:sym typeface="Roboto"/>
            </a:endParaRPr>
          </a:p>
          <a:p>
            <a:pPr indent="0" lvl="0" marL="0" rtl="0" algn="r">
              <a:lnSpc>
                <a:spcPct val="95000"/>
              </a:lnSpc>
              <a:spcBef>
                <a:spcPts val="1000"/>
              </a:spcBef>
              <a:spcAft>
                <a:spcPts val="0"/>
              </a:spcAft>
              <a:buClr>
                <a:schemeClr val="dk1"/>
              </a:buClr>
              <a:buSzPct val="78571"/>
              <a:buFont typeface="Arial"/>
              <a:buNone/>
            </a:pPr>
            <a:r>
              <a:rPr lang="en" sz="350">
                <a:solidFill>
                  <a:srgbClr val="1F3A93"/>
                </a:solidFill>
                <a:latin typeface="Roboto"/>
                <a:ea typeface="Roboto"/>
                <a:cs typeface="Roboto"/>
                <a:sym typeface="Roboto"/>
              </a:rPr>
              <a:t>     	</a:t>
            </a:r>
            <a:endParaRPr sz="350">
              <a:solidFill>
                <a:srgbClr val="1F3A93"/>
              </a:solidFill>
              <a:latin typeface="Roboto"/>
              <a:ea typeface="Roboto"/>
              <a:cs typeface="Roboto"/>
              <a:sym typeface="Roboto"/>
            </a:endParaRPr>
          </a:p>
          <a:p>
            <a:pPr indent="0" lvl="0" marL="0" rtl="0" algn="l">
              <a:lnSpc>
                <a:spcPct val="95000"/>
              </a:lnSpc>
              <a:spcBef>
                <a:spcPts val="1000"/>
              </a:spcBef>
              <a:spcAft>
                <a:spcPts val="0"/>
              </a:spcAft>
              <a:buClr>
                <a:schemeClr val="dk1"/>
              </a:buClr>
              <a:buSzPct val="78571"/>
              <a:buFont typeface="Arial"/>
              <a:buNone/>
            </a:pPr>
            <a:r>
              <a:t/>
            </a:r>
            <a:endParaRPr sz="350">
              <a:solidFill>
                <a:srgbClr val="1F3A93"/>
              </a:solidFill>
              <a:latin typeface="Roboto"/>
              <a:ea typeface="Roboto"/>
              <a:cs typeface="Roboto"/>
              <a:sym typeface="Roboto"/>
            </a:endParaRPr>
          </a:p>
          <a:p>
            <a:pPr indent="0" lvl="0" marL="0" rtl="0" algn="l">
              <a:lnSpc>
                <a:spcPct val="95000"/>
              </a:lnSpc>
              <a:spcBef>
                <a:spcPts val="1200"/>
              </a:spcBef>
              <a:spcAft>
                <a:spcPts val="1200"/>
              </a:spcAft>
              <a:buSzPct val="78571"/>
              <a:buNone/>
            </a:pPr>
            <a:r>
              <a:t/>
            </a:r>
            <a:endParaRPr sz="350">
              <a:solidFill>
                <a:srgbClr val="1F3A93"/>
              </a:solidFill>
              <a:latin typeface="Roboto"/>
              <a:ea typeface="Roboto"/>
              <a:cs typeface="Roboto"/>
              <a:sym typeface="Roboto"/>
            </a:endParaRPr>
          </a:p>
        </p:txBody>
      </p:sp>
      <p:cxnSp>
        <p:nvCxnSpPr>
          <p:cNvPr id="714" name="Google Shape;714;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15" name="Google Shape;715;p7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16" name="Google Shape;716;p76"/>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717" name="Google Shape;717;p76"/>
          <p:cNvPicPr preferRelativeResize="0"/>
          <p:nvPr/>
        </p:nvPicPr>
        <p:blipFill>
          <a:blip r:embed="rId5">
            <a:alphaModFix/>
          </a:blip>
          <a:stretch>
            <a:fillRect/>
          </a:stretch>
        </p:blipFill>
        <p:spPr>
          <a:xfrm>
            <a:off x="2359600" y="1976725"/>
            <a:ext cx="4424800" cy="2920375"/>
          </a:xfrm>
          <a:prstGeom prst="rect">
            <a:avLst/>
          </a:prstGeom>
          <a:noFill/>
          <a:ln>
            <a:noFill/>
          </a:ln>
        </p:spPr>
      </p:pic>
      <p:sp>
        <p:nvSpPr>
          <p:cNvPr id="718" name="Google Shape;718;p76"/>
          <p:cNvSpPr txBox="1"/>
          <p:nvPr/>
        </p:nvSpPr>
        <p:spPr>
          <a:xfrm>
            <a:off x="6784400" y="4512050"/>
            <a:ext cx="2305800" cy="7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6"/>
              </a:rPr>
              <a:t>Source</a:t>
            </a:r>
            <a:r>
              <a:rPr lang="en" sz="1200">
                <a:solidFill>
                  <a:schemeClr val="dk2"/>
                </a:solidFill>
              </a:rPr>
              <a:t>: Stephen Melkisethian</a:t>
            </a:r>
            <a:endParaRPr sz="1200">
              <a:solidFill>
                <a:schemeClr val="dk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7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24" name="Google Shape;724;p7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Mini Discussion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25" name="Google Shape;725;p77"/>
          <p:cNvSpPr txBox="1"/>
          <p:nvPr>
            <p:ph idx="1" type="body"/>
          </p:nvPr>
        </p:nvSpPr>
        <p:spPr>
          <a:xfrm>
            <a:off x="311700" y="1163500"/>
            <a:ext cx="8520600" cy="3416400"/>
          </a:xfrm>
          <a:prstGeom prst="rect">
            <a:avLst/>
          </a:prstGeom>
        </p:spPr>
        <p:txBody>
          <a:bodyPr anchorCtr="0" anchor="t" bIns="91425" lIns="91425" spcFirstLastPara="1" rIns="91425" wrap="square" tIns="91425">
            <a:noAutofit/>
          </a:bodyPr>
          <a:lstStyle/>
          <a:p>
            <a:pPr indent="0" lvl="0" marL="0" rtl="0" algn="l">
              <a:lnSpc>
                <a:spcPct val="180000"/>
              </a:lnSpc>
              <a:spcBef>
                <a:spcPts val="0"/>
              </a:spcBef>
              <a:spcAft>
                <a:spcPts val="0"/>
              </a:spcAft>
              <a:buSzPts val="275"/>
              <a:buNone/>
            </a:pPr>
            <a:r>
              <a:t/>
            </a:r>
            <a:endParaRPr sz="2114">
              <a:solidFill>
                <a:srgbClr val="1F3A93"/>
              </a:solidFill>
              <a:latin typeface="Roboto"/>
              <a:ea typeface="Roboto"/>
              <a:cs typeface="Roboto"/>
              <a:sym typeface="Roboto"/>
            </a:endParaRPr>
          </a:p>
          <a:p>
            <a:pPr indent="-362839" lvl="0" marL="457200" rtl="0" algn="l">
              <a:lnSpc>
                <a:spcPct val="180000"/>
              </a:lnSpc>
              <a:spcBef>
                <a:spcPts val="120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Did you see these marches? </a:t>
            </a:r>
            <a:endParaRPr sz="2114">
              <a:solidFill>
                <a:srgbClr val="1F3A93"/>
              </a:solidFill>
              <a:latin typeface="Roboto"/>
              <a:ea typeface="Roboto"/>
              <a:cs typeface="Roboto"/>
              <a:sym typeface="Roboto"/>
            </a:endParaRPr>
          </a:p>
          <a:p>
            <a:pPr indent="-362839" lvl="0" marL="457200" rtl="0" algn="l">
              <a:lnSpc>
                <a:spcPct val="180000"/>
              </a:lnSpc>
              <a:spcBef>
                <a:spcPts val="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Have you followed any of the news of the activism?</a:t>
            </a:r>
            <a:endParaRPr sz="2114">
              <a:solidFill>
                <a:srgbClr val="1F3A93"/>
              </a:solidFill>
              <a:latin typeface="Roboto"/>
              <a:ea typeface="Roboto"/>
              <a:cs typeface="Roboto"/>
              <a:sym typeface="Roboto"/>
            </a:endParaRPr>
          </a:p>
          <a:p>
            <a:pPr indent="-362839" lvl="0" marL="457200" rtl="0" algn="l">
              <a:lnSpc>
                <a:spcPct val="180000"/>
              </a:lnSpc>
              <a:spcBef>
                <a:spcPts val="0"/>
              </a:spcBef>
              <a:spcAft>
                <a:spcPts val="0"/>
              </a:spcAft>
              <a:buClr>
                <a:srgbClr val="1F3A93"/>
              </a:buClr>
              <a:buSzPts val="2114"/>
              <a:buFont typeface="Roboto"/>
              <a:buChar char="●"/>
            </a:pPr>
            <a:r>
              <a:rPr lang="en" sz="2114">
                <a:solidFill>
                  <a:srgbClr val="1F3A93"/>
                </a:solidFill>
                <a:latin typeface="Roboto"/>
                <a:ea typeface="Roboto"/>
                <a:cs typeface="Roboto"/>
                <a:sym typeface="Roboto"/>
              </a:rPr>
              <a:t>How did seeing the student activism make you feel? </a:t>
            </a:r>
            <a:endParaRPr sz="2114">
              <a:solidFill>
                <a:srgbClr val="1F3A93"/>
              </a:solidFill>
              <a:latin typeface="Roboto"/>
              <a:ea typeface="Roboto"/>
              <a:cs typeface="Roboto"/>
              <a:sym typeface="Roboto"/>
            </a:endParaRPr>
          </a:p>
          <a:p>
            <a:pPr indent="0" lvl="0" marL="0" rtl="0" algn="l">
              <a:lnSpc>
                <a:spcPct val="180000"/>
              </a:lnSpc>
              <a:spcBef>
                <a:spcPts val="1200"/>
              </a:spcBef>
              <a:spcAft>
                <a:spcPts val="0"/>
              </a:spcAft>
              <a:buSzPts val="275"/>
              <a:buNone/>
            </a:pPr>
            <a:r>
              <a:t/>
            </a:r>
            <a:endParaRPr sz="2114">
              <a:solidFill>
                <a:srgbClr val="1F3A93"/>
              </a:solidFill>
              <a:latin typeface="Roboto"/>
              <a:ea typeface="Roboto"/>
              <a:cs typeface="Roboto"/>
              <a:sym typeface="Roboto"/>
            </a:endParaRPr>
          </a:p>
          <a:p>
            <a:pPr indent="0" lvl="0" marL="0" rtl="0" algn="l">
              <a:lnSpc>
                <a:spcPct val="180000"/>
              </a:lnSpc>
              <a:spcBef>
                <a:spcPts val="1200"/>
              </a:spcBef>
              <a:spcAft>
                <a:spcPts val="1200"/>
              </a:spcAft>
              <a:buSzPts val="275"/>
              <a:buNone/>
            </a:pPr>
            <a:r>
              <a:t/>
            </a:r>
            <a:endParaRPr sz="2114">
              <a:solidFill>
                <a:srgbClr val="1F3A93"/>
              </a:solidFill>
              <a:latin typeface="Roboto"/>
              <a:ea typeface="Roboto"/>
              <a:cs typeface="Roboto"/>
              <a:sym typeface="Roboto"/>
            </a:endParaRPr>
          </a:p>
        </p:txBody>
      </p:sp>
      <p:cxnSp>
        <p:nvCxnSpPr>
          <p:cNvPr id="726" name="Google Shape;726;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7" name="Google Shape;727;p7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728" name="Google Shape;728;p77"/>
          <p:cNvGrpSpPr/>
          <p:nvPr/>
        </p:nvGrpSpPr>
        <p:grpSpPr>
          <a:xfrm>
            <a:off x="7169190" y="1152131"/>
            <a:ext cx="1540531" cy="1398632"/>
            <a:chOff x="7384751" y="4147984"/>
            <a:chExt cx="380012" cy="351274"/>
          </a:xfrm>
        </p:grpSpPr>
        <p:sp>
          <p:nvSpPr>
            <p:cNvPr id="729" name="Google Shape;729;p77"/>
            <p:cNvSpPr/>
            <p:nvPr/>
          </p:nvSpPr>
          <p:spPr>
            <a:xfrm>
              <a:off x="7385513" y="4225879"/>
              <a:ext cx="379250" cy="273379"/>
            </a:xfrm>
            <a:custGeom>
              <a:rect b="b" l="l" r="r" t="t"/>
              <a:pathLst>
                <a:path extrusionOk="0" h="8609" w="11943">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7"/>
            <p:cNvSpPr/>
            <p:nvPr/>
          </p:nvSpPr>
          <p:spPr>
            <a:xfrm>
              <a:off x="7384751" y="4147984"/>
              <a:ext cx="380012" cy="228382"/>
            </a:xfrm>
            <a:custGeom>
              <a:rect b="b" l="l" r="r" t="t"/>
              <a:pathLst>
                <a:path extrusionOk="0" h="7192" w="11967">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7"/>
            <p:cNvSpPr/>
            <p:nvPr/>
          </p:nvSpPr>
          <p:spPr>
            <a:xfrm>
              <a:off x="7507642" y="4228134"/>
              <a:ext cx="37852" cy="37852"/>
            </a:xfrm>
            <a:custGeom>
              <a:rect b="b" l="l" r="r" t="t"/>
              <a:pathLst>
                <a:path extrusionOk="0" h="1192" w="1192">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7"/>
            <p:cNvSpPr/>
            <p:nvPr/>
          </p:nvSpPr>
          <p:spPr>
            <a:xfrm>
              <a:off x="7573820" y="4228134"/>
              <a:ext cx="37820" cy="37852"/>
            </a:xfrm>
            <a:custGeom>
              <a:rect b="b" l="l" r="r" t="t"/>
              <a:pathLst>
                <a:path extrusionOk="0" h="1192" w="1191">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7"/>
            <p:cNvSpPr/>
            <p:nvPr/>
          </p:nvSpPr>
          <p:spPr>
            <a:xfrm>
              <a:off x="7640728" y="4228134"/>
              <a:ext cx="37852" cy="37852"/>
            </a:xfrm>
            <a:custGeom>
              <a:rect b="b" l="l" r="r" t="t"/>
              <a:pathLst>
                <a:path extrusionOk="0" h="1192" w="1192">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7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r>
              <a:rPr b="1" i="1" lang="en">
                <a:solidFill>
                  <a:srgbClr val="1F3A93"/>
                </a:solidFill>
                <a:latin typeface="Roboto Condensed"/>
                <a:ea typeface="Roboto Condensed"/>
                <a:cs typeface="Roboto Condensed"/>
                <a:sym typeface="Roboto Condensed"/>
              </a:rPr>
              <a:t>3-2-1</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39" name="Google Shape;739;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40" name="Google Shape;740;p78"/>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741" name="Google Shape;741;p78"/>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742" name="Google Shape;742;p78"/>
          <p:cNvGraphicFramePr/>
          <p:nvPr/>
        </p:nvGraphicFramePr>
        <p:xfrm>
          <a:off x="1409625" y="1163499"/>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Write down…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3</a:t>
                      </a:r>
                      <a:r>
                        <a:rPr lang="en" sz="1800">
                          <a:solidFill>
                            <a:srgbClr val="1F3A93"/>
                          </a:solidFill>
                          <a:latin typeface="Roboto"/>
                          <a:ea typeface="Roboto"/>
                          <a:cs typeface="Roboto"/>
                          <a:sym typeface="Roboto"/>
                        </a:rPr>
                        <a:t> things you learned today, </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2</a:t>
                      </a:r>
                      <a:r>
                        <a:rPr lang="en" sz="1800">
                          <a:solidFill>
                            <a:srgbClr val="1F3A93"/>
                          </a:solidFill>
                          <a:latin typeface="Roboto"/>
                          <a:ea typeface="Roboto"/>
                          <a:cs typeface="Roboto"/>
                          <a:sym typeface="Roboto"/>
                        </a:rPr>
                        <a:t> things you have a question about, and</a:t>
                      </a:r>
                      <a:endParaRPr sz="1800">
                        <a:solidFill>
                          <a:srgbClr val="1F3A93"/>
                        </a:solidFill>
                        <a:latin typeface="Roboto"/>
                        <a:ea typeface="Roboto"/>
                        <a:cs typeface="Roboto"/>
                        <a:sym typeface="Roboto"/>
                      </a:endParaRPr>
                    </a:p>
                    <a:p>
                      <a:pPr indent="0" lvl="0" marL="457200" rtl="0" algn="l">
                        <a:lnSpc>
                          <a:spcPct val="200000"/>
                        </a:lnSpc>
                        <a:spcBef>
                          <a:spcPts val="0"/>
                        </a:spcBef>
                        <a:spcAft>
                          <a:spcPts val="0"/>
                        </a:spcAft>
                        <a:buClr>
                          <a:schemeClr val="dk1"/>
                        </a:buClr>
                        <a:buSzPts val="1100"/>
                        <a:buFont typeface="Arial"/>
                        <a:buNone/>
                      </a:pPr>
                      <a:r>
                        <a:rPr b="1" lang="en" sz="2700">
                          <a:solidFill>
                            <a:schemeClr val="accent4"/>
                          </a:solidFill>
                          <a:latin typeface="Roboto"/>
                          <a:ea typeface="Roboto"/>
                          <a:cs typeface="Roboto"/>
                          <a:sym typeface="Roboto"/>
                        </a:rPr>
                        <a:t>1</a:t>
                      </a:r>
                      <a:r>
                        <a:rPr lang="en" sz="1800">
                          <a:solidFill>
                            <a:srgbClr val="1F3A93"/>
                          </a:solidFill>
                          <a:latin typeface="Roboto"/>
                          <a:ea typeface="Roboto"/>
                          <a:cs typeface="Roboto"/>
                          <a:sym typeface="Roboto"/>
                        </a:rPr>
                        <a:t> thing you want your teacher to know</a:t>
                      </a:r>
                      <a:endParaRPr sz="1800">
                        <a:solidFill>
                          <a:srgbClr val="1F3A93"/>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46" name="Shape 746"/>
        <p:cNvGrpSpPr/>
        <p:nvPr/>
      </p:nvGrpSpPr>
      <p:grpSpPr>
        <a:xfrm>
          <a:off x="0" y="0"/>
          <a:ext cx="0" cy="0"/>
          <a:chOff x="0" y="0"/>
          <a:chExt cx="0" cy="0"/>
        </a:xfrm>
      </p:grpSpPr>
      <p:pic>
        <p:nvPicPr>
          <p:cNvPr id="747" name="Google Shape;747;p7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748" name="Google Shape;748;p79"/>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8</a:t>
            </a:r>
            <a:endParaRPr b="1" sz="4800">
              <a:solidFill>
                <a:schemeClr val="lt1"/>
              </a:solidFill>
              <a:latin typeface="Roboto Condensed"/>
              <a:ea typeface="Roboto Condensed"/>
              <a:cs typeface="Roboto Condensed"/>
              <a:sym typeface="Roboto Condensed"/>
            </a:endParaRPr>
          </a:p>
        </p:txBody>
      </p:sp>
      <p:sp>
        <p:nvSpPr>
          <p:cNvPr id="749" name="Google Shape;749;p7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440"/>
              <a:buFont typeface="Arial"/>
              <a:buNone/>
            </a:pPr>
            <a:r>
              <a:rPr lang="en" sz="2040">
                <a:solidFill>
                  <a:schemeClr val="lt1"/>
                </a:solidFill>
                <a:latin typeface="Raleway Medium"/>
                <a:ea typeface="Raleway Medium"/>
                <a:cs typeface="Raleway Medium"/>
                <a:sym typeface="Raleway Medium"/>
              </a:rPr>
              <a:t>Discussion on Current Gun Control Movement </a:t>
            </a:r>
            <a:endParaRPr sz="204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440"/>
              <a:buFont typeface="Arial"/>
              <a:buNone/>
            </a:pPr>
            <a:r>
              <a:rPr lang="en" sz="2040">
                <a:solidFill>
                  <a:schemeClr val="lt1"/>
                </a:solidFill>
                <a:latin typeface="Raleway Medium"/>
                <a:ea typeface="Raleway Medium"/>
                <a:cs typeface="Raleway Medium"/>
                <a:sym typeface="Raleway Medium"/>
              </a:rPr>
              <a:t>and Student Activism</a:t>
            </a:r>
            <a:endParaRPr sz="204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440"/>
              <a:buFont typeface="Arial"/>
              <a:buNone/>
            </a:pPr>
            <a:r>
              <a:t/>
            </a:r>
            <a:endParaRPr sz="204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440"/>
              <a:buNone/>
            </a:pPr>
            <a:r>
              <a:t/>
            </a:r>
            <a:endParaRPr sz="2040">
              <a:solidFill>
                <a:schemeClr val="lt1"/>
              </a:solidFill>
              <a:latin typeface="Raleway Medium"/>
              <a:ea typeface="Raleway Medium"/>
              <a:cs typeface="Raleway Medium"/>
              <a:sym typeface="Raleway Medium"/>
            </a:endParaRPr>
          </a:p>
        </p:txBody>
      </p:sp>
      <p:cxnSp>
        <p:nvCxnSpPr>
          <p:cNvPr id="750" name="Google Shape;750;p7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51" name="Google Shape;751;p7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52" name="Google Shape;752;p79"/>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0"/>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Quick Journaling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58" name="Google Shape;758;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9" name="Google Shape;759;p80"/>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760" name="Google Shape;760;p80"/>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761" name="Google Shape;761;p80"/>
          <p:cNvGraphicFramePr/>
          <p:nvPr/>
        </p:nvGraphicFramePr>
        <p:xfrm>
          <a:off x="1304800" y="1745950"/>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l">
                        <a:lnSpc>
                          <a:spcPct val="115000"/>
                        </a:lnSpc>
                        <a:spcBef>
                          <a:spcPts val="0"/>
                        </a:spcBef>
                        <a:spcAft>
                          <a:spcPts val="0"/>
                        </a:spcAft>
                        <a:buClr>
                          <a:schemeClr val="dk1"/>
                        </a:buClr>
                        <a:buSzPts val="1100"/>
                        <a:buFont typeface="Arial"/>
                        <a:buNone/>
                      </a:pPr>
                      <a:r>
                        <a:rPr i="1" lang="en" sz="1800">
                          <a:solidFill>
                            <a:srgbClr val="1F3A93"/>
                          </a:solidFill>
                          <a:latin typeface="Roboto"/>
                          <a:ea typeface="Roboto"/>
                          <a:cs typeface="Roboto"/>
                          <a:sym typeface="Roboto"/>
                        </a:rPr>
                        <a:t>Using a pencil and paper, respond to the following question.  (You may either write or draw an image to convey your answer.)</a:t>
                      </a:r>
                      <a:endParaRPr i="1"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does it mean to be an ‘</a:t>
                      </a:r>
                      <a:r>
                        <a:rPr b="1" lang="en" sz="1800">
                          <a:solidFill>
                            <a:schemeClr val="accent4"/>
                          </a:solidFill>
                          <a:latin typeface="Roboto"/>
                          <a:ea typeface="Roboto"/>
                          <a:cs typeface="Roboto"/>
                          <a:sym typeface="Roboto"/>
                        </a:rPr>
                        <a:t>activist</a:t>
                      </a:r>
                      <a:r>
                        <a:rPr lang="en" sz="1800">
                          <a:solidFill>
                            <a:srgbClr val="1F3A93"/>
                          </a:solidFill>
                          <a:latin typeface="Roboto"/>
                          <a:ea typeface="Roboto"/>
                          <a:cs typeface="Roboto"/>
                          <a:sym typeface="Roboto"/>
                        </a:rPr>
                        <a:t>’?</a:t>
                      </a:r>
                      <a:endParaRPr sz="18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81"/>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767" name="Google Shape;767;p8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768" name="Google Shape;768;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69" name="Google Shape;769;p81"/>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770" name="Google Shape;770;p81"/>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Quick Journaling</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Class Discussion: the role of student activism in the current gun control debate</a:t>
            </a:r>
            <a:endParaRPr b="1" sz="2400">
              <a:solidFill>
                <a:srgbClr val="00B2A9"/>
              </a:solidFill>
              <a:latin typeface="Roboto"/>
              <a:ea typeface="Roboto"/>
              <a:cs typeface="Roboto"/>
              <a:sym typeface="Roboto"/>
            </a:endParaRPr>
          </a:p>
          <a:p>
            <a:pPr indent="-381000" lvl="0" marL="457200" rtl="0" algn="l">
              <a:lnSpc>
                <a:spcPct val="115000"/>
              </a:lnSpc>
              <a:spcBef>
                <a:spcPts val="1000"/>
              </a:spcBef>
              <a:spcAft>
                <a:spcPts val="100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sz="2800">
              <a:solidFill>
                <a:srgbClr val="00B2A9"/>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13" name="Google Shape;113;p1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14" name="Google Shape;114;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5" name="Google Shape;115;p1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116" name="Google Shape;116;p19"/>
          <p:cNvSpPr txBox="1"/>
          <p:nvPr/>
        </p:nvSpPr>
        <p:spPr>
          <a:xfrm>
            <a:off x="191625" y="4726974"/>
            <a:ext cx="87132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700">
                <a:solidFill>
                  <a:srgbClr val="1F3A93"/>
                </a:solidFill>
              </a:rPr>
              <a:t>LAUNCH VIDEO!</a:t>
            </a:r>
            <a:endParaRPr b="1" i="1" sz="1700">
              <a:solidFill>
                <a:srgbClr val="1F3A93"/>
              </a:solidFill>
            </a:endParaRPr>
          </a:p>
          <a:p>
            <a:pPr indent="0" lvl="0" marL="0" rtl="0" algn="l">
              <a:spcBef>
                <a:spcPts val="0"/>
              </a:spcBef>
              <a:spcAft>
                <a:spcPts val="0"/>
              </a:spcAft>
              <a:buNone/>
            </a:pPr>
            <a:r>
              <a:t/>
            </a:r>
            <a:endParaRPr/>
          </a:p>
        </p:txBody>
      </p:sp>
      <p:pic>
        <p:nvPicPr>
          <p:cNvPr id="117" name="Google Shape;117;p19" title="Undivided Launch Video">
            <a:hlinkClick r:id="rId5"/>
          </p:cNvPr>
          <p:cNvPicPr preferRelativeResize="0"/>
          <p:nvPr/>
        </p:nvPicPr>
        <p:blipFill>
          <a:blip r:embed="rId6">
            <a:alphaModFix/>
          </a:blip>
          <a:stretch>
            <a:fillRect/>
          </a:stretch>
        </p:blipFill>
        <p:spPr>
          <a:xfrm>
            <a:off x="2166550" y="1073750"/>
            <a:ext cx="4810900" cy="360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776" name="Google Shape;776;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7" name="Google Shape;777;p82"/>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778" name="Google Shape;778;p82"/>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779" name="Google Shape;779;p82"/>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Examine how the dynamics of inclusion and intersectionality are shaping youth-led activism around gun violence</a:t>
            </a:r>
            <a:endParaRPr sz="2800">
              <a:solidFill>
                <a:srgbClr val="00B2A9"/>
              </a:solidFill>
              <a:latin typeface="Roboto"/>
              <a:ea typeface="Roboto"/>
              <a:cs typeface="Roboto"/>
              <a:sym typeface="Roboto"/>
            </a:endParaRPr>
          </a:p>
          <a:p>
            <a:pPr indent="-406400" lvl="0" marL="457200" rtl="0" algn="l">
              <a:lnSpc>
                <a:spcPct val="115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Discuss the role of student activism in today’s gun control debate</a:t>
            </a:r>
            <a:endParaRPr sz="1800">
              <a:solidFill>
                <a:srgbClr val="414143"/>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8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Student Statement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85" name="Google Shape;785;p83"/>
          <p:cNvSpPr txBox="1"/>
          <p:nvPr>
            <p:ph idx="1" type="body"/>
          </p:nvPr>
        </p:nvSpPr>
        <p:spPr>
          <a:xfrm>
            <a:off x="311700" y="1152475"/>
            <a:ext cx="8520600" cy="3851400"/>
          </a:xfrm>
          <a:prstGeom prst="rect">
            <a:avLst/>
          </a:prstGeom>
        </p:spPr>
        <p:txBody>
          <a:bodyPr anchorCtr="0" anchor="t" bIns="91425" lIns="91425" spcFirstLastPara="1" rIns="91425" wrap="square" tIns="91425">
            <a:normAutofit fontScale="85000" lnSpcReduction="20000"/>
          </a:bodyPr>
          <a:lstStyle/>
          <a:p>
            <a:pPr indent="-382510" lvl="0" marL="457200" rtl="0" algn="l">
              <a:spcBef>
                <a:spcPts val="0"/>
              </a:spcBef>
              <a:spcAft>
                <a:spcPts val="0"/>
              </a:spcAft>
              <a:buClr>
                <a:srgbClr val="1F3A93"/>
              </a:buClr>
              <a:buSzPct val="100000"/>
              <a:buFont typeface="Roboto"/>
              <a:buChar char="●"/>
            </a:pPr>
            <a:r>
              <a:rPr lang="en" sz="2851">
                <a:solidFill>
                  <a:srgbClr val="1F3A93"/>
                </a:solidFill>
                <a:latin typeface="Roboto"/>
                <a:ea typeface="Roboto"/>
                <a:cs typeface="Roboto"/>
                <a:sym typeface="Roboto"/>
              </a:rPr>
              <a:t>Read the student-written statement on March for Our Lives    </a:t>
            </a:r>
            <a:endParaRPr sz="2851">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0" lvl="0" marL="457200" rtl="0" algn="l">
              <a:spcBef>
                <a:spcPts val="1200"/>
              </a:spcBef>
              <a:spcAft>
                <a:spcPts val="0"/>
              </a:spcAft>
              <a:buNone/>
            </a:pPr>
            <a:r>
              <a:t/>
            </a:r>
            <a:endParaRPr>
              <a:solidFill>
                <a:srgbClr val="1F3A93"/>
              </a:solidFill>
              <a:latin typeface="Roboto"/>
              <a:ea typeface="Roboto"/>
              <a:cs typeface="Roboto"/>
              <a:sym typeface="Roboto"/>
            </a:endParaRPr>
          </a:p>
          <a:p>
            <a:pPr indent="-388435" lvl="0" marL="457200" rtl="0" algn="l">
              <a:spcBef>
                <a:spcPts val="1200"/>
              </a:spcBef>
              <a:spcAft>
                <a:spcPts val="0"/>
              </a:spcAft>
              <a:buClr>
                <a:srgbClr val="1F3A93"/>
              </a:buClr>
              <a:buSzPct val="100000"/>
              <a:buFont typeface="Roboto"/>
              <a:buChar char="●"/>
            </a:pPr>
            <a:r>
              <a:rPr lang="en" sz="2961">
                <a:solidFill>
                  <a:srgbClr val="1F3A93"/>
                </a:solidFill>
                <a:latin typeface="Roboto"/>
                <a:ea typeface="Roboto"/>
                <a:cs typeface="Roboto"/>
                <a:sym typeface="Roboto"/>
              </a:rPr>
              <a:t>What does “intersectionality” mean?	</a:t>
            </a:r>
            <a:endParaRPr sz="2961">
              <a:solidFill>
                <a:srgbClr val="1F3A93"/>
              </a:solidFill>
              <a:latin typeface="Roboto"/>
              <a:ea typeface="Roboto"/>
              <a:cs typeface="Roboto"/>
              <a:sym typeface="Roboto"/>
            </a:endParaRPr>
          </a:p>
          <a:p>
            <a:pPr indent="0" lvl="0" marL="45720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786" name="Google Shape;786;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87" name="Google Shape;787;p83"/>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88" name="Google Shape;788;p83"/>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789" name="Google Shape;789;p83">
            <a:hlinkClick r:id="rId5"/>
          </p:cNvPr>
          <p:cNvPicPr preferRelativeResize="0"/>
          <p:nvPr/>
        </p:nvPicPr>
        <p:blipFill>
          <a:blip r:embed="rId6">
            <a:alphaModFix/>
          </a:blip>
          <a:stretch>
            <a:fillRect/>
          </a:stretch>
        </p:blipFill>
        <p:spPr>
          <a:xfrm>
            <a:off x="1100713" y="2039679"/>
            <a:ext cx="5900426" cy="17313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8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An Intersectional Approach</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95" name="Google Shape;795;p84"/>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An intersectional approach to gun control demands that we look for solutions that take into account </a:t>
            </a:r>
            <a:endParaRPr sz="2400">
              <a:solidFill>
                <a:srgbClr val="1F3A93"/>
              </a:solidFill>
              <a:latin typeface="Roboto"/>
              <a:ea typeface="Roboto"/>
              <a:cs typeface="Roboto"/>
              <a:sym typeface="Roboto"/>
            </a:endParaRPr>
          </a:p>
          <a:p>
            <a:pPr indent="-355600" lvl="1" marL="914400" rtl="0" algn="l">
              <a:spcBef>
                <a:spcPts val="1000"/>
              </a:spcBef>
              <a:spcAft>
                <a:spcPts val="0"/>
              </a:spcAft>
              <a:buClr>
                <a:srgbClr val="1F3A93"/>
              </a:buClr>
              <a:buSzPts val="2000"/>
              <a:buFont typeface="Roboto"/>
              <a:buAutoNum type="alphaLcPeriod"/>
            </a:pPr>
            <a:r>
              <a:rPr lang="en" sz="2000">
                <a:solidFill>
                  <a:srgbClr val="1F3A93"/>
                </a:solidFill>
                <a:latin typeface="Roboto"/>
                <a:ea typeface="Roboto"/>
                <a:cs typeface="Roboto"/>
                <a:sym typeface="Roboto"/>
              </a:rPr>
              <a:t>all aspects of one's experiences of oppression (race, class, gender, education level), and</a:t>
            </a:r>
            <a:endParaRPr sz="2000">
              <a:solidFill>
                <a:srgbClr val="1F3A93"/>
              </a:solidFill>
              <a:latin typeface="Roboto"/>
              <a:ea typeface="Roboto"/>
              <a:cs typeface="Roboto"/>
              <a:sym typeface="Roboto"/>
            </a:endParaRPr>
          </a:p>
          <a:p>
            <a:pPr indent="-355600" lvl="1" marL="914400" rtl="0" algn="l">
              <a:spcBef>
                <a:spcPts val="1000"/>
              </a:spcBef>
              <a:spcAft>
                <a:spcPts val="1000"/>
              </a:spcAft>
              <a:buClr>
                <a:srgbClr val="1F3A93"/>
              </a:buClr>
              <a:buSzPts val="2000"/>
              <a:buFont typeface="Roboto"/>
              <a:buAutoNum type="alphaLcPeriod"/>
            </a:pPr>
            <a:r>
              <a:rPr lang="en" sz="2000">
                <a:solidFill>
                  <a:srgbClr val="1F3A93"/>
                </a:solidFill>
                <a:latin typeface="Roboto"/>
                <a:ea typeface="Roboto"/>
                <a:cs typeface="Roboto"/>
                <a:sym typeface="Roboto"/>
              </a:rPr>
              <a:t>the systems that produce and perpetuate that oppression in order to understand how those forces intersect and create barriers to justice</a:t>
            </a:r>
            <a:endParaRPr sz="2000">
              <a:solidFill>
                <a:srgbClr val="1F3A93"/>
              </a:solidFill>
              <a:latin typeface="Roboto"/>
              <a:ea typeface="Roboto"/>
              <a:cs typeface="Roboto"/>
              <a:sym typeface="Roboto"/>
            </a:endParaRPr>
          </a:p>
        </p:txBody>
      </p:sp>
      <p:cxnSp>
        <p:nvCxnSpPr>
          <p:cNvPr id="796" name="Google Shape;796;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7" name="Google Shape;797;p84"/>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798" name="Google Shape;798;p84"/>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04" name="Google Shape;804;p8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Discussion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05" name="Google Shape;805;p85"/>
          <p:cNvSpPr txBox="1"/>
          <p:nvPr>
            <p:ph idx="1" type="body"/>
          </p:nvPr>
        </p:nvSpPr>
        <p:spPr>
          <a:xfrm>
            <a:off x="311700" y="1152475"/>
            <a:ext cx="8520600" cy="38016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Which group of students--Parkland or Chicago--do you identify with more?</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are some of the differences you saw between the violence in the lives of the Parkland students and violence in the lives of the Chicago students?</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What are some of the similarities?</a:t>
            </a:r>
            <a:endParaRPr sz="2200">
              <a:solidFill>
                <a:srgbClr val="1F3A93"/>
              </a:solidFill>
              <a:latin typeface="Roboto"/>
              <a:ea typeface="Roboto"/>
              <a:cs typeface="Roboto"/>
              <a:sym typeface="Roboto"/>
            </a:endParaRPr>
          </a:p>
          <a:p>
            <a:pPr indent="-368300" lvl="0" marL="457200" rtl="0" algn="l">
              <a:lnSpc>
                <a:spcPct val="115000"/>
              </a:lnSpc>
              <a:spcBef>
                <a:spcPts val="0"/>
              </a:spcBef>
              <a:spcAft>
                <a:spcPts val="0"/>
              </a:spcAft>
              <a:buClr>
                <a:srgbClr val="1F3A93"/>
              </a:buClr>
              <a:buSzPts val="2200"/>
              <a:buFont typeface="Roboto"/>
              <a:buChar char="●"/>
            </a:pPr>
            <a:r>
              <a:rPr lang="en" sz="2200">
                <a:solidFill>
                  <a:srgbClr val="1F3A93"/>
                </a:solidFill>
                <a:latin typeface="Roboto"/>
                <a:ea typeface="Roboto"/>
                <a:cs typeface="Roboto"/>
                <a:sym typeface="Roboto"/>
              </a:rPr>
              <a:t>How do you think differences in how gun violence impacts those communities might affect the kinds of solutions different groups would push for?</a:t>
            </a:r>
            <a:endParaRPr sz="2800">
              <a:solidFill>
                <a:srgbClr val="1F3A93"/>
              </a:solidFill>
              <a:latin typeface="Roboto"/>
              <a:ea typeface="Roboto"/>
              <a:cs typeface="Roboto"/>
              <a:sym typeface="Roboto"/>
            </a:endParaRPr>
          </a:p>
        </p:txBody>
      </p:sp>
      <p:cxnSp>
        <p:nvCxnSpPr>
          <p:cNvPr id="806" name="Google Shape;806;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7" name="Google Shape;807;p8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id="812" name="Google Shape;812;p8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13" name="Google Shape;813;p8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March for Our Lives: </a:t>
            </a:r>
            <a:r>
              <a:rPr b="1" i="1" lang="en">
                <a:solidFill>
                  <a:srgbClr val="1F3A93"/>
                </a:solidFill>
                <a:latin typeface="Roboto Condensed"/>
                <a:ea typeface="Roboto Condensed"/>
                <a:cs typeface="Roboto Condensed"/>
                <a:sym typeface="Roboto Condensed"/>
              </a:rPr>
              <a:t>Discussion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14" name="Google Shape;814;p86"/>
          <p:cNvSpPr txBox="1"/>
          <p:nvPr>
            <p:ph idx="1" type="body"/>
          </p:nvPr>
        </p:nvSpPr>
        <p:spPr>
          <a:xfrm>
            <a:off x="311700" y="1152475"/>
            <a:ext cx="8520600" cy="37113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Is March for Our Lives something that should be expanded to include other issues or causes? What causes would you suggest and why? </a:t>
            </a:r>
            <a:endParaRPr sz="2000">
              <a:solidFill>
                <a:srgbClr val="1F3A93"/>
              </a:solidFill>
              <a:latin typeface="Roboto"/>
              <a:ea typeface="Roboto"/>
              <a:cs typeface="Roboto"/>
              <a:sym typeface="Roboto"/>
            </a:endParaRPr>
          </a:p>
          <a:p>
            <a:pPr indent="-355600" lvl="0" marL="457200" rtl="0" algn="l">
              <a:lnSpc>
                <a:spcPct val="115000"/>
              </a:lnSpc>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Has gun violence had an impact in your life--either in your family, friend group, or community? </a:t>
            </a:r>
            <a:endParaRPr sz="2000">
              <a:solidFill>
                <a:srgbClr val="1F3A93"/>
              </a:solidFill>
              <a:latin typeface="Roboto"/>
              <a:ea typeface="Roboto"/>
              <a:cs typeface="Roboto"/>
              <a:sym typeface="Roboto"/>
            </a:endParaRPr>
          </a:p>
          <a:p>
            <a:pPr indent="-355600" lvl="1" marL="914400" rtl="0" algn="l">
              <a:lnSpc>
                <a:spcPct val="115000"/>
              </a:lnSpc>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was the impact?</a:t>
            </a:r>
            <a:endParaRPr sz="2000">
              <a:solidFill>
                <a:srgbClr val="1F3A93"/>
              </a:solidFill>
              <a:latin typeface="Roboto"/>
              <a:ea typeface="Roboto"/>
              <a:cs typeface="Roboto"/>
              <a:sym typeface="Roboto"/>
            </a:endParaRPr>
          </a:p>
          <a:p>
            <a:pPr indent="-355600" lvl="1" marL="914400" rtl="0" algn="l">
              <a:lnSpc>
                <a:spcPct val="115000"/>
              </a:lnSpc>
              <a:spcBef>
                <a:spcPts val="1000"/>
              </a:spcBef>
              <a:spcAft>
                <a:spcPts val="1000"/>
              </a:spcAft>
              <a:buClr>
                <a:srgbClr val="1F3A93"/>
              </a:buClr>
              <a:buSzPts val="2000"/>
              <a:buFont typeface="Roboto"/>
              <a:buChar char="○"/>
            </a:pPr>
            <a:r>
              <a:rPr lang="en" sz="2000">
                <a:solidFill>
                  <a:srgbClr val="1F3A93"/>
                </a:solidFill>
                <a:latin typeface="Roboto"/>
                <a:ea typeface="Roboto"/>
                <a:cs typeface="Roboto"/>
                <a:sym typeface="Roboto"/>
              </a:rPr>
              <a:t>Who do you blame for what happened? Is the government responsible in any way? Is there anything the government could do through its laws to make violence like that less likely?</a:t>
            </a:r>
            <a:endParaRPr sz="2000">
              <a:solidFill>
                <a:srgbClr val="1F3A93"/>
              </a:solidFill>
              <a:latin typeface="Roboto"/>
              <a:ea typeface="Roboto"/>
              <a:cs typeface="Roboto"/>
              <a:sym typeface="Roboto"/>
            </a:endParaRPr>
          </a:p>
        </p:txBody>
      </p:sp>
      <p:cxnSp>
        <p:nvCxnSpPr>
          <p:cNvPr id="815" name="Google Shape;815;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16" name="Google Shape;816;p8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8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22" name="Google Shape;822;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23" name="Google Shape;823;p8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824" name="Google Shape;824;p8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825" name="Google Shape;825;p87"/>
          <p:cNvGraphicFramePr/>
          <p:nvPr/>
        </p:nvGraphicFramePr>
        <p:xfrm>
          <a:off x="1433400" y="2296850"/>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be an </a:t>
                      </a:r>
                      <a:r>
                        <a:rPr lang="en" sz="1800">
                          <a:solidFill>
                            <a:srgbClr val="1F3A93"/>
                          </a:solidFill>
                          <a:latin typeface="Roboto"/>
                          <a:ea typeface="Roboto"/>
                          <a:cs typeface="Roboto"/>
                          <a:sym typeface="Roboto"/>
                        </a:rPr>
                        <a:t>activist</a:t>
                      </a:r>
                      <a:r>
                        <a:rPr lang="en" sz="1800">
                          <a:solidFill>
                            <a:srgbClr val="1F3A93"/>
                          </a:solidFill>
                          <a:latin typeface="Roboto"/>
                          <a:ea typeface="Roboto"/>
                          <a:cs typeface="Roboto"/>
                          <a:sym typeface="Roboto"/>
                        </a:rPr>
                        <a:t> today?</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29" name="Shape 829"/>
        <p:cNvGrpSpPr/>
        <p:nvPr/>
      </p:nvGrpSpPr>
      <p:grpSpPr>
        <a:xfrm>
          <a:off x="0" y="0"/>
          <a:ext cx="0" cy="0"/>
          <a:chOff x="0" y="0"/>
          <a:chExt cx="0" cy="0"/>
        </a:xfrm>
      </p:grpSpPr>
      <p:pic>
        <p:nvPicPr>
          <p:cNvPr id="830" name="Google Shape;830;p8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31" name="Google Shape;831;p88"/>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9</a:t>
            </a:r>
            <a:endParaRPr b="1" sz="4800">
              <a:solidFill>
                <a:schemeClr val="lt1"/>
              </a:solidFill>
              <a:latin typeface="Roboto Condensed"/>
              <a:ea typeface="Roboto Condensed"/>
              <a:cs typeface="Roboto Condensed"/>
              <a:sym typeface="Roboto Condensed"/>
            </a:endParaRPr>
          </a:p>
        </p:txBody>
      </p:sp>
      <p:sp>
        <p:nvSpPr>
          <p:cNvPr id="832" name="Google Shape;832;p88"/>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Raleway Medium"/>
                <a:ea typeface="Raleway Medium"/>
                <a:cs typeface="Raleway Medium"/>
                <a:sym typeface="Raleway Medium"/>
              </a:rPr>
              <a:t>Current Gun Control Policy Ideas</a:t>
            </a:r>
            <a:endParaRPr sz="2000">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20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000">
              <a:solidFill>
                <a:schemeClr val="lt1"/>
              </a:solidFill>
              <a:latin typeface="Raleway Medium"/>
              <a:ea typeface="Raleway Medium"/>
              <a:cs typeface="Raleway Medium"/>
              <a:sym typeface="Raleway Medium"/>
            </a:endParaRPr>
          </a:p>
        </p:txBody>
      </p:sp>
      <p:cxnSp>
        <p:nvCxnSpPr>
          <p:cNvPr id="833" name="Google Shape;833;p8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34" name="Google Shape;834;p8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835" name="Google Shape;835;p88"/>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89"/>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March Shoe Design</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41" name="Google Shape;841;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42" name="Google Shape;842;p89"/>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843" name="Google Shape;843;p89"/>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844" name="Google Shape;844;p89"/>
          <p:cNvGraphicFramePr/>
          <p:nvPr/>
        </p:nvGraphicFramePr>
        <p:xfrm>
          <a:off x="409575" y="1296925"/>
          <a:ext cx="3000000" cy="3000000"/>
        </p:xfrm>
        <a:graphic>
          <a:graphicData uri="http://schemas.openxmlformats.org/drawingml/2006/table">
            <a:tbl>
              <a:tblPr>
                <a:noFill/>
                <a:tableStyleId>{4054C214-7C04-42D6-AEBD-6231AC6618F3}</a:tableStyleId>
              </a:tblPr>
              <a:tblGrid>
                <a:gridCol w="8014900"/>
              </a:tblGrid>
              <a:tr h="1312300">
                <a:tc>
                  <a:txBody>
                    <a:bodyPr/>
                    <a:lstStyle/>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Showing empathy for others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means that we place ourselves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in their shoes. Encourage people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to address gun violence issues by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writing a letter to a politician and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designing your own shoes for a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March for our Lives event.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100">
                          <a:solidFill>
                            <a:srgbClr val="1F3A93"/>
                          </a:solidFill>
                          <a:latin typeface="Roboto"/>
                          <a:ea typeface="Roboto"/>
                          <a:cs typeface="Roboto"/>
                          <a:sym typeface="Roboto"/>
                        </a:rPr>
                        <a:t>Be Creative!</a:t>
                      </a:r>
                      <a:endParaRPr sz="32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845" name="Google Shape;845;p89"/>
          <p:cNvPicPr preferRelativeResize="0"/>
          <p:nvPr/>
        </p:nvPicPr>
        <p:blipFill rotWithShape="1">
          <a:blip r:embed="rId5">
            <a:alphaModFix/>
          </a:blip>
          <a:srcRect b="10674" l="3575" r="3788" t="4544"/>
          <a:stretch/>
        </p:blipFill>
        <p:spPr>
          <a:xfrm>
            <a:off x="5731951" y="1546075"/>
            <a:ext cx="2488600" cy="1205800"/>
          </a:xfrm>
          <a:prstGeom prst="rect">
            <a:avLst/>
          </a:prstGeom>
          <a:noFill/>
          <a:ln>
            <a:noFill/>
          </a:ln>
        </p:spPr>
      </p:pic>
      <p:pic>
        <p:nvPicPr>
          <p:cNvPr id="846" name="Google Shape;846;p89"/>
          <p:cNvPicPr preferRelativeResize="0"/>
          <p:nvPr/>
        </p:nvPicPr>
        <p:blipFill rotWithShape="1">
          <a:blip r:embed="rId6">
            <a:alphaModFix/>
          </a:blip>
          <a:srcRect b="3331" l="3679" r="3642" t="3341"/>
          <a:stretch/>
        </p:blipFill>
        <p:spPr>
          <a:xfrm>
            <a:off x="5731950" y="3033988"/>
            <a:ext cx="2488600" cy="130111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90"/>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52" name="Google Shape;852;p9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53" name="Google Shape;853;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4" name="Google Shape;854;p90"/>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855" name="Google Shape;855;p90"/>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March Shoe Design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Review policy ideas to address gun violence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a:t>
            </a:r>
            <a:r>
              <a:rPr b="1" lang="en" sz="2400">
                <a:solidFill>
                  <a:srgbClr val="00B2A9"/>
                </a:solidFill>
                <a:latin typeface="Roboto"/>
                <a:ea typeface="Roboto"/>
                <a:cs typeface="Roboto"/>
                <a:sym typeface="Roboto"/>
              </a:rPr>
              <a:t>: write a letter to a politician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861" name="Google Shape;861;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62" name="Google Shape;862;p91"/>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863" name="Google Shape;863;p91"/>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864" name="Google Shape;864;p91"/>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Analyze and respond to various policy ideas to reduce gun violence</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Begin to determine what you believe is the best approach to reducing gun violence</a:t>
            </a:r>
            <a:endParaRPr sz="1800">
              <a:solidFill>
                <a:srgbClr val="414143"/>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Introduction: </a:t>
            </a:r>
            <a:r>
              <a:rPr b="1" i="1" lang="en">
                <a:solidFill>
                  <a:srgbClr val="1F3A93"/>
                </a:solidFill>
                <a:latin typeface="Roboto Condensed"/>
                <a:ea typeface="Roboto Condensed"/>
                <a:cs typeface="Roboto Condensed"/>
                <a:sym typeface="Roboto Condensed"/>
              </a:rPr>
              <a:t>What to Expect</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23" name="Google Shape;123;p20"/>
          <p:cNvSpPr txBox="1"/>
          <p:nvPr>
            <p:ph idx="1" type="body"/>
          </p:nvPr>
        </p:nvSpPr>
        <p:spPr>
          <a:xfrm>
            <a:off x="162175" y="1212175"/>
            <a:ext cx="5050200" cy="366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75"/>
              <a:buFont typeface="Arial"/>
              <a:buNone/>
            </a:pPr>
            <a:r>
              <a:rPr lang="en" sz="1850">
                <a:solidFill>
                  <a:srgbClr val="1F3A93"/>
                </a:solidFill>
                <a:latin typeface="Roboto"/>
                <a:ea typeface="Roboto"/>
                <a:cs typeface="Roboto"/>
                <a:sym typeface="Roboto"/>
              </a:rPr>
              <a:t>Throughout this unit we will:</a:t>
            </a:r>
            <a:endParaRPr sz="1850">
              <a:solidFill>
                <a:srgbClr val="1F3A93"/>
              </a:solidFill>
              <a:latin typeface="Roboto"/>
              <a:ea typeface="Roboto"/>
              <a:cs typeface="Roboto"/>
              <a:sym typeface="Roboto"/>
            </a:endParaRPr>
          </a:p>
          <a:p>
            <a:pPr indent="-343181" lvl="0" marL="457200" rtl="0" algn="l">
              <a:lnSpc>
                <a:spcPct val="115000"/>
              </a:lnSpc>
              <a:spcBef>
                <a:spcPts val="12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Read and analyze Chapter Two of the book </a:t>
            </a:r>
            <a:r>
              <a:rPr i="1" lang="en" sz="1804">
                <a:solidFill>
                  <a:srgbClr val="1F3A93"/>
                </a:solidFill>
                <a:latin typeface="Roboto"/>
                <a:ea typeface="Roboto"/>
                <a:cs typeface="Roboto"/>
                <a:sym typeface="Roboto"/>
              </a:rPr>
              <a:t>Locking Up Our Own t</a:t>
            </a:r>
            <a:r>
              <a:rPr lang="en" sz="1804">
                <a:solidFill>
                  <a:srgbClr val="1F3A93"/>
                </a:solidFill>
                <a:latin typeface="Roboto"/>
                <a:ea typeface="Roboto"/>
                <a:cs typeface="Roboto"/>
                <a:sym typeface="Roboto"/>
              </a:rPr>
              <a:t>o identifying key policy perspectives on gun control</a:t>
            </a:r>
            <a:endParaRPr sz="1804">
              <a:solidFill>
                <a:srgbClr val="1F3A93"/>
              </a:solidFill>
              <a:latin typeface="Roboto"/>
              <a:ea typeface="Roboto"/>
              <a:cs typeface="Roboto"/>
              <a:sym typeface="Roboto"/>
            </a:endParaRPr>
          </a:p>
          <a:p>
            <a:pPr indent="-343181" lvl="0" marL="457200" rtl="0" algn="l">
              <a:lnSpc>
                <a:spcPct val="115000"/>
              </a:lnSpc>
              <a:spcBef>
                <a:spcPts val="10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Prepare for and participate in a mock city council meeting</a:t>
            </a:r>
            <a:endParaRPr sz="1804">
              <a:solidFill>
                <a:srgbClr val="1F3A93"/>
              </a:solidFill>
              <a:latin typeface="Roboto"/>
              <a:ea typeface="Roboto"/>
              <a:cs typeface="Roboto"/>
              <a:sym typeface="Roboto"/>
            </a:endParaRPr>
          </a:p>
          <a:p>
            <a:pPr indent="-343181" lvl="0" marL="457200" rtl="0" algn="l">
              <a:lnSpc>
                <a:spcPct val="115000"/>
              </a:lnSpc>
              <a:spcBef>
                <a:spcPts val="1000"/>
              </a:spcBef>
              <a:spcAft>
                <a:spcPts val="0"/>
              </a:spcAft>
              <a:buClr>
                <a:srgbClr val="1F3A93"/>
              </a:buClr>
              <a:buSzPts val="1804"/>
              <a:buFont typeface="Roboto"/>
              <a:buChar char="●"/>
            </a:pPr>
            <a:r>
              <a:rPr lang="en" sz="1804">
                <a:solidFill>
                  <a:srgbClr val="1F3A93"/>
                </a:solidFill>
                <a:latin typeface="Roboto"/>
                <a:ea typeface="Roboto"/>
                <a:cs typeface="Roboto"/>
                <a:sym typeface="Roboto"/>
              </a:rPr>
              <a:t>Learn about gun control in American today and how to advocate for changes in our community</a:t>
            </a:r>
            <a:endParaRPr sz="1804">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275"/>
              <a:buFont typeface="Arial"/>
              <a:buNone/>
            </a:pPr>
            <a:r>
              <a:t/>
            </a:r>
            <a:endParaRPr sz="550">
              <a:solidFill>
                <a:srgbClr val="1F3A93"/>
              </a:solidFill>
              <a:latin typeface="Roboto"/>
              <a:ea typeface="Roboto"/>
              <a:cs typeface="Roboto"/>
              <a:sym typeface="Roboto"/>
            </a:endParaRPr>
          </a:p>
          <a:p>
            <a:pPr indent="0" lvl="0" marL="0" rtl="0" algn="l">
              <a:spcBef>
                <a:spcPts val="1200"/>
              </a:spcBef>
              <a:spcAft>
                <a:spcPts val="1200"/>
              </a:spcAft>
              <a:buSzPts val="275"/>
              <a:buNone/>
            </a:pPr>
            <a:r>
              <a:t/>
            </a:r>
            <a:endParaRPr sz="450">
              <a:solidFill>
                <a:srgbClr val="1F3A93"/>
              </a:solidFill>
              <a:latin typeface="Roboto"/>
              <a:ea typeface="Roboto"/>
              <a:cs typeface="Roboto"/>
              <a:sym typeface="Roboto"/>
            </a:endParaRPr>
          </a:p>
        </p:txBody>
      </p:sp>
      <p:cxnSp>
        <p:nvCxnSpPr>
          <p:cNvPr id="124" name="Google Shape;124;p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5" name="Google Shape;125;p2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26" name="Google Shape;126;p20"/>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127" name="Google Shape;127;p20"/>
          <p:cNvPicPr preferRelativeResize="0"/>
          <p:nvPr/>
        </p:nvPicPr>
        <p:blipFill>
          <a:blip r:embed="rId5">
            <a:alphaModFix/>
          </a:blip>
          <a:stretch>
            <a:fillRect/>
          </a:stretch>
        </p:blipFill>
        <p:spPr>
          <a:xfrm>
            <a:off x="5377314" y="1143000"/>
            <a:ext cx="2296800" cy="1597034"/>
          </a:xfrm>
          <a:prstGeom prst="rect">
            <a:avLst/>
          </a:prstGeom>
          <a:noFill/>
          <a:ln>
            <a:noFill/>
          </a:ln>
        </p:spPr>
      </p:pic>
      <p:sp>
        <p:nvSpPr>
          <p:cNvPr id="128" name="Google Shape;128;p20"/>
          <p:cNvSpPr txBox="1"/>
          <p:nvPr/>
        </p:nvSpPr>
        <p:spPr>
          <a:xfrm>
            <a:off x="5280950" y="2713353"/>
            <a:ext cx="36357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6"/>
              </a:rPr>
              <a:t>Source</a:t>
            </a:r>
            <a:r>
              <a:rPr lang="en" sz="1200">
                <a:solidFill>
                  <a:schemeClr val="dk2"/>
                </a:solidFill>
              </a:rPr>
              <a:t>: Black Panther Demonstration. CIR Online via Wikimedia commons; Photo courtesy of the State Governors’ Negative Collection, 1949-1975, Washington State Archives.</a:t>
            </a:r>
            <a:endParaRPr sz="1200">
              <a:solidFill>
                <a:schemeClr val="dk2"/>
              </a:solidFill>
            </a:endParaRPr>
          </a:p>
        </p:txBody>
      </p:sp>
      <p:pic>
        <p:nvPicPr>
          <p:cNvPr descr="File:March for Our Lives 0007 (40351009134).jpg" id="129" name="Google Shape;129;p20"/>
          <p:cNvPicPr preferRelativeResize="0"/>
          <p:nvPr/>
        </p:nvPicPr>
        <p:blipFill>
          <a:blip r:embed="rId7">
            <a:alphaModFix/>
          </a:blip>
          <a:stretch>
            <a:fillRect/>
          </a:stretch>
        </p:blipFill>
        <p:spPr>
          <a:xfrm>
            <a:off x="5377325" y="3618800"/>
            <a:ext cx="2002450" cy="1334975"/>
          </a:xfrm>
          <a:prstGeom prst="rect">
            <a:avLst/>
          </a:prstGeom>
          <a:noFill/>
          <a:ln>
            <a:noFill/>
          </a:ln>
        </p:spPr>
      </p:pic>
      <p:sp>
        <p:nvSpPr>
          <p:cNvPr id="130" name="Google Shape;130;p20"/>
          <p:cNvSpPr txBox="1"/>
          <p:nvPr/>
        </p:nvSpPr>
        <p:spPr>
          <a:xfrm>
            <a:off x="7379775" y="4326550"/>
            <a:ext cx="17643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8"/>
              </a:rPr>
              <a:t>Source</a:t>
            </a:r>
            <a:r>
              <a:rPr lang="en" sz="1200">
                <a:solidFill>
                  <a:schemeClr val="dk2"/>
                </a:solidFill>
              </a:rPr>
              <a:t>: Mark for our lives. Susan Ruggles from Milwaukee, USA</a:t>
            </a:r>
            <a:endParaRPr sz="1200">
              <a:solidFill>
                <a:schemeClr val="dk2"/>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9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Ideas for Addressing Gun Violence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70" name="Google Shape;870;p92"/>
          <p:cNvSpPr txBox="1"/>
          <p:nvPr>
            <p:ph idx="1" type="body"/>
          </p:nvPr>
        </p:nvSpPr>
        <p:spPr>
          <a:xfrm>
            <a:off x="311700" y="1152475"/>
            <a:ext cx="8520600" cy="3755100"/>
          </a:xfrm>
          <a:prstGeom prst="rect">
            <a:avLst/>
          </a:prstGeom>
        </p:spPr>
        <p:txBody>
          <a:bodyPr anchorCtr="0" anchor="t" bIns="91425" lIns="91425" spcFirstLastPara="1" rIns="91425" wrap="square" tIns="91425">
            <a:noAutofit/>
          </a:bodyPr>
          <a:lstStyle/>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Fund gun violence research</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Mandate universal background checks </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Arm school personnel and prepare schools against shootings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Limit firing power on the streets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Fund intervention programs</a:t>
            </a:r>
            <a:endParaRPr sz="2107">
              <a:solidFill>
                <a:srgbClr val="1F3A93"/>
              </a:solidFill>
              <a:latin typeface="Roboto"/>
              <a:ea typeface="Roboto"/>
              <a:cs typeface="Roboto"/>
              <a:sym typeface="Roboto"/>
            </a:endParaRPr>
          </a:p>
          <a:p>
            <a:pPr indent="-362411" lvl="0" marL="457200" rtl="0" algn="l">
              <a:lnSpc>
                <a:spcPct val="180000"/>
              </a:lnSpc>
              <a:spcBef>
                <a:spcPts val="0"/>
              </a:spcBef>
              <a:spcAft>
                <a:spcPts val="0"/>
              </a:spcAft>
              <a:buClr>
                <a:srgbClr val="1F3A93"/>
              </a:buClr>
              <a:buSzPts val="2107"/>
              <a:buFont typeface="Roboto"/>
              <a:buAutoNum type="arabicPeriod"/>
            </a:pPr>
            <a:r>
              <a:rPr lang="en" sz="2107">
                <a:solidFill>
                  <a:srgbClr val="1F3A93"/>
                </a:solidFill>
                <a:latin typeface="Roboto"/>
                <a:ea typeface="Roboto"/>
                <a:cs typeface="Roboto"/>
                <a:sym typeface="Roboto"/>
              </a:rPr>
              <a:t>Restrict gun trafficking</a:t>
            </a:r>
            <a:endParaRPr sz="2107">
              <a:solidFill>
                <a:srgbClr val="1F3A93"/>
              </a:solidFill>
              <a:latin typeface="Roboto"/>
              <a:ea typeface="Roboto"/>
              <a:cs typeface="Roboto"/>
              <a:sym typeface="Roboto"/>
            </a:endParaRPr>
          </a:p>
          <a:p>
            <a:pPr indent="0" lvl="0" marL="457200" rtl="0" algn="l">
              <a:lnSpc>
                <a:spcPct val="95000"/>
              </a:lnSpc>
              <a:spcBef>
                <a:spcPts val="1000"/>
              </a:spcBef>
              <a:spcAft>
                <a:spcPts val="0"/>
              </a:spcAft>
              <a:buClr>
                <a:schemeClr val="dk1"/>
              </a:buClr>
              <a:buSzPts val="275"/>
              <a:buFont typeface="Arial"/>
              <a:buNone/>
            </a:pPr>
            <a:r>
              <a:t/>
            </a:r>
            <a:endParaRPr sz="400">
              <a:solidFill>
                <a:srgbClr val="1F3A93"/>
              </a:solidFill>
              <a:latin typeface="Roboto"/>
              <a:ea typeface="Roboto"/>
              <a:cs typeface="Roboto"/>
              <a:sym typeface="Roboto"/>
            </a:endParaRPr>
          </a:p>
          <a:p>
            <a:pPr indent="0" lvl="0" marL="457200" rtl="0" algn="l">
              <a:lnSpc>
                <a:spcPct val="95000"/>
              </a:lnSpc>
              <a:spcBef>
                <a:spcPts val="1000"/>
              </a:spcBef>
              <a:spcAft>
                <a:spcPts val="1000"/>
              </a:spcAft>
              <a:buSzPts val="275"/>
              <a:buNone/>
            </a:pPr>
            <a:r>
              <a:t/>
            </a:r>
            <a:endParaRPr sz="400">
              <a:solidFill>
                <a:srgbClr val="1F3A93"/>
              </a:solidFill>
              <a:latin typeface="Roboto"/>
              <a:ea typeface="Roboto"/>
              <a:cs typeface="Roboto"/>
              <a:sym typeface="Roboto"/>
            </a:endParaRPr>
          </a:p>
        </p:txBody>
      </p:sp>
      <p:cxnSp>
        <p:nvCxnSpPr>
          <p:cNvPr id="871" name="Google Shape;871;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2" name="Google Shape;872;p92"/>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73" name="Google Shape;873;p92"/>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874" name="Google Shape;874;p92"/>
          <p:cNvSpPr/>
          <p:nvPr/>
        </p:nvSpPr>
        <p:spPr>
          <a:xfrm>
            <a:off x="6152775" y="3332943"/>
            <a:ext cx="2788992" cy="1457568"/>
          </a:xfrm>
          <a:prstGeom prst="cloud">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600"/>
              <a:t>Remember to use your </a:t>
            </a:r>
            <a:r>
              <a:rPr b="1" lang="en" sz="1600" u="sng">
                <a:solidFill>
                  <a:schemeClr val="accent4"/>
                </a:solidFill>
                <a:hlinkClick r:id="rId5">
                  <a:extLst>
                    <a:ext uri="{A12FA001-AC4F-418D-AE19-62706E023703}">
                      <ahyp:hlinkClr val="tx"/>
                    </a:ext>
                  </a:extLst>
                </a:hlinkClick>
              </a:rPr>
              <a:t>Policy Idea Assessment handout</a:t>
            </a:r>
            <a:endParaRPr b="1" sz="1600">
              <a:solidFill>
                <a:schemeClr val="accent4"/>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9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#1: </a:t>
            </a:r>
            <a:r>
              <a:rPr b="1" i="1" lang="en">
                <a:solidFill>
                  <a:srgbClr val="1F3A93"/>
                </a:solidFill>
                <a:latin typeface="Roboto Condensed"/>
                <a:ea typeface="Roboto Condensed"/>
                <a:cs typeface="Roboto Condensed"/>
                <a:sym typeface="Roboto Condensed"/>
              </a:rPr>
              <a:t>Fund Gun Violence Research</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80" name="Google Shape;880;p93"/>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85000" lnSpcReduction="20000"/>
          </a:bodyPr>
          <a:lstStyle/>
          <a:p>
            <a:pPr indent="-336550" lvl="0" marL="457200" rtl="0" algn="l">
              <a:lnSpc>
                <a:spcPct val="115000"/>
              </a:lnSpc>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We must provide the CDC (Centers for Disease Control and Prevention) with funding to research gun violence as a public health issue. This research is important so that we can create successful policies to combat future gun violence. More than 100 medical organizations have called on Congress to restore funding.</a:t>
            </a:r>
            <a:endParaRPr sz="2000">
              <a:solidFill>
                <a:srgbClr val="1F3A93"/>
              </a:solidFill>
              <a:latin typeface="Roboto"/>
              <a:ea typeface="Roboto"/>
              <a:cs typeface="Roboto"/>
              <a:sym typeface="Roboto"/>
            </a:endParaRPr>
          </a:p>
          <a:p>
            <a:pPr indent="-336550" lvl="0" marL="457200" rtl="0" algn="l">
              <a:lnSpc>
                <a:spcPct val="115000"/>
              </a:lnSpc>
              <a:spcBef>
                <a:spcPts val="100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Some of the topics that need more research include nonfatal firearm injuries, shootings by law enforcement, and gun ownership.</a:t>
            </a:r>
            <a:endParaRPr sz="2000">
              <a:solidFill>
                <a:srgbClr val="1F3A93"/>
              </a:solidFill>
              <a:latin typeface="Roboto"/>
              <a:ea typeface="Roboto"/>
              <a:cs typeface="Roboto"/>
              <a:sym typeface="Roboto"/>
            </a:endParaRPr>
          </a:p>
          <a:p>
            <a:pPr indent="-336550" lvl="0" marL="457200" rtl="0" algn="l">
              <a:lnSpc>
                <a:spcPct val="115000"/>
              </a:lnSpc>
              <a:spcBef>
                <a:spcPts val="100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Research on other leading causes of death has led to huge innovation and decreased fatality. For example, research on motor vehicle accidents has led to safer highways equipped with guardrails and barriers, laws requiring </a:t>
            </a:r>
            <a:r>
              <a:rPr lang="en" sz="2000">
                <a:solidFill>
                  <a:srgbClr val="1F3A93"/>
                </a:solidFill>
                <a:latin typeface="Roboto"/>
                <a:ea typeface="Roboto"/>
                <a:cs typeface="Roboto"/>
                <a:sym typeface="Roboto"/>
              </a:rPr>
              <a:t>seat belts</a:t>
            </a:r>
            <a:r>
              <a:rPr lang="en" sz="2000">
                <a:solidFill>
                  <a:srgbClr val="1F3A93"/>
                </a:solidFill>
                <a:latin typeface="Roboto"/>
                <a:ea typeface="Roboto"/>
                <a:cs typeface="Roboto"/>
                <a:sym typeface="Roboto"/>
              </a:rPr>
              <a:t>, and criminalizing unsafe driving. </a:t>
            </a:r>
            <a:endParaRPr sz="2000">
              <a:solidFill>
                <a:srgbClr val="1F3A93"/>
              </a:solidFill>
              <a:latin typeface="Roboto"/>
              <a:ea typeface="Roboto"/>
              <a:cs typeface="Roboto"/>
              <a:sym typeface="Roboto"/>
            </a:endParaRPr>
          </a:p>
          <a:p>
            <a:pPr indent="0" lvl="0" marL="914400" rtl="0" algn="l">
              <a:spcBef>
                <a:spcPts val="1000"/>
              </a:spcBef>
              <a:spcAft>
                <a:spcPts val="1000"/>
              </a:spcAft>
              <a:buNone/>
            </a:pPr>
            <a:r>
              <a:t/>
            </a:r>
            <a:endParaRPr sz="2000">
              <a:solidFill>
                <a:srgbClr val="1F3A93"/>
              </a:solidFill>
              <a:latin typeface="Roboto"/>
              <a:ea typeface="Roboto"/>
              <a:cs typeface="Roboto"/>
              <a:sym typeface="Roboto"/>
            </a:endParaRPr>
          </a:p>
        </p:txBody>
      </p:sp>
      <p:cxnSp>
        <p:nvCxnSpPr>
          <p:cNvPr id="881" name="Google Shape;881;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2" name="Google Shape;882;p93"/>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83" name="Google Shape;883;p93"/>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9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#2: </a:t>
            </a:r>
            <a:r>
              <a:rPr b="1" i="1" lang="en">
                <a:solidFill>
                  <a:srgbClr val="1F3A93"/>
                </a:solidFill>
                <a:latin typeface="Roboto Condensed"/>
                <a:ea typeface="Roboto Condensed"/>
                <a:cs typeface="Roboto Condensed"/>
                <a:sym typeface="Roboto Condensed"/>
              </a:rPr>
              <a:t>Mandate Universal Background Checks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89" name="Google Shape;889;p94"/>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It’s too easy for the wrong people to obtain a firearm. Federal law only requires a background check if you purchase a gun from a licensed dealer. We must close the private sale loophole and make sure all sales undergo a background check.</a:t>
            </a:r>
            <a:endParaRPr sz="2000">
              <a:solidFill>
                <a:srgbClr val="1F3A93"/>
              </a:solidFill>
              <a:latin typeface="Roboto"/>
              <a:ea typeface="Roboto"/>
              <a:cs typeface="Roboto"/>
              <a:sym typeface="Roboto"/>
            </a:endParaRPr>
          </a:p>
          <a:p>
            <a:pPr indent="-355600" lvl="0" marL="457200" rtl="0" algn="l">
              <a:spcBef>
                <a:spcPts val="100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This loophole allows dangerous people to buy guns from unlicensed sellers without a background check, no questions asked.</a:t>
            </a:r>
            <a:endParaRPr sz="2000">
              <a:solidFill>
                <a:srgbClr val="1F3A93"/>
              </a:solidFill>
              <a:latin typeface="Roboto"/>
              <a:ea typeface="Roboto"/>
              <a:cs typeface="Roboto"/>
              <a:sym typeface="Roboto"/>
            </a:endParaRPr>
          </a:p>
          <a:p>
            <a:pPr indent="-355600" lvl="0" marL="457200" rtl="0" algn="l">
              <a:spcBef>
                <a:spcPts val="1000"/>
              </a:spcBef>
              <a:spcAft>
                <a:spcPts val="1000"/>
              </a:spcAft>
              <a:buClr>
                <a:srgbClr val="1F3A93"/>
              </a:buClr>
              <a:buSzPts val="2000"/>
              <a:buFont typeface="Roboto"/>
              <a:buChar char="●"/>
            </a:pPr>
            <a:r>
              <a:rPr lang="en" sz="2000">
                <a:solidFill>
                  <a:srgbClr val="1F3A93"/>
                </a:solidFill>
                <a:latin typeface="Roboto"/>
                <a:ea typeface="Roboto"/>
                <a:cs typeface="Roboto"/>
                <a:sym typeface="Roboto"/>
              </a:rPr>
              <a:t>Background checks keep guns out of the hands of people with dangerous histories, and have blocked more than 3.5 million sales to prohibited purchasers since 1994. </a:t>
            </a:r>
            <a:endParaRPr sz="2000">
              <a:solidFill>
                <a:srgbClr val="1F3A93"/>
              </a:solidFill>
              <a:latin typeface="Roboto"/>
              <a:ea typeface="Roboto"/>
              <a:cs typeface="Roboto"/>
              <a:sym typeface="Roboto"/>
            </a:endParaRPr>
          </a:p>
        </p:txBody>
      </p:sp>
      <p:cxnSp>
        <p:nvCxnSpPr>
          <p:cNvPr id="890" name="Google Shape;890;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91" name="Google Shape;891;p94"/>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92" name="Google Shape;892;p94"/>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9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#3: </a:t>
            </a:r>
            <a:r>
              <a:rPr b="1" i="1" lang="en">
                <a:solidFill>
                  <a:srgbClr val="1F3A93"/>
                </a:solidFill>
                <a:latin typeface="Roboto Condensed"/>
                <a:ea typeface="Roboto Condensed"/>
                <a:cs typeface="Roboto Condensed"/>
                <a:sym typeface="Roboto Condensed"/>
              </a:rPr>
              <a:t>Arm School Personnel and Prepare Schools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898" name="Google Shape;898;p95"/>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92500" lnSpcReduction="10000"/>
          </a:bodyPr>
          <a:lstStyle/>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School shootings are common. When this occurs, a quick and timely response by law enforcement is hoped for. However, trained school personnel can also serve a vital role. As the first to face the threat, they can lead and implement protocols designed to save lives. School security must also include best practices in security infrastructure, technology, personnel, training, and policy.</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The presence of a security guard or off-duty policeman when there is an active shooter is mostly ineffective unless the security officer is armed.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For selected school staff members to be armed on school property, states will have to change current legal restrictions that prevent anyone other than a law enforcement officer or licensed security guard to carry a firearm in a school</a:t>
            </a:r>
            <a:endParaRPr sz="2000">
              <a:solidFill>
                <a:srgbClr val="1F3A93"/>
              </a:solidFill>
              <a:latin typeface="Roboto"/>
              <a:ea typeface="Roboto"/>
              <a:cs typeface="Roboto"/>
              <a:sym typeface="Roboto"/>
            </a:endParaRPr>
          </a:p>
        </p:txBody>
      </p:sp>
      <p:cxnSp>
        <p:nvCxnSpPr>
          <p:cNvPr id="899" name="Google Shape;899;p9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0" name="Google Shape;900;p95"/>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01" name="Google Shape;901;p95"/>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9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#4: </a:t>
            </a:r>
            <a:r>
              <a:rPr b="1" i="1" lang="en">
                <a:solidFill>
                  <a:srgbClr val="1F3A93"/>
                </a:solidFill>
                <a:latin typeface="Roboto Condensed"/>
                <a:ea typeface="Roboto Condensed"/>
                <a:cs typeface="Roboto Condensed"/>
                <a:sym typeface="Roboto Condensed"/>
              </a:rPr>
              <a:t>Limit Firing Power on the Streets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07" name="Google Shape;907;p96"/>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92500" lnSpcReduction="10000"/>
          </a:bodyPr>
          <a:lstStyle/>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We must ban semi-automatic assault weapons and prohibit the production and sale of these weapons.  We also need a solution for dealing with assault rifles that are already owned, such as a buyback program or registration.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High-capacity magazines that hold more than 10 rounds serve only one purpose – to shoot as many bullets as possible, in the shortest amount of time. These are used in most mass shootings and need to be banned.</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A review of mass shootings between 2009 and 2015 found that 155% more people were shot and 47% more were killed when assault weapons or large-capacity magazines were used. </a:t>
            </a:r>
            <a:endParaRPr sz="2000">
              <a:solidFill>
                <a:srgbClr val="1F3A93"/>
              </a:solidFill>
              <a:latin typeface="Roboto"/>
              <a:ea typeface="Roboto"/>
              <a:cs typeface="Roboto"/>
              <a:sym typeface="Roboto"/>
            </a:endParaRPr>
          </a:p>
          <a:p>
            <a:pPr indent="-346075" lvl="0" marL="457200" rtl="0" algn="l">
              <a:spcBef>
                <a:spcPts val="0"/>
              </a:spcBef>
              <a:spcAft>
                <a:spcPts val="0"/>
              </a:spcAft>
              <a:buClr>
                <a:srgbClr val="1F3A93"/>
              </a:buClr>
              <a:buSzPct val="100000"/>
              <a:buFont typeface="Roboto"/>
              <a:buChar char="●"/>
            </a:pPr>
            <a:r>
              <a:rPr lang="en" sz="2000">
                <a:solidFill>
                  <a:srgbClr val="1F3A93"/>
                </a:solidFill>
                <a:latin typeface="Roboto"/>
                <a:ea typeface="Roboto"/>
                <a:cs typeface="Roboto"/>
                <a:sym typeface="Roboto"/>
              </a:rPr>
              <a:t>Polling consistently shows that a strong majority of Americans support laws banning large capacity ammunition magazines and assault weapons.</a:t>
            </a:r>
            <a:endParaRPr sz="2000">
              <a:solidFill>
                <a:srgbClr val="1F3A93"/>
              </a:solidFill>
              <a:latin typeface="Roboto"/>
              <a:ea typeface="Roboto"/>
              <a:cs typeface="Roboto"/>
              <a:sym typeface="Roboto"/>
            </a:endParaRPr>
          </a:p>
        </p:txBody>
      </p:sp>
      <p:cxnSp>
        <p:nvCxnSpPr>
          <p:cNvPr id="908" name="Google Shape;908;p9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9" name="Google Shape;909;p9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10" name="Google Shape;910;p96"/>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#5: </a:t>
            </a:r>
            <a:r>
              <a:rPr b="1" i="1" lang="en">
                <a:solidFill>
                  <a:srgbClr val="1F3A93"/>
                </a:solidFill>
                <a:latin typeface="Roboto Condensed"/>
                <a:ea typeface="Roboto Condensed"/>
                <a:cs typeface="Roboto Condensed"/>
                <a:sym typeface="Roboto Condensed"/>
              </a:rPr>
              <a:t>Fund Intervention Programs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16" name="Google Shape;916;p97"/>
          <p:cNvSpPr txBox="1"/>
          <p:nvPr>
            <p:ph idx="1" type="body"/>
          </p:nvPr>
        </p:nvSpPr>
        <p:spPr>
          <a:xfrm>
            <a:off x="311700" y="1152475"/>
            <a:ext cx="8520600" cy="37551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A comprehensive approach to reducing gun violence requires not just new policies, but investment in programs that address the root causes of this violence.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To reduce gun violence, we must invest in evidence-based violence reduction strategies that engage all community stakeholders. Program models such as Group Violence Intervention, Cure Violence, and Hospital-based Violence Intervention have proven to be successful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Richmond, California: A comprehensive strategy to address gun violence in Richmond by using elements of all three types of intervention programs resulted in a 71% reduction in gun violence leading to injury or death from 2007 to 2016.</a:t>
            </a:r>
            <a:endParaRPr sz="2000">
              <a:solidFill>
                <a:srgbClr val="1F3A93"/>
              </a:solidFill>
              <a:latin typeface="Roboto"/>
              <a:ea typeface="Roboto"/>
              <a:cs typeface="Roboto"/>
              <a:sym typeface="Roboto"/>
            </a:endParaRPr>
          </a:p>
        </p:txBody>
      </p:sp>
      <p:cxnSp>
        <p:nvCxnSpPr>
          <p:cNvPr id="917" name="Google Shape;917;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8" name="Google Shape;918;p9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19" name="Google Shape;919;p97"/>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9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#6: </a:t>
            </a:r>
            <a:r>
              <a:rPr b="1" i="1" lang="en">
                <a:solidFill>
                  <a:srgbClr val="1F3A93"/>
                </a:solidFill>
                <a:latin typeface="Roboto Condensed"/>
                <a:ea typeface="Roboto Condensed"/>
                <a:cs typeface="Roboto Condensed"/>
                <a:sym typeface="Roboto Condensed"/>
              </a:rPr>
              <a:t>Restrict Gun Trafficking</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925" name="Google Shape;925;p98"/>
          <p:cNvSpPr txBox="1"/>
          <p:nvPr>
            <p:ph idx="1" type="body"/>
          </p:nvPr>
        </p:nvSpPr>
        <p:spPr>
          <a:xfrm>
            <a:off x="311700" y="1152475"/>
            <a:ext cx="8520600" cy="3755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Guns move from states with weak gun laws to states with stronger laws. That illegal gun trafficking creates easy access to guns. Yet, there is no federal law specifically targeting gun trafficking.</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 traffickers often falsely claim guns they purchased were lost/stolen to hide their involvement in crime. Laws that require the reporting of lost/stolen guns to law enforcement can provide a check against this behavior. </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Gun traffickers often buy large quantities of guns at once in order to supply them to prohibited persons. Laws limiting the number of guns that may be purchased in a single transaction help deter this conduct. </a:t>
            </a:r>
            <a:endParaRPr sz="2000">
              <a:solidFill>
                <a:srgbClr val="1F3A93"/>
              </a:solidFill>
              <a:latin typeface="Roboto"/>
              <a:ea typeface="Roboto"/>
              <a:cs typeface="Roboto"/>
              <a:sym typeface="Roboto"/>
            </a:endParaRPr>
          </a:p>
        </p:txBody>
      </p:sp>
      <p:cxnSp>
        <p:nvCxnSpPr>
          <p:cNvPr id="926" name="Google Shape;926;p9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27" name="Google Shape;927;p9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28" name="Google Shape;928;p98"/>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9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34" name="Google Shape;934;p9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Ideas for Addressing Gun Violence</a:t>
            </a:r>
            <a:endParaRPr b="1">
              <a:solidFill>
                <a:srgbClr val="1F3A93"/>
              </a:solidFill>
              <a:latin typeface="Roboto Condensed"/>
              <a:ea typeface="Roboto Condensed"/>
              <a:cs typeface="Roboto Condensed"/>
              <a:sym typeface="Roboto Condensed"/>
            </a:endParaRPr>
          </a:p>
        </p:txBody>
      </p:sp>
      <p:sp>
        <p:nvSpPr>
          <p:cNvPr id="935" name="Google Shape;935;p9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500">
                <a:solidFill>
                  <a:srgbClr val="1F3A93"/>
                </a:solidFill>
                <a:latin typeface="Roboto"/>
                <a:ea typeface="Roboto"/>
                <a:cs typeface="Roboto"/>
                <a:sym typeface="Roboto"/>
              </a:rPr>
              <a:t>How would you rank these six ideas?</a:t>
            </a:r>
            <a:endParaRPr sz="2500">
              <a:solidFill>
                <a:srgbClr val="1F3A93"/>
              </a:solidFill>
              <a:latin typeface="Roboto"/>
              <a:ea typeface="Roboto"/>
              <a:cs typeface="Roboto"/>
              <a:sym typeface="Roboto"/>
            </a:endParaRPr>
          </a:p>
          <a:p>
            <a:pPr indent="-387350" lvl="0" marL="457200" rtl="0" algn="l">
              <a:spcBef>
                <a:spcPts val="1200"/>
              </a:spcBef>
              <a:spcAft>
                <a:spcPts val="0"/>
              </a:spcAft>
              <a:buClr>
                <a:srgbClr val="1F3A93"/>
              </a:buClr>
              <a:buSzPts val="2500"/>
              <a:buFont typeface="Roboto"/>
              <a:buChar char="●"/>
            </a:pPr>
            <a:r>
              <a:rPr lang="en" sz="2500">
                <a:solidFill>
                  <a:srgbClr val="1F3A93"/>
                </a:solidFill>
                <a:latin typeface="Roboto"/>
                <a:ea typeface="Roboto"/>
                <a:cs typeface="Roboto"/>
                <a:sym typeface="Roboto"/>
              </a:rPr>
              <a:t>Discuss with a partner what your ranking is.  What which one are you most passionate about?  What one are you least passionate about? Why?</a:t>
            </a:r>
            <a:endParaRPr sz="25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936" name="Google Shape;936;p9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7" name="Google Shape;937;p9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pSp>
        <p:nvGrpSpPr>
          <p:cNvPr id="938" name="Google Shape;938;p99"/>
          <p:cNvGrpSpPr/>
          <p:nvPr/>
        </p:nvGrpSpPr>
        <p:grpSpPr>
          <a:xfrm>
            <a:off x="3801740" y="3254456"/>
            <a:ext cx="1540531" cy="1398632"/>
            <a:chOff x="7384751" y="4147984"/>
            <a:chExt cx="380012" cy="351274"/>
          </a:xfrm>
        </p:grpSpPr>
        <p:sp>
          <p:nvSpPr>
            <p:cNvPr id="939" name="Google Shape;939;p99"/>
            <p:cNvSpPr/>
            <p:nvPr/>
          </p:nvSpPr>
          <p:spPr>
            <a:xfrm>
              <a:off x="7385513" y="4225879"/>
              <a:ext cx="379250" cy="273379"/>
            </a:xfrm>
            <a:custGeom>
              <a:rect b="b" l="l" r="r" t="t"/>
              <a:pathLst>
                <a:path extrusionOk="0" h="8609" w="11943">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9"/>
            <p:cNvSpPr/>
            <p:nvPr/>
          </p:nvSpPr>
          <p:spPr>
            <a:xfrm>
              <a:off x="7384751" y="4147984"/>
              <a:ext cx="380012" cy="228382"/>
            </a:xfrm>
            <a:custGeom>
              <a:rect b="b" l="l" r="r" t="t"/>
              <a:pathLst>
                <a:path extrusionOk="0" h="7192" w="11967">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9"/>
            <p:cNvSpPr/>
            <p:nvPr/>
          </p:nvSpPr>
          <p:spPr>
            <a:xfrm>
              <a:off x="7507642" y="4228134"/>
              <a:ext cx="37852" cy="37852"/>
            </a:xfrm>
            <a:custGeom>
              <a:rect b="b" l="l" r="r" t="t"/>
              <a:pathLst>
                <a:path extrusionOk="0" h="1192" w="1192">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9"/>
            <p:cNvSpPr/>
            <p:nvPr/>
          </p:nvSpPr>
          <p:spPr>
            <a:xfrm>
              <a:off x="7573820" y="4228134"/>
              <a:ext cx="37820" cy="37852"/>
            </a:xfrm>
            <a:custGeom>
              <a:rect b="b" l="l" r="r" t="t"/>
              <a:pathLst>
                <a:path extrusionOk="0" h="1192" w="1191">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99"/>
            <p:cNvSpPr/>
            <p:nvPr/>
          </p:nvSpPr>
          <p:spPr>
            <a:xfrm>
              <a:off x="7640728" y="4228134"/>
              <a:ext cx="37852" cy="37852"/>
            </a:xfrm>
            <a:custGeom>
              <a:rect b="b" l="l" r="r" t="t"/>
              <a:pathLst>
                <a:path extrusionOk="0" h="1192" w="1192">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id="948" name="Google Shape;948;p10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49" name="Google Shape;949;p10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Policy in Action</a:t>
            </a:r>
            <a:endParaRPr b="1">
              <a:solidFill>
                <a:srgbClr val="1F3A93"/>
              </a:solidFill>
              <a:latin typeface="Roboto Condensed"/>
              <a:ea typeface="Roboto Condensed"/>
              <a:cs typeface="Roboto Condensed"/>
              <a:sym typeface="Roboto Condensed"/>
            </a:endParaRPr>
          </a:p>
        </p:txBody>
      </p:sp>
      <p:sp>
        <p:nvSpPr>
          <p:cNvPr id="950" name="Google Shape;950;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2500">
                <a:solidFill>
                  <a:srgbClr val="1F3A93"/>
                </a:solidFill>
                <a:latin typeface="Roboto"/>
                <a:ea typeface="Roboto"/>
                <a:cs typeface="Roboto"/>
                <a:sym typeface="Roboto"/>
              </a:rPr>
              <a:t>Put what you’ve learned in action and </a:t>
            </a:r>
            <a:r>
              <a:rPr lang="en" sz="2500">
                <a:solidFill>
                  <a:srgbClr val="1F3A93"/>
                </a:solidFill>
                <a:latin typeface="Roboto"/>
                <a:ea typeface="Roboto"/>
                <a:cs typeface="Roboto"/>
                <a:sym typeface="Roboto"/>
              </a:rPr>
              <a:t>write</a:t>
            </a:r>
            <a:r>
              <a:rPr lang="en" sz="2500">
                <a:solidFill>
                  <a:srgbClr val="1F3A93"/>
                </a:solidFill>
                <a:latin typeface="Roboto"/>
                <a:ea typeface="Roboto"/>
                <a:cs typeface="Roboto"/>
                <a:sym typeface="Roboto"/>
              </a:rPr>
              <a:t> a letter to a </a:t>
            </a:r>
            <a:r>
              <a:rPr lang="en" sz="2500">
                <a:solidFill>
                  <a:srgbClr val="1F3A93"/>
                </a:solidFill>
                <a:latin typeface="Roboto"/>
                <a:ea typeface="Roboto"/>
                <a:cs typeface="Roboto"/>
                <a:sym typeface="Roboto"/>
              </a:rPr>
              <a:t>politician</a:t>
            </a:r>
            <a:r>
              <a:rPr lang="en" sz="2500">
                <a:solidFill>
                  <a:srgbClr val="1F3A93"/>
                </a:solidFill>
                <a:latin typeface="Roboto"/>
                <a:ea typeface="Roboto"/>
                <a:cs typeface="Roboto"/>
                <a:sym typeface="Roboto"/>
              </a:rPr>
              <a:t>! </a:t>
            </a:r>
            <a:endParaRPr sz="2500">
              <a:solidFill>
                <a:srgbClr val="1F3A93"/>
              </a:solidFill>
              <a:latin typeface="Roboto"/>
              <a:ea typeface="Roboto"/>
              <a:cs typeface="Roboto"/>
              <a:sym typeface="Roboto"/>
            </a:endParaRPr>
          </a:p>
          <a:p>
            <a:pPr indent="-387350" lvl="0" marL="457200" rtl="0" algn="l">
              <a:spcBef>
                <a:spcPts val="1200"/>
              </a:spcBef>
              <a:spcAft>
                <a:spcPts val="0"/>
              </a:spcAft>
              <a:buClr>
                <a:srgbClr val="1F3A93"/>
              </a:buClr>
              <a:buSzPts val="2500"/>
              <a:buFont typeface="Roboto"/>
              <a:buChar char="●"/>
            </a:pPr>
            <a:r>
              <a:rPr lang="en" sz="2500">
                <a:solidFill>
                  <a:srgbClr val="1F3A93"/>
                </a:solidFill>
                <a:latin typeface="Roboto"/>
                <a:ea typeface="Roboto"/>
                <a:cs typeface="Roboto"/>
                <a:sym typeface="Roboto"/>
              </a:rPr>
              <a:t>Choose one of the policies discussed today and write a letter to a politician. If needed, please use the provided template. </a:t>
            </a:r>
            <a:endParaRPr sz="25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951" name="Google Shape;951;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2" name="Google Shape;952;p10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953" name="Google Shape;953;p100"/>
          <p:cNvPicPr preferRelativeResize="0"/>
          <p:nvPr/>
        </p:nvPicPr>
        <p:blipFill rotWithShape="1">
          <a:blip r:embed="rId5">
            <a:alphaModFix/>
          </a:blip>
          <a:srcRect b="6768" l="5134" r="8569" t="7009"/>
          <a:stretch/>
        </p:blipFill>
        <p:spPr>
          <a:xfrm>
            <a:off x="4657825" y="3242800"/>
            <a:ext cx="1734994" cy="17334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0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59" name="Google Shape;959;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0" name="Google Shape;960;p101"/>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961" name="Google Shape;961;p101"/>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962" name="Google Shape;962;p101"/>
          <p:cNvGraphicFramePr/>
          <p:nvPr/>
        </p:nvGraphicFramePr>
        <p:xfrm>
          <a:off x="1433400" y="2296850"/>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Complete and turn in your policy idea assessment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&amp; your letter to a politician!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Goals of this Unit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36" name="Google Shape;136;p21"/>
          <p:cNvSpPr txBox="1"/>
          <p:nvPr>
            <p:ph idx="1" type="body"/>
          </p:nvPr>
        </p:nvSpPr>
        <p:spPr>
          <a:xfrm>
            <a:off x="311700" y="1104899"/>
            <a:ext cx="7792200" cy="37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275"/>
              <a:buFont typeface="Arial"/>
              <a:buNone/>
            </a:pPr>
            <a:r>
              <a:rPr lang="en" sz="2005">
                <a:solidFill>
                  <a:srgbClr val="1F3A93"/>
                </a:solidFill>
                <a:latin typeface="Roboto"/>
                <a:ea typeface="Roboto"/>
                <a:cs typeface="Roboto"/>
                <a:sym typeface="Roboto"/>
              </a:rPr>
              <a:t>By the end of this unit, our goal is to be able to answer the following questions:</a:t>
            </a:r>
            <a:endParaRPr sz="2005">
              <a:solidFill>
                <a:srgbClr val="1F3A93"/>
              </a:solidFill>
              <a:latin typeface="Roboto"/>
              <a:ea typeface="Roboto"/>
              <a:cs typeface="Roboto"/>
              <a:sym typeface="Roboto"/>
            </a:endParaRPr>
          </a:p>
          <a:p>
            <a:pPr indent="-355958" lvl="0" marL="457200" rtl="0" algn="l">
              <a:lnSpc>
                <a:spcPct val="115000"/>
              </a:lnSpc>
              <a:spcBef>
                <a:spcPts val="12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How and why did African American leaders differ in their response to gun control measures? </a:t>
            </a:r>
            <a:endParaRPr sz="2005">
              <a:solidFill>
                <a:srgbClr val="1F3A93"/>
              </a:solidFill>
              <a:latin typeface="Roboto"/>
              <a:ea typeface="Roboto"/>
              <a:cs typeface="Roboto"/>
              <a:sym typeface="Roboto"/>
            </a:endParaRPr>
          </a:p>
          <a:p>
            <a:pPr indent="-355958" lvl="0" marL="457200" rtl="0" algn="l">
              <a:lnSpc>
                <a:spcPct val="115000"/>
              </a:lnSpc>
              <a:spcBef>
                <a:spcPts val="10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What are the best ways to reduce gun violence today?</a:t>
            </a:r>
            <a:endParaRPr sz="2005">
              <a:solidFill>
                <a:srgbClr val="1F3A93"/>
              </a:solidFill>
              <a:latin typeface="Roboto"/>
              <a:ea typeface="Roboto"/>
              <a:cs typeface="Roboto"/>
              <a:sym typeface="Roboto"/>
            </a:endParaRPr>
          </a:p>
          <a:p>
            <a:pPr indent="-355958" lvl="0" marL="457200" rtl="0" algn="l">
              <a:lnSpc>
                <a:spcPct val="115000"/>
              </a:lnSpc>
              <a:spcBef>
                <a:spcPts val="1000"/>
              </a:spcBef>
              <a:spcAft>
                <a:spcPts val="0"/>
              </a:spcAft>
              <a:buClr>
                <a:srgbClr val="1F3A93"/>
              </a:buClr>
              <a:buSzPts val="2006"/>
              <a:buFont typeface="Roboto"/>
              <a:buChar char="●"/>
            </a:pPr>
            <a:r>
              <a:rPr lang="en" sz="2005">
                <a:solidFill>
                  <a:srgbClr val="1F3A93"/>
                </a:solidFill>
                <a:latin typeface="Roboto"/>
                <a:ea typeface="Roboto"/>
                <a:cs typeface="Roboto"/>
                <a:sym typeface="Roboto"/>
              </a:rPr>
              <a:t>How can young people play a role in efforts to reduce gun violence?</a:t>
            </a:r>
            <a:endParaRPr sz="2005">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275"/>
              <a:buFont typeface="Arial"/>
              <a:buNone/>
            </a:pPr>
            <a:r>
              <a:t/>
            </a:r>
            <a:endParaRPr sz="350">
              <a:solidFill>
                <a:srgbClr val="1F3A93"/>
              </a:solidFill>
              <a:latin typeface="Roboto"/>
              <a:ea typeface="Roboto"/>
              <a:cs typeface="Roboto"/>
              <a:sym typeface="Roboto"/>
            </a:endParaRPr>
          </a:p>
          <a:p>
            <a:pPr indent="0" lvl="0" marL="0" rtl="0" algn="l">
              <a:spcBef>
                <a:spcPts val="1200"/>
              </a:spcBef>
              <a:spcAft>
                <a:spcPts val="1200"/>
              </a:spcAft>
              <a:buSzPts val="275"/>
              <a:buNone/>
            </a:pPr>
            <a:r>
              <a:t/>
            </a:r>
            <a:endParaRPr sz="350">
              <a:solidFill>
                <a:srgbClr val="1F3A93"/>
              </a:solidFill>
              <a:latin typeface="Roboto"/>
              <a:ea typeface="Roboto"/>
              <a:cs typeface="Roboto"/>
              <a:sym typeface="Roboto"/>
            </a:endParaRPr>
          </a:p>
        </p:txBody>
      </p:sp>
      <p:cxnSp>
        <p:nvCxnSpPr>
          <p:cNvPr id="137" name="Google Shape;137;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8" name="Google Shape;138;p21"/>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39" name="Google Shape;139;p21"/>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66" name="Shape 966"/>
        <p:cNvGrpSpPr/>
        <p:nvPr/>
      </p:nvGrpSpPr>
      <p:grpSpPr>
        <a:xfrm>
          <a:off x="0" y="0"/>
          <a:ext cx="0" cy="0"/>
          <a:chOff x="0" y="0"/>
          <a:chExt cx="0" cy="0"/>
        </a:xfrm>
      </p:grpSpPr>
      <p:pic>
        <p:nvPicPr>
          <p:cNvPr id="967" name="Google Shape;967;p10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68" name="Google Shape;968;p102"/>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10</a:t>
            </a:r>
            <a:endParaRPr b="1" sz="4800">
              <a:solidFill>
                <a:schemeClr val="lt1"/>
              </a:solidFill>
              <a:latin typeface="Roboto Condensed"/>
              <a:ea typeface="Roboto Condensed"/>
              <a:cs typeface="Roboto Condensed"/>
              <a:sym typeface="Roboto Condensed"/>
            </a:endParaRPr>
          </a:p>
        </p:txBody>
      </p:sp>
      <p:sp>
        <p:nvSpPr>
          <p:cNvPr id="969" name="Google Shape;969;p102"/>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Clr>
                <a:schemeClr val="dk1"/>
              </a:buClr>
              <a:buSzPts val="275"/>
              <a:buFont typeface="Arial"/>
              <a:buNone/>
            </a:pPr>
            <a:r>
              <a:rPr lang="en" sz="7350">
                <a:solidFill>
                  <a:schemeClr val="lt1"/>
                </a:solidFill>
                <a:latin typeface="Raleway Medium"/>
                <a:ea typeface="Raleway Medium"/>
                <a:cs typeface="Raleway Medium"/>
                <a:sym typeface="Raleway Medium"/>
              </a:rPr>
              <a:t>Complete the March Shoe Design</a:t>
            </a:r>
            <a:endParaRPr sz="7350">
              <a:solidFill>
                <a:schemeClr val="lt1"/>
              </a:solidFill>
              <a:latin typeface="Raleway Medium"/>
              <a:ea typeface="Raleway Medium"/>
              <a:cs typeface="Raleway Medium"/>
              <a:sym typeface="Raleway Medium"/>
            </a:endParaRPr>
          </a:p>
          <a:p>
            <a:pPr indent="0" lvl="0" marL="0" rtl="0" algn="l">
              <a:spcBef>
                <a:spcPts val="0"/>
              </a:spcBef>
              <a:spcAft>
                <a:spcPts val="0"/>
              </a:spcAft>
              <a:buClr>
                <a:schemeClr val="dk1"/>
              </a:buClr>
              <a:buSzPct val="42307"/>
              <a:buFont typeface="Arial"/>
              <a:buNone/>
            </a:pPr>
            <a:r>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t/>
            </a:r>
            <a:endParaRPr sz="2600">
              <a:solidFill>
                <a:schemeClr val="lt1"/>
              </a:solidFill>
              <a:latin typeface="Raleway Medium"/>
              <a:ea typeface="Raleway Medium"/>
              <a:cs typeface="Raleway Medium"/>
              <a:sym typeface="Raleway Medium"/>
            </a:endParaRPr>
          </a:p>
        </p:txBody>
      </p:sp>
      <p:cxnSp>
        <p:nvCxnSpPr>
          <p:cNvPr id="970" name="Google Shape;970;p10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71" name="Google Shape;971;p10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972" name="Google Shape;972;p102"/>
          <p:cNvPicPr preferRelativeResize="0"/>
          <p:nvPr/>
        </p:nvPicPr>
        <p:blipFill>
          <a:blip r:embed="rId5">
            <a:alphaModFix/>
          </a:blip>
          <a:stretch>
            <a:fillRect/>
          </a:stretch>
        </p:blipFill>
        <p:spPr>
          <a:xfrm>
            <a:off x="5286000" y="895663"/>
            <a:ext cx="3693225" cy="36932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03"/>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 </a:t>
            </a:r>
            <a:r>
              <a:rPr b="1" i="1" lang="en">
                <a:solidFill>
                  <a:srgbClr val="1F3A93"/>
                </a:solidFill>
                <a:latin typeface="Roboto Condensed"/>
                <a:ea typeface="Roboto Condensed"/>
                <a:cs typeface="Roboto Condensed"/>
                <a:sym typeface="Roboto Condensed"/>
              </a:rPr>
              <a:t>March Shoe Design (continued)</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978" name="Google Shape;978;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9" name="Google Shape;979;p103"/>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980" name="Google Shape;980;p103"/>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981" name="Google Shape;981;p103"/>
          <p:cNvGraphicFramePr/>
          <p:nvPr/>
        </p:nvGraphicFramePr>
        <p:xfrm>
          <a:off x="311700" y="1296925"/>
          <a:ext cx="3000000" cy="3000000"/>
        </p:xfrm>
        <a:graphic>
          <a:graphicData uri="http://schemas.openxmlformats.org/drawingml/2006/table">
            <a:tbl>
              <a:tblPr>
                <a:noFill/>
                <a:tableStyleId>{4054C214-7C04-42D6-AEBD-6231AC6618F3}</a:tableStyleId>
              </a:tblPr>
              <a:tblGrid>
                <a:gridCol w="8375175"/>
              </a:tblGrid>
              <a:tr h="3686025">
                <a:tc>
                  <a:txBody>
                    <a:bodyPr/>
                    <a:lstStyle/>
                    <a:p>
                      <a:pPr indent="0" lvl="0" marL="0" rtl="0" algn="l">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Use the templates provided to design your own shoe! </a:t>
                      </a:r>
                      <a:r>
                        <a:rPr lang="en" sz="3200">
                          <a:solidFill>
                            <a:srgbClr val="1F3A93"/>
                          </a:solidFill>
                          <a:latin typeface="Roboto"/>
                          <a:ea typeface="Roboto"/>
                          <a:cs typeface="Roboto"/>
                          <a:sym typeface="Roboto"/>
                        </a:rPr>
                        <a:t>Incorporate</a:t>
                      </a:r>
                      <a:r>
                        <a:rPr lang="en" sz="3200">
                          <a:solidFill>
                            <a:srgbClr val="1F3A93"/>
                          </a:solidFill>
                          <a:latin typeface="Roboto"/>
                          <a:ea typeface="Roboto"/>
                          <a:cs typeface="Roboto"/>
                          <a:sym typeface="Roboto"/>
                        </a:rPr>
                        <a:t> one of the gun safety policies discussed yesterday! </a:t>
                      </a:r>
                      <a:endParaRPr sz="32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3200">
                          <a:solidFill>
                            <a:srgbClr val="1F3A93"/>
                          </a:solidFill>
                          <a:latin typeface="Roboto"/>
                          <a:ea typeface="Roboto"/>
                          <a:cs typeface="Roboto"/>
                          <a:sym typeface="Roboto"/>
                        </a:rPr>
                        <a:t>Be Creative!</a:t>
                      </a:r>
                      <a:endParaRPr sz="32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982" name="Google Shape;982;p103"/>
          <p:cNvPicPr preferRelativeResize="0"/>
          <p:nvPr/>
        </p:nvPicPr>
        <p:blipFill rotWithShape="1">
          <a:blip r:embed="rId5">
            <a:alphaModFix/>
          </a:blip>
          <a:srcRect b="10674" l="3575" r="3788" t="4544"/>
          <a:stretch/>
        </p:blipFill>
        <p:spPr>
          <a:xfrm>
            <a:off x="6688892" y="2571741"/>
            <a:ext cx="1752575" cy="989517"/>
          </a:xfrm>
          <a:prstGeom prst="rect">
            <a:avLst/>
          </a:prstGeom>
          <a:noFill/>
          <a:ln>
            <a:noFill/>
          </a:ln>
        </p:spPr>
      </p:pic>
      <p:pic>
        <p:nvPicPr>
          <p:cNvPr id="983" name="Google Shape;983;p103"/>
          <p:cNvPicPr preferRelativeResize="0"/>
          <p:nvPr/>
        </p:nvPicPr>
        <p:blipFill rotWithShape="1">
          <a:blip r:embed="rId6">
            <a:alphaModFix/>
          </a:blip>
          <a:srcRect b="3331" l="3679" r="3642" t="3341"/>
          <a:stretch/>
        </p:blipFill>
        <p:spPr>
          <a:xfrm>
            <a:off x="6688892" y="3736716"/>
            <a:ext cx="1752575" cy="106772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id="988" name="Google Shape;988;p104"/>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989" name="Google Shape;989;p10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990" name="Google Shape;990;p10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1" name="Google Shape;991;p104"/>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992" name="Google Shape;992;p10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March Shoe Design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Introduce assignment: Design your Shoe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Closing</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0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98" name="Google Shape;998;p10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9" name="Google Shape;999;p105"/>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1000" name="Google Shape;1000;p105"/>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1001" name="Google Shape;1001;p10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Apply ideas about what kind of action and activism is needed to limit gun violence by designing their own shoes for the March Shoe Design challenge. </a:t>
            </a:r>
            <a:endParaRPr sz="1800">
              <a:solidFill>
                <a:srgbClr val="414143"/>
              </a:solidFill>
              <a:latin typeface="Roboto"/>
              <a:ea typeface="Roboto"/>
              <a:cs typeface="Roboto"/>
              <a:sym typeface="Roboto"/>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id="1006" name="Google Shape;1006;p10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007" name="Google Shape;1007;p10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1008" name="Google Shape;1008;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1200"/>
              </a:spcAft>
              <a:buNone/>
            </a:pPr>
            <a:r>
              <a:rPr lang="en" sz="2500">
                <a:solidFill>
                  <a:srgbClr val="1F3A93"/>
                </a:solidFill>
                <a:latin typeface="Roboto"/>
                <a:ea typeface="Roboto"/>
                <a:cs typeface="Roboto"/>
                <a:sym typeface="Roboto"/>
              </a:rPr>
              <a:t>In closing, imagine if you are walking in a #neveragain March for our Lives event. Share your shoe design with the class and discuss how the world would be different if your ideas were put into policy.</a:t>
            </a:r>
            <a:endParaRPr sz="2500">
              <a:solidFill>
                <a:srgbClr val="1F3A93"/>
              </a:solidFill>
              <a:latin typeface="Roboto"/>
              <a:ea typeface="Roboto"/>
              <a:cs typeface="Roboto"/>
              <a:sym typeface="Roboto"/>
            </a:endParaRPr>
          </a:p>
        </p:txBody>
      </p:sp>
      <p:cxnSp>
        <p:nvCxnSpPr>
          <p:cNvPr id="1009" name="Google Shape;1009;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10" name="Google Shape;1010;p10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011" name="Google Shape;1011;p106"/>
          <p:cNvPicPr preferRelativeResize="0"/>
          <p:nvPr/>
        </p:nvPicPr>
        <p:blipFill>
          <a:blip r:embed="rId5">
            <a:alphaModFix/>
          </a:blip>
          <a:stretch>
            <a:fillRect/>
          </a:stretch>
        </p:blipFill>
        <p:spPr>
          <a:xfrm flipH="1">
            <a:off x="5397674" y="2398600"/>
            <a:ext cx="3666126" cy="36661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0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17" name="Google Shape;1017;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18" name="Google Shape;1018;p10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019" name="Google Shape;1019;p10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020" name="Google Shape;1020;p107"/>
          <p:cNvGraphicFramePr/>
          <p:nvPr/>
        </p:nvGraphicFramePr>
        <p:xfrm>
          <a:off x="1433413" y="1652838"/>
          <a:ext cx="3000000" cy="3000000"/>
        </p:xfrm>
        <a:graphic>
          <a:graphicData uri="http://schemas.openxmlformats.org/drawingml/2006/table">
            <a:tbl>
              <a:tblPr>
                <a:noFill/>
                <a:tableStyleId>{4054C214-7C04-42D6-AEBD-6231AC6618F3}</a:tableStyleId>
              </a:tblPr>
              <a:tblGrid>
                <a:gridCol w="6277175"/>
              </a:tblGrid>
              <a:tr h="1312300">
                <a:tc>
                  <a:txBody>
                    <a:bodyPr/>
                    <a:lstStyle/>
                    <a:p>
                      <a:pPr indent="0" lvl="0" marL="0" rtl="0" algn="ctr">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SUBMIT your shoe design &amp; your letter to a politician to the BreakFree Education competition!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021" name="Google Shape;1021;p107"/>
          <p:cNvPicPr preferRelativeResize="0"/>
          <p:nvPr/>
        </p:nvPicPr>
        <p:blipFill rotWithShape="1">
          <a:blip r:embed="rId5">
            <a:alphaModFix/>
          </a:blip>
          <a:srcRect b="26682" l="16137" r="16594" t="26034"/>
          <a:stretch/>
        </p:blipFill>
        <p:spPr>
          <a:xfrm flipH="1">
            <a:off x="5936126" y="3234650"/>
            <a:ext cx="2465949" cy="1733475"/>
          </a:xfrm>
          <a:prstGeom prst="rect">
            <a:avLst/>
          </a:prstGeom>
          <a:noFill/>
          <a:ln>
            <a:noFill/>
          </a:ln>
        </p:spPr>
      </p:pic>
      <p:pic>
        <p:nvPicPr>
          <p:cNvPr id="1022" name="Google Shape;1022;p107"/>
          <p:cNvPicPr preferRelativeResize="0"/>
          <p:nvPr/>
        </p:nvPicPr>
        <p:blipFill rotWithShape="1">
          <a:blip r:embed="rId6">
            <a:alphaModFix/>
          </a:blip>
          <a:srcRect b="6768" l="5134" r="8569" t="7009"/>
          <a:stretch/>
        </p:blipFill>
        <p:spPr>
          <a:xfrm>
            <a:off x="669975" y="3234650"/>
            <a:ext cx="1734994" cy="1733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