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Roboto Condensed"/>
      <p:regular r:id="rId32"/>
      <p:bold r:id="rId33"/>
      <p:italic r:id="rId34"/>
      <p:boldItalic r:id="rId35"/>
    </p:embeddedFont>
    <p:embeddedFont>
      <p:font typeface="Raleway Medium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78FF59-5D64-4CE5-8C50-8BBB401278FC}">
  <a:tblStyle styleId="{CA78FF59-5D64-4CE5-8C50-8BBB401278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RobotoCondensed-bold.fntdata"/><Relationship Id="rId10" Type="http://schemas.openxmlformats.org/officeDocument/2006/relationships/slide" Target="slides/slide4.xml"/><Relationship Id="rId32" Type="http://schemas.openxmlformats.org/officeDocument/2006/relationships/font" Target="fonts/RobotoCondensed-regular.fntdata"/><Relationship Id="rId13" Type="http://schemas.openxmlformats.org/officeDocument/2006/relationships/slide" Target="slides/slide7.xml"/><Relationship Id="rId35" Type="http://schemas.openxmlformats.org/officeDocument/2006/relationships/font" Target="fonts/RobotoCondensed-boldItalic.fntdata"/><Relationship Id="rId12" Type="http://schemas.openxmlformats.org/officeDocument/2006/relationships/slide" Target="slides/slide6.xml"/><Relationship Id="rId34" Type="http://schemas.openxmlformats.org/officeDocument/2006/relationships/font" Target="fonts/RobotoCondensed-italic.fntdata"/><Relationship Id="rId15" Type="http://schemas.openxmlformats.org/officeDocument/2006/relationships/slide" Target="slides/slide9.xml"/><Relationship Id="rId37" Type="http://schemas.openxmlformats.org/officeDocument/2006/relationships/font" Target="fonts/RalewayMedium-bold.fntdata"/><Relationship Id="rId14" Type="http://schemas.openxmlformats.org/officeDocument/2006/relationships/slide" Target="slides/slide8.xml"/><Relationship Id="rId36" Type="http://schemas.openxmlformats.org/officeDocument/2006/relationships/font" Target="fonts/RalewayMedium-regular.fntdata"/><Relationship Id="rId17" Type="http://schemas.openxmlformats.org/officeDocument/2006/relationships/slide" Target="slides/slide11.xml"/><Relationship Id="rId39" Type="http://schemas.openxmlformats.org/officeDocument/2006/relationships/font" Target="fonts/RalewayMedium-boldItalic.fntdata"/><Relationship Id="rId16" Type="http://schemas.openxmlformats.org/officeDocument/2006/relationships/slide" Target="slides/slide10.xml"/><Relationship Id="rId38" Type="http://schemas.openxmlformats.org/officeDocument/2006/relationships/font" Target="fonts/RalewayMedium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folders/17-ekBI6zWKbWq2Ooj-flcTg5n_75herH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LCSnH0D8seYKbqXu3JtvJe7vbOQ24i0pUeHW5W1gUAA/edit?usp=sharing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9p3DzUwxI0o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Qizkg9M80rxKG92KTWSxlAGPXVM45KNLm9GNa57QMA4/edit?usp=sharin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3uWMa96BW9ZBMKDXPoq0ddocr_VCBjuJk4Nj3pzL80c/edit?usp=sharin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nPIwCLOUl7msbLdu4Rs5DS0JBHsgSZ8-/view?resourcekey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folders/17-ekBI6zWKbWq2Ooj-flcTg5n_75her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7cccd41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7cccd41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Access the Teacher Lesson Plans here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7cccd41c0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7cccd41c0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Students will count the number of beats.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Click</a:t>
            </a:r>
            <a:r>
              <a:rPr lang="en">
                <a:solidFill>
                  <a:schemeClr val="dk1"/>
                </a:solidFill>
              </a:rPr>
              <a:t> to play the clip- You may need to play it a couple of times and have students compare how many beats they counted.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Video 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https://drive.google.com/drive/folders/17-ekBI6zWKbWq2Ooj-flcTg5n_75herH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Have students follow the steps on slide 2 on their handouts.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7cccd41c0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7cccd41c0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Have students reflect on the calculations they just completed in partners, whole group, or small group discussion.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7cccd41c0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7cccd41c0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Explain that students can use the tempo tool in Soundtrap to adjust their beats per minute.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Note: If students haven’t started their songs in SoundTrap yet, hold off on this slide until they become more comfortable with the technology.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7cccd41c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7cccd41c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Before students leave class, ask them to complete the exit ticket on a piece of paper or submit one through your virtual classroom.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9487dfb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9487dfb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Optional Lesson</a:t>
            </a:r>
            <a:r>
              <a:rPr lang="en">
                <a:solidFill>
                  <a:schemeClr val="dk1"/>
                </a:solidFill>
              </a:rPr>
              <a:t>: Exploring Billy Joel’s Song, </a:t>
            </a:r>
            <a:r>
              <a:rPr i="1" lang="en">
                <a:solidFill>
                  <a:schemeClr val="dk1"/>
                </a:solidFill>
              </a:rPr>
              <a:t>We Didn’t Start the Fire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View Lesson Plan </a:t>
            </a:r>
            <a:r>
              <a:rPr lang="en" u="sng">
                <a:solidFill>
                  <a:schemeClr val="hlink"/>
                </a:solidFill>
                <a:hlinkClick r:id="rId2"/>
              </a:rPr>
              <a:t>here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9487dfbf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9487dfbf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As students enter classroom, have the Do Now prompt on the screen for them to respond to in their journals, handout, or piece of paper.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9487dfbf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9487dfbf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Review</a:t>
            </a:r>
            <a:r>
              <a:rPr lang="en">
                <a:solidFill>
                  <a:schemeClr val="dk1"/>
                </a:solidFill>
              </a:rPr>
              <a:t> the agenda for the day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9487dfbf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9487dfbf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Review </a:t>
            </a:r>
            <a:r>
              <a:rPr lang="en">
                <a:solidFill>
                  <a:schemeClr val="dk1"/>
                </a:solidFill>
              </a:rPr>
              <a:t> the objectives for the day, so students know what is expected of their learning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9487dfbf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9487dfbf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Introduce students to Billy Joel’s song and tell them you will be exploring the song in today’s lesson.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There have been a lot of questions surrounding Billy Joel’s meaning in the song, We Didn’t Start the Fire. This is the only quote he released on the topic. 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9487dfbf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9487dfbf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Show</a:t>
            </a:r>
            <a:r>
              <a:rPr lang="en">
                <a:solidFill>
                  <a:schemeClr val="dk1"/>
                </a:solidFill>
              </a:rPr>
              <a:t> the video of the song and pull up the lyrics for students to read.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***Please preview this video before showing it to make sure it fits your classroom expectations.  Alternatively, you can simply play the song for students and show them the lyrics.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Video 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https://www.youtube.com/watch?v=9p3DzUwxI0o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SS connection- what has changed since this song was written? What has stayed the same?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7cccd41c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7cccd41c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View Lesson Plan </a:t>
            </a:r>
            <a:r>
              <a:rPr lang="en" u="sng">
                <a:solidFill>
                  <a:schemeClr val="hlink"/>
                </a:solidFill>
                <a:hlinkClick r:id="rId2"/>
              </a:rPr>
              <a:t>here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9487dfbf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9487dfbf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Explain</a:t>
            </a:r>
            <a:r>
              <a:rPr lang="en">
                <a:solidFill>
                  <a:schemeClr val="dk1"/>
                </a:solidFill>
              </a:rPr>
              <a:t> that the tweet on the left shows how We Didn’t Start the Fire can be rewritten to tackle modern issues.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Instruct</a:t>
            </a:r>
            <a:r>
              <a:rPr lang="en">
                <a:solidFill>
                  <a:schemeClr val="dk1"/>
                </a:solidFill>
              </a:rPr>
              <a:t> students to use the worksheet in PDF to write their own verse by breaking up the syllables. Please share your verses with us!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9487dfbf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9487dfbf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Before students leave class, ask them to complete the exit ticket on a piece of paper or submit one through your virtual classroom.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7cccd41c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7cccd41c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As students enter classroom, have the Do Now prompt on the screen for them to respond to in their journals, handout, or piece of paper.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7cccd41c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7cccd41c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Review</a:t>
            </a:r>
            <a:r>
              <a:rPr lang="en">
                <a:solidFill>
                  <a:schemeClr val="dk1"/>
                </a:solidFill>
              </a:rPr>
              <a:t> the agenda for the day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7cccd41c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7cccd41c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Review </a:t>
            </a:r>
            <a:r>
              <a:rPr lang="en">
                <a:solidFill>
                  <a:schemeClr val="dk1"/>
                </a:solidFill>
              </a:rPr>
              <a:t> the objectives for the day, so students know what is expected of their learning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7cccd41c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7cccd41c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Ask students how they might find tempo based on the definition of tempo.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Distribute the </a:t>
            </a:r>
            <a:r>
              <a:rPr lang="en" u="sng">
                <a:solidFill>
                  <a:schemeClr val="hlink"/>
                </a:solidFill>
                <a:hlinkClick r:id="rId2"/>
              </a:rPr>
              <a:t>handout</a:t>
            </a:r>
            <a:r>
              <a:rPr lang="en"/>
              <a:t> for calculations: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7cccd41c0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7cccd41c0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Review the steps to calculating tempo with students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Tell them that on the next few slides they will be using these equations to determine tempos of songs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*To make this lesson more challenging, use the full length songs and choose a sample in the middle of the song or before showing students how to figure out tempo. To find the length of a sample if it is in the middle of a song, subtract the end time from the start time of the sample clip or use a stopwatch. In the following slides, the sample lengths have been provided for you.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7cccd41c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7cccd41c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Students will count the number of beats.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Click</a:t>
            </a:r>
            <a:r>
              <a:rPr lang="en">
                <a:solidFill>
                  <a:schemeClr val="dk1"/>
                </a:solidFill>
              </a:rPr>
              <a:t> to play the clip- You may need to play it a couple of times and have students compare how many beats they counted.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Clip 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https://drive.google.com/file/d/1nPIwCLOUl7msbLdu4Rs5DS0JBHsgSZ8-/view?resourcekey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Have students follow the steps on slide 2 on their handouts.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60/12=5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 beats= 16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16x5=80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bpm= 80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7cccd41c0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7cccd41c0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Students will count the number of beats.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>
                <a:solidFill>
                  <a:schemeClr val="dk1"/>
                </a:solidFill>
              </a:rPr>
              <a:t>Click</a:t>
            </a:r>
            <a:r>
              <a:rPr lang="en">
                <a:solidFill>
                  <a:schemeClr val="dk1"/>
                </a:solidFill>
              </a:rPr>
              <a:t> to play the clip- You may need to play it a couple of times and have students compare how many beats they counted.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Video llink: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https://drive.google.com/drive/folders/17-ekBI6zWKbWq2Ooj-flcTg5n_75herH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Have students follow the steps on slide 2 on their handouts.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RKjUwrjluWyMGaMbeXP4Rz7Mbaa-9ai2/view" TargetMode="External"/><Relationship Id="rId5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cs.google.com/document/d/14oO7pN_P3psWEyZX3wrGqqXbuhK5zzbeSStAhJ4BQzk/edit?usp=sharing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://www.youtube.com/watch?v=9p3DzUwxI0o" TargetMode="External"/><Relationship Id="rId6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rive.google.com/file/d/1LsDP6nj2JjHVEKRTQz2Bo7CKu1_zy4Hk/view?usp=sharing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nPIwCLOUl7msbLdu4Rs5DS0JBHsgSZ8-/view" TargetMode="External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Q1Hv3MvleOenpiy_fJ6i2M6WbTexz_r2/view" TargetMode="External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52400" cy="5143500"/>
          </a:xfrm>
          <a:prstGeom prst="rect">
            <a:avLst/>
          </a:prstGeom>
          <a:solidFill>
            <a:srgbClr val="1F3A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597375" y="2126526"/>
            <a:ext cx="4887300" cy="12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Unsung</a:t>
            </a:r>
            <a:endParaRPr b="1" sz="4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597375" y="3393196"/>
            <a:ext cx="40251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Optional Lessons</a:t>
            </a:r>
            <a:endParaRPr sz="260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690719" y="2126536"/>
            <a:ext cx="443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19" y="1064375"/>
            <a:ext cx="1947275" cy="5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34824" l="0" r="19916" t="1996"/>
          <a:stretch/>
        </p:blipFill>
        <p:spPr>
          <a:xfrm>
            <a:off x="4781550" y="1695450"/>
            <a:ext cx="437085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000" y="308275"/>
            <a:ext cx="6811975" cy="68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Didn’t Start the Fire (Billy Joel)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37" name="Google Shape;137;p22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7973100" y="184813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4897500" y="1655150"/>
            <a:ext cx="4087200" cy="28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Length of the sample- 11 Seconds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How many samples would fit in a minute? 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How many beats are in this sample? 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What is the BPM?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22" title="Billy_Joel_-_We_Didn't_Start_The_Fire_(Historically_Accurate_Almanac)_COMPLETE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675" y="1800750"/>
            <a:ext cx="4592701" cy="2583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Discussion: applying tempo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367250"/>
            <a:ext cx="7475100" cy="36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14143"/>
              </a:buClr>
              <a:buSzPts val="2200"/>
              <a:buFont typeface="Roboto"/>
              <a:buAutoNum type="arabicPeriod"/>
            </a:pPr>
            <a:r>
              <a:rPr lang="en" sz="2200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What is the most effective tempo for a protest song? What makes you think that? </a:t>
            </a:r>
            <a:endParaRPr sz="22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14143"/>
              </a:buClr>
              <a:buSzPts val="2200"/>
              <a:buFont typeface="Roboto"/>
              <a:buAutoNum type="arabicPeriod"/>
            </a:pPr>
            <a:r>
              <a:rPr lang="en" sz="2200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How does tempo impact the song overall? </a:t>
            </a:r>
            <a:endParaRPr sz="22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" name="Google Shape;147;p23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174" y="31900"/>
            <a:ext cx="1197252" cy="115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18226"/>
            <a:ext cx="4746576" cy="474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Tempo in SoundTrap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367250"/>
            <a:ext cx="8277300" cy="36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14143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You can use the tempo and metronome features in SoundTrap to customize and adjust tempo. </a:t>
            </a:r>
            <a:endParaRPr sz="22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14143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Try it out. What happens when you increase the tempo? Decrease?</a:t>
            </a:r>
            <a:endParaRPr sz="22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" name="Google Shape;156;p24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174" y="31900"/>
            <a:ext cx="1197252" cy="115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79075"/>
            <a:ext cx="9144001" cy="119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Exit Ticket: 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64" name="Google Shape;164;p25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90507">
            <a:off x="7456700" y="-211537"/>
            <a:ext cx="1518173" cy="1518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6" name="Google Shape;166;p25"/>
          <p:cNvGraphicFramePr/>
          <p:nvPr/>
        </p:nvGraphicFramePr>
        <p:xfrm>
          <a:off x="566063" y="13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{CA78FF59-5D64-4CE5-8C50-8BBB401278FC}</a:tableStyleId>
              </a:tblPr>
              <a:tblGrid>
                <a:gridCol w="7964300"/>
              </a:tblGrid>
              <a:tr h="3370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 might you incorporate what you learned about tempo into your song? </a:t>
                      </a:r>
                      <a:endParaRPr sz="29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A9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b="16016" l="0" r="21703" t="13456"/>
          <a:stretch/>
        </p:blipFill>
        <p:spPr>
          <a:xfrm rot="10800000">
            <a:off x="-33200" y="800"/>
            <a:ext cx="5945075" cy="51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>
            <p:ph type="ctrTitle"/>
          </p:nvPr>
        </p:nvSpPr>
        <p:spPr>
          <a:xfrm>
            <a:off x="597375" y="2202726"/>
            <a:ext cx="4887300" cy="12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Didn’t Start the Fire</a:t>
            </a:r>
            <a:endParaRPr b="1" sz="4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3" name="Google Shape;173;p26"/>
          <p:cNvSpPr txBox="1"/>
          <p:nvPr>
            <p:ph idx="1" type="subTitle"/>
          </p:nvPr>
        </p:nvSpPr>
        <p:spPr>
          <a:xfrm>
            <a:off x="597375" y="3358025"/>
            <a:ext cx="44310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233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Song Analysis &amp; Writing</a:t>
            </a:r>
            <a:endParaRPr sz="233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sz="233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43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cxnSp>
        <p:nvCxnSpPr>
          <p:cNvPr id="174" name="Google Shape;174;p26"/>
          <p:cNvCxnSpPr/>
          <p:nvPr/>
        </p:nvCxnSpPr>
        <p:spPr>
          <a:xfrm>
            <a:off x="690719" y="2126536"/>
            <a:ext cx="443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19" y="1064375"/>
            <a:ext cx="1947275" cy="5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7500" y="811225"/>
            <a:ext cx="3536800" cy="35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311700" y="321200"/>
            <a:ext cx="722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Now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82" name="Google Shape;182;p27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 b="15513" l="0" r="23512" t="15382"/>
          <a:stretch/>
        </p:blipFill>
        <p:spPr>
          <a:xfrm rot="302347">
            <a:off x="8055423" y="195126"/>
            <a:ext cx="881528" cy="7963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27"/>
          <p:cNvGraphicFramePr/>
          <p:nvPr/>
        </p:nvGraphicFramePr>
        <p:xfrm>
          <a:off x="305055" y="133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{CA78FF59-5D64-4CE5-8C50-8BBB401278FC}</a:tableStyleId>
              </a:tblPr>
              <a:tblGrid>
                <a:gridCol w="8533900"/>
              </a:tblGrid>
              <a:tr h="3429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>
                          <a:solidFill>
                            <a:srgbClr val="00B2A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 you think songs can impact current events? </a:t>
                      </a:r>
                      <a:endParaRPr b="1" sz="2600">
                        <a:solidFill>
                          <a:srgbClr val="00B2A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2600">
                          <a:solidFill>
                            <a:srgbClr val="00B2A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Why or why not?</a:t>
                      </a:r>
                      <a:endParaRPr sz="2600">
                        <a:solidFill>
                          <a:srgbClr val="00B2A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Agenda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AutoNum type="arabicPeriod"/>
            </a:pPr>
            <a:r>
              <a:rPr b="1"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Do Now</a:t>
            </a:r>
            <a:endParaRPr b="1"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AutoNum type="arabicPeriod"/>
            </a:pPr>
            <a:r>
              <a:rPr b="1"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Listen to Billy Joel’s </a:t>
            </a:r>
            <a:r>
              <a:rPr b="1" i="1"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We Didn’t Start the Fire</a:t>
            </a:r>
            <a:endParaRPr b="1" i="1"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AutoNum type="arabicPeriod"/>
            </a:pPr>
            <a:r>
              <a:rPr b="1"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Write Your Own Song!</a:t>
            </a:r>
            <a:endParaRPr b="1"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B2A9"/>
              </a:buClr>
              <a:buSzPts val="2300"/>
              <a:buFont typeface="Roboto"/>
              <a:buAutoNum type="arabicPeriod"/>
            </a:pPr>
            <a:r>
              <a:rPr b="1"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Exit Ticket</a:t>
            </a:r>
            <a:endParaRPr b="1" sz="19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1" name="Google Shape;191;p28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450" y="31300"/>
            <a:ext cx="1063197" cy="115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Students will be able to</a:t>
            </a:r>
            <a:endParaRPr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4141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Analyze a song for historical relevance and themes of change/continuity.</a:t>
            </a:r>
            <a:endParaRPr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141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Apply knowledge of song structure to create an original version.</a:t>
            </a:r>
            <a:endParaRPr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9" name="Google Shape;199;p29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 b="16464" l="16717" r="14962" t="0"/>
          <a:stretch/>
        </p:blipFill>
        <p:spPr>
          <a:xfrm>
            <a:off x="8046450" y="-142675"/>
            <a:ext cx="958050" cy="117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Billy Joel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4301425" y="1926275"/>
            <a:ext cx="4748100" cy="20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“What I’m trying to get across is that we didn’t start this stuff, we inherited it”</a:t>
            </a:r>
            <a:r>
              <a:rPr b="1" lang="en" sz="26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6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(Rolling Stone, 16 November 1989)</a:t>
            </a:r>
            <a:endParaRPr b="1" sz="19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7" name="Google Shape;207;p30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174" y="31900"/>
            <a:ext cx="1197252" cy="115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4">
            <a:alphaModFix amt="77000"/>
          </a:blip>
          <a:stretch>
            <a:fillRect/>
          </a:stretch>
        </p:blipFill>
        <p:spPr>
          <a:xfrm>
            <a:off x="311688" y="1087288"/>
            <a:ext cx="3890874" cy="39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Didn’t Start the Fire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4813500" y="1411050"/>
            <a:ext cx="4236000" cy="325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C4687"/>
                </a:solidFill>
                <a:latin typeface="Roboto"/>
                <a:ea typeface="Roboto"/>
                <a:cs typeface="Roboto"/>
                <a:sym typeface="Roboto"/>
              </a:rPr>
              <a:t>Listen and Watch the video for </a:t>
            </a:r>
            <a:r>
              <a:rPr i="1" lang="en" sz="2200">
                <a:solidFill>
                  <a:srgbClr val="1C4687"/>
                </a:solidFill>
                <a:latin typeface="Roboto"/>
                <a:ea typeface="Roboto"/>
                <a:cs typeface="Roboto"/>
                <a:sym typeface="Roboto"/>
              </a:rPr>
              <a:t>We Didn’t Start the Fire</a:t>
            </a:r>
            <a:r>
              <a:rPr lang="en" sz="2200">
                <a:solidFill>
                  <a:srgbClr val="1C4687"/>
                </a:solidFill>
                <a:latin typeface="Roboto"/>
                <a:ea typeface="Roboto"/>
                <a:cs typeface="Roboto"/>
                <a:sym typeface="Roboto"/>
              </a:rPr>
              <a:t>. Click </a:t>
            </a:r>
            <a:r>
              <a:rPr lang="en" sz="2200" u="sng">
                <a:solidFill>
                  <a:srgbClr val="1C46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2200">
                <a:solidFill>
                  <a:srgbClr val="1C4687"/>
                </a:solidFill>
                <a:latin typeface="Roboto"/>
                <a:ea typeface="Roboto"/>
                <a:cs typeface="Roboto"/>
                <a:sym typeface="Roboto"/>
              </a:rPr>
              <a:t> for the lyrics. </a:t>
            </a:r>
            <a:endParaRPr sz="2200">
              <a:solidFill>
                <a:srgbClr val="1C46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1C4687"/>
                </a:solidFill>
                <a:latin typeface="Roboto"/>
                <a:ea typeface="Roboto"/>
                <a:cs typeface="Roboto"/>
                <a:sym typeface="Roboto"/>
              </a:rPr>
              <a:t>This video was made to show each reference in the video so that a modern day viewer could understand all of the references in the song.  </a:t>
            </a:r>
            <a:endParaRPr i="1" sz="2600">
              <a:solidFill>
                <a:srgbClr val="1C46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6" name="Google Shape;216;p31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7" name="Google Shape;21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1174" y="31900"/>
            <a:ext cx="1197252" cy="1151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'We Didn't Start The Fire' music video with historically accurate news coverage accompanying all 100+ events mentioned. Been meaning to get to this for my entire life. I hope you enjoy and thank you for watching. Lyrics in video description.&#10;&#10;Music: We Didn't Start The Fire | Billy Joel&#10;Video: Historic Archives 1949-1989&#10;Edited: A. D. (onthescenemissing@gmail.com)&#10;&#10;Song: We Didn't Start The Fire&#10;Artist: Bill Joel&#10;Album: Storm Front&#10;Original Release Date: September 27, 1989&#10;Release Date: October 20, 1998&#10;Copyright: 1989 Sony Music Entertainment Inc.&#10;&#10;Harry Truman, Doris Day, Red China, Johnnie Ray&#10;South Pacific, Walter Winchell, Joe DiMaggio&#10;Joe McCarthy, Richard Nixon, Studebaker, Television&#10;North Korea, South Korea, Marilyn Monroe&#10;Rosenbergs, H-Bomb, Sugar Ray, Panmunjom&#10;Brando, The King And I, and The Catcher In The Rye&#10;Eisenhower, Vaccine, England's got a new queen&#10;Marciano, Liberace, Santayana goodbye&#10;&#10;We didn't start the fire&#10;It was always burning since the world's been turning&#10;We didn't start the fire&#10;No, we didn't light it, but we tried to fight it&#10;&#10;Joseph Stalin, Malenkov, Nasser and Prokofiev&#10;Rockefeller, Campanella, Communist Bloc&#10;Roy Cohn, Juan Peron, Toscanini, Dacron&#10;Dien Bien Phu Falls, &quot;Rock Around the Clock&quot;&#10;Einstein, James Dean, Brooklyn's got a winning team&#10;Davy Crockett, Peter Pan, Elvis Presley, Disneyland&#10;Bardot, Budapest, Alabama, Khrushchev&#10;Princess Grace, Peyton Place, Trouble in the Suez&#10;&#10;We didn't start the fire&#10;It was always burning since the world's been turning&#10;We didn't start the fire&#10;No, we didn't light it, but we tried to fight it&#10;&#10;Little Rock, Pasternak, Mickey Mantle, Kerouac&#10;Sputnik, Zhou Enlai, Bridge On The River Kwai&#10;Lebanon, Charles de Gaulle, California baseball&#10;Starkweather Homicide, Children of Thalidomide&#10;Buddy Holly, Ben-Hur, Space Monkey, Mafia&#10;Hula Hoops, Castro, Edsel is a no-go&#10;U-2, Syngman Rhee, payola and Kennedy&#10;Chubby Checker, Psycho, Belgians in the Congo&#10;&#10;We didn't start the fire&#10;It was always burning since the world's been turning&#10;We didn't start the fire&#10;No, we didn't light it, but we tried to fight it&#10;&#10;Hemingway, Eichmann, Stranger in a Strange Land&#10;Dylan, Berlin, Bay of Pigs invasion&#10;Lawrence of Arabia, British Beatlemania&#10;Ole Miss, John Glenn, Liston beats Patterson&#10;Pope Paul, Malcolm X, British Politician sex&#10;J.F.K. blown away, what else do I have to say?&#10;&#10;We didn't start the fire&#10;It was always burning since the world's been turning&#10;We didn't start the fire&#10;No, we didn't light it, but we tried to fight it&#10;&#10;Birth control, Ho Chi Minh, Richard Nixon back again&#10;Moonshot, Woodstock, Watergate, punk rock&#10;Begin, Reagan, Palestine, Terror on the airline&#10;Ayatollah's in Iran, Russians in Afghanistan&#10;Wheel of Fortune, Sally Ride, heavy metal suicide&#10;Foreign debts, homeless Vets, AIDS, crack, Bernie Goetz&#10;Hypodermics on the shores, China's under martial law&#10;Rock and Roller cola wars, I can't take it anymore&#10;&#10;We didn't start the fire&#10;It was always burning since the world's been turning&#10;We didn't start the fire&#10;But when we are gone&#10;It will still burn on, and on, and on, and on...&#10;We didn't start the fire&#10;It was always burning since the world's been turning&#10;We didn't start the fire&#10;No, we didn't light it, but we tried to fight it&#10;We didn't start the fire&#10;It was always burning since the world's been turning&#10;We didn't start the fire&#10;No, we didn't light it, but we tried to fight it&#10;We didn't start the fire&#10;It was always burning since the world's been turning&#10;We didn't start the fire&#10;No, we didn't light it, but we tried to fight it&#10;We didn't start the fire&#10;It was always burning since the world's been turning" id="218" name="Google Shape;218;p31" title="Billy Joel - We Didn't Start The Fire (Historically Accurate Almanac) COMPLET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650" y="1563875"/>
            <a:ext cx="3814600" cy="28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A9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6016" l="0" r="21703" t="13456"/>
          <a:stretch/>
        </p:blipFill>
        <p:spPr>
          <a:xfrm rot="10800000">
            <a:off x="-33200" y="800"/>
            <a:ext cx="5945075" cy="51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ctrTitle"/>
          </p:nvPr>
        </p:nvSpPr>
        <p:spPr>
          <a:xfrm>
            <a:off x="597375" y="2126526"/>
            <a:ext cx="4887300" cy="12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Tempo?</a:t>
            </a:r>
            <a:endParaRPr b="1" sz="4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597375" y="3358021"/>
            <a:ext cx="40251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233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Math Lesson</a:t>
            </a:r>
            <a:endParaRPr sz="233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sz="233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43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cxnSp>
        <p:nvCxnSpPr>
          <p:cNvPr id="68" name="Google Shape;68;p14"/>
          <p:cNvCxnSpPr/>
          <p:nvPr/>
        </p:nvCxnSpPr>
        <p:spPr>
          <a:xfrm>
            <a:off x="690719" y="2126536"/>
            <a:ext cx="443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19" y="1064375"/>
            <a:ext cx="1947275" cy="5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7500" y="811225"/>
            <a:ext cx="3536800" cy="35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Didn’t Start the Fire - Today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4010475" y="1374625"/>
            <a:ext cx="4964400" cy="3493500"/>
          </a:xfrm>
          <a:prstGeom prst="rect">
            <a:avLst/>
          </a:prstGeom>
          <a:ln cap="flat" cmpd="sng" w="38100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The message that Billy Joel wrote in 1989 is still ringing true today. Do you think this tweet captures the 2018 version of the song? 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Assignment: </a:t>
            </a:r>
            <a:endParaRPr b="1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Write your own verse of </a:t>
            </a:r>
            <a:r>
              <a:rPr i="1"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We Didn’t Start the Fire</a:t>
            </a: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 sharing your message about Youth Justice. 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C4687"/>
                </a:solidFill>
                <a:latin typeface="Roboto"/>
                <a:ea typeface="Roboto"/>
                <a:cs typeface="Roboto"/>
                <a:sym typeface="Roboto"/>
              </a:rPr>
              <a:t>If you need help with the syllables click on this </a:t>
            </a:r>
            <a:r>
              <a:rPr lang="en" sz="1500" u="sng">
                <a:solidFill>
                  <a:srgbClr val="1C46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worksheet</a:t>
            </a:r>
            <a:r>
              <a:rPr lang="en" sz="1500">
                <a:solidFill>
                  <a:srgbClr val="1C4687"/>
                </a:solidFill>
                <a:latin typeface="Roboto"/>
                <a:ea typeface="Roboto"/>
                <a:cs typeface="Roboto"/>
                <a:sym typeface="Roboto"/>
              </a:rPr>
              <a:t>.  </a:t>
            </a:r>
            <a:endParaRPr sz="1900">
              <a:solidFill>
                <a:srgbClr val="1C46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" name="Google Shape;225;p32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6" name="Google Shape;226;p32"/>
          <p:cNvPicPr preferRelativeResize="0"/>
          <p:nvPr/>
        </p:nvPicPr>
        <p:blipFill rotWithShape="1">
          <a:blip r:embed="rId4">
            <a:alphaModFix/>
          </a:blip>
          <a:srcRect b="0" l="0" r="0" t="15604"/>
          <a:stretch/>
        </p:blipFill>
        <p:spPr>
          <a:xfrm>
            <a:off x="7973100" y="184813"/>
            <a:ext cx="1001775" cy="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 rotWithShape="1">
          <a:blip r:embed="rId5">
            <a:alphaModFix/>
          </a:blip>
          <a:srcRect b="0" l="0" r="33386" t="0"/>
          <a:stretch/>
        </p:blipFill>
        <p:spPr>
          <a:xfrm>
            <a:off x="311700" y="1163500"/>
            <a:ext cx="3576600" cy="391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Exit Ticket: 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33" name="Google Shape;233;p33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4" name="Google Shape;2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90507">
            <a:off x="7456700" y="-211537"/>
            <a:ext cx="1518173" cy="1518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5" name="Google Shape;235;p33"/>
          <p:cNvGraphicFramePr/>
          <p:nvPr/>
        </p:nvGraphicFramePr>
        <p:xfrm>
          <a:off x="566063" y="13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{CA78FF59-5D64-4CE5-8C50-8BBB401278FC}</a:tableStyleId>
              </a:tblPr>
              <a:tblGrid>
                <a:gridCol w="7964300"/>
              </a:tblGrid>
              <a:tr h="3370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1F3A9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did you learn today?</a:t>
                      </a:r>
                      <a:endParaRPr sz="2800">
                        <a:solidFill>
                          <a:srgbClr val="1F3A9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21200"/>
            <a:ext cx="722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Now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15513" l="0" r="23512" t="15382"/>
          <a:stretch/>
        </p:blipFill>
        <p:spPr>
          <a:xfrm rot="302347">
            <a:off x="8055423" y="195126"/>
            <a:ext cx="881528" cy="7963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" name="Google Shape;78;p15"/>
          <p:cNvGraphicFramePr/>
          <p:nvPr/>
        </p:nvGraphicFramePr>
        <p:xfrm>
          <a:off x="585405" y="189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{CA78FF59-5D64-4CE5-8C50-8BBB401278FC}</a:tableStyleId>
              </a:tblPr>
              <a:tblGrid>
                <a:gridCol w="7973200"/>
              </a:tblGrid>
              <a:tr h="2268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00B2A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 you prefer fast or slow songs? Why?</a:t>
                      </a:r>
                      <a:endParaRPr b="1" sz="2300">
                        <a:solidFill>
                          <a:srgbClr val="00B2A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B2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Agenda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AutoNum type="arabicPeriod"/>
            </a:pPr>
            <a:r>
              <a:rPr b="1"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What is tempo?</a:t>
            </a:r>
            <a:endParaRPr b="1"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AutoNum type="arabicPeriod"/>
            </a:pPr>
            <a:r>
              <a:rPr b="1"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How to  calculate tempo</a:t>
            </a:r>
            <a:endParaRPr b="1"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AutoNum type="arabicPeriod"/>
            </a:pPr>
            <a:r>
              <a:rPr b="1"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Song examples</a:t>
            </a:r>
            <a:endParaRPr b="1"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AutoNum type="arabicPeriod"/>
            </a:pPr>
            <a:r>
              <a:rPr b="1"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Applying tempo</a:t>
            </a:r>
            <a:endParaRPr b="1"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AutoNum type="arabicPeriod"/>
            </a:pPr>
            <a:r>
              <a:rPr b="1"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Tempo in Soundtrap</a:t>
            </a:r>
            <a:endParaRPr b="1" sz="23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Roboto"/>
              <a:buAutoNum type="arabicPeriod"/>
            </a:pPr>
            <a:r>
              <a:rPr b="1" lang="en" sz="23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Exit Ticket</a:t>
            </a:r>
            <a:endParaRPr b="1" sz="19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" name="Google Shape;85;p16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450" y="31300"/>
            <a:ext cx="1063197" cy="115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Students will be able to</a:t>
            </a:r>
            <a:endParaRPr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4141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Calculate the tempo of songs</a:t>
            </a:r>
            <a:endParaRPr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141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Analyze the effectiveness of different tempo speeds on a song </a:t>
            </a:r>
            <a:endParaRPr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141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Experiment with tempo using technology</a:t>
            </a:r>
            <a:endParaRPr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" name="Google Shape;93;p17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16464" l="16717" r="14962" t="0"/>
          <a:stretch/>
        </p:blipFill>
        <p:spPr>
          <a:xfrm>
            <a:off x="8046450" y="-142675"/>
            <a:ext cx="958050" cy="117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tempo?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125175" y="1152475"/>
            <a:ext cx="4608600" cy="3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141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Tempo is the number of beats per minute in music. </a:t>
            </a:r>
            <a:endParaRPr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4141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You can find the tempo of any song by doing some simple calculations! </a:t>
            </a:r>
            <a:endParaRPr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How do you think you find the tempo of a song? </a:t>
            </a:r>
            <a:endParaRPr b="1"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"/>
                <a:ea typeface="Roboto"/>
                <a:cs typeface="Roboto"/>
                <a:sym typeface="Roboto"/>
              </a:rPr>
              <a:t>Why does tempo matter? </a:t>
            </a:r>
            <a:endParaRPr>
              <a:solidFill>
                <a:srgbClr val="1F3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" name="Google Shape;101;p18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174" y="31900"/>
            <a:ext cx="1197252" cy="11512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4824875" y="1092425"/>
            <a:ext cx="4319100" cy="4051200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you know?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great instrumentalist can perform a piece of music at a wide variety of tempos. To truly control her instrument, she must be able to play a passage just as compellingly at rapid speed as she might at a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languid speed, and vice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versa. For centuries,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musicians have practiced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playing at a variety of tempos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by using a device known as a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metronome, which produces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click at a regular interval of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time.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b="10889" l="12035" r="8098" t="0"/>
          <a:stretch/>
        </p:blipFill>
        <p:spPr>
          <a:xfrm>
            <a:off x="7641887" y="2647950"/>
            <a:ext cx="1502075" cy="251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to calculate tempo</a:t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8520600" cy="39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14143"/>
              </a:buClr>
              <a:buSzPts val="1700"/>
              <a:buFont typeface="Roboto"/>
              <a:buAutoNum type="arabicPeriod"/>
            </a:pPr>
            <a:r>
              <a:rPr lang="en" sz="1700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Listen to a short clip or sample of a song. </a:t>
            </a:r>
            <a:endParaRPr sz="17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414143"/>
              </a:buClr>
              <a:buSzPts val="1700"/>
              <a:buFont typeface="Roboto"/>
              <a:buAutoNum type="arabicPeriod"/>
            </a:pPr>
            <a:r>
              <a:rPr lang="en" sz="1700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First determine the length of the sample. </a:t>
            </a:r>
            <a:endParaRPr sz="17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414143"/>
              </a:buClr>
              <a:buSzPts val="1700"/>
              <a:buFont typeface="Roboto"/>
              <a:buAutoNum type="arabicPeriod"/>
            </a:pPr>
            <a:r>
              <a:rPr lang="en" sz="1700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Next, figure out how many samples would fit in a minute. </a:t>
            </a:r>
            <a:endParaRPr sz="17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00B2A9"/>
              </a:buClr>
              <a:buSzPts val="1700"/>
              <a:buFont typeface="Roboto"/>
              <a:buAutoNum type="alphaLcPeriod"/>
            </a:pPr>
            <a:r>
              <a:rPr b="1" lang="en" sz="17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60 ÷ length of the sample (l) = # samples in a minute (m)</a:t>
            </a:r>
            <a:endParaRPr b="1" sz="17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00B2A9"/>
              </a:buClr>
              <a:buSzPts val="1700"/>
              <a:buFont typeface="Roboto"/>
              <a:buAutoNum type="alphaLcPeriod"/>
            </a:pPr>
            <a:r>
              <a:rPr b="1" lang="en" sz="17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60 ÷ l = m</a:t>
            </a:r>
            <a:endParaRPr b="1" sz="17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414143"/>
              </a:buClr>
              <a:buSzPts val="1700"/>
              <a:buFont typeface="Roboto"/>
              <a:buAutoNum type="arabicPeriod"/>
            </a:pPr>
            <a:r>
              <a:rPr lang="en" sz="1700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Count the number of beats in the sample. </a:t>
            </a:r>
            <a:endParaRPr sz="17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414143"/>
              </a:buClr>
              <a:buSzPts val="1700"/>
              <a:buFont typeface="Roboto"/>
              <a:buAutoNum type="arabicPeriod"/>
            </a:pPr>
            <a:r>
              <a:rPr lang="en" sz="1700">
                <a:solidFill>
                  <a:srgbClr val="414143"/>
                </a:solidFill>
                <a:latin typeface="Roboto"/>
                <a:ea typeface="Roboto"/>
                <a:cs typeface="Roboto"/>
                <a:sym typeface="Roboto"/>
              </a:rPr>
              <a:t>Next, find the # of beats per minute or BPM. </a:t>
            </a:r>
            <a:endParaRPr sz="1700">
              <a:solidFill>
                <a:srgbClr val="4141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00B2A9"/>
              </a:buClr>
              <a:buSzPts val="1700"/>
              <a:buFont typeface="Roboto"/>
              <a:buAutoNum type="alphaLcPeriod"/>
            </a:pPr>
            <a:r>
              <a:rPr b="1" lang="en" sz="17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BPM= # beats in the sample (b) x #samples in a minute (m)</a:t>
            </a:r>
            <a:endParaRPr b="1" sz="17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1000"/>
              </a:spcAft>
              <a:buClr>
                <a:srgbClr val="00B2A9"/>
              </a:buClr>
              <a:buSzPts val="1700"/>
              <a:buFont typeface="Roboto"/>
              <a:buAutoNum type="alphaLcPeriod"/>
            </a:pPr>
            <a:r>
              <a:rPr b="1" lang="en" sz="1700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BPM= b x m</a:t>
            </a:r>
            <a:endParaRPr b="1" sz="1700"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174" y="31900"/>
            <a:ext cx="1197252" cy="115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0725" y="1590700"/>
            <a:ext cx="3185676" cy="318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Shall Overcome (Mahalia Jackson)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19" name="Google Shape;119;p20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7973100" y="184813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4897500" y="1655150"/>
            <a:ext cx="4087200" cy="28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Length of the sample- 12 Seconds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How many samples would fit in a minute? 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How many beats are in this sample? 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What is the BPM?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20" title="Clip of We Shall Overcome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650" y="1574800"/>
            <a:ext cx="4334925" cy="30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32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1F3A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Get Up, Stand Up (Bob Marley)</a:t>
            </a:r>
            <a:endParaRPr b="1" i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3A9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28" name="Google Shape;128;p21"/>
          <p:cNvCxnSpPr/>
          <p:nvPr/>
        </p:nvCxnSpPr>
        <p:spPr>
          <a:xfrm>
            <a:off x="409575" y="1028700"/>
            <a:ext cx="8277300" cy="0"/>
          </a:xfrm>
          <a:prstGeom prst="straightConnector1">
            <a:avLst/>
          </a:prstGeom>
          <a:noFill/>
          <a:ln cap="flat" cmpd="sng" w="28575">
            <a:solidFill>
              <a:srgbClr val="1F3A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7973100" y="184813"/>
            <a:ext cx="1001775" cy="8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4897500" y="1655150"/>
            <a:ext cx="4087200" cy="28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Length of the sample- 11 Seconds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How many samples would fit in a minute? 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How many beats are in this sample? 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B2A9"/>
              </a:buClr>
              <a:buSzPts val="1800"/>
              <a:buFont typeface="Roboto"/>
              <a:buAutoNum type="arabicPeriod"/>
            </a:pPr>
            <a:r>
              <a:rPr lang="en">
                <a:solidFill>
                  <a:srgbClr val="00B2A9"/>
                </a:solidFill>
                <a:latin typeface="Roboto"/>
                <a:ea typeface="Roboto"/>
                <a:cs typeface="Roboto"/>
                <a:sym typeface="Roboto"/>
              </a:rPr>
              <a:t>What is the BPM?</a:t>
            </a:r>
            <a:endParaRPr>
              <a:solidFill>
                <a:srgbClr val="00B2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21" title="Bob Marley - Get Up Stand Up [HQ Sound]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0463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