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9" r:id="rId5"/>
    <p:sldMasterId id="214748367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Lst>
  <p:sldSz cy="5143500" cx="9144000"/>
  <p:notesSz cx="6858000" cy="9144000"/>
  <p:embeddedFontLst>
    <p:embeddedFont>
      <p:font typeface="Roboto"/>
      <p:regular r:id="rId93"/>
      <p:bold r:id="rId94"/>
      <p:italic r:id="rId95"/>
      <p:boldItalic r:id="rId96"/>
    </p:embeddedFont>
    <p:embeddedFont>
      <p:font typeface="Roboto Condensed"/>
      <p:regular r:id="rId97"/>
      <p:bold r:id="rId98"/>
      <p:italic r:id="rId99"/>
      <p:boldItalic r:id="rId100"/>
    </p:embeddedFont>
    <p:embeddedFont>
      <p:font typeface="Raleway Medium"/>
      <p:regular r:id="rId101"/>
      <p:bold r:id="rId102"/>
      <p:italic r:id="rId103"/>
      <p:boldItalic r:id="rId10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0820A2E-DC79-4C95-BFB4-3AF1BE64DF56}">
  <a:tblStyle styleId="{00820A2E-DC79-4C95-BFB4-3AF1BE64DF5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4" Type="http://schemas.openxmlformats.org/officeDocument/2006/relationships/font" Target="fonts/RalewayMedium-boldItalic.fntdata"/><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font" Target="fonts/RalewayMedium-italic.fntdata"/><Relationship Id="rId102" Type="http://schemas.openxmlformats.org/officeDocument/2006/relationships/font" Target="fonts/RalewayMedium-bold.fntdata"/><Relationship Id="rId101" Type="http://schemas.openxmlformats.org/officeDocument/2006/relationships/font" Target="fonts/RalewayMedium-regular.fntdata"/><Relationship Id="rId100" Type="http://schemas.openxmlformats.org/officeDocument/2006/relationships/font" Target="fonts/RobotoCondensed-boldItalic.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95" Type="http://schemas.openxmlformats.org/officeDocument/2006/relationships/font" Target="fonts/Roboto-italic.fntdata"/><Relationship Id="rId94" Type="http://schemas.openxmlformats.org/officeDocument/2006/relationships/font" Target="fonts/Roboto-bold.fntdata"/><Relationship Id="rId97" Type="http://schemas.openxmlformats.org/officeDocument/2006/relationships/font" Target="fonts/RobotoCondensed-regular.fntdata"/><Relationship Id="rId96" Type="http://schemas.openxmlformats.org/officeDocument/2006/relationships/font" Target="fonts/Roboto-boldItalic.fntdata"/><Relationship Id="rId11" Type="http://schemas.openxmlformats.org/officeDocument/2006/relationships/slide" Target="slides/slide4.xml"/><Relationship Id="rId99" Type="http://schemas.openxmlformats.org/officeDocument/2006/relationships/font" Target="fonts/RobotoCondensed-italic.fntdata"/><Relationship Id="rId10" Type="http://schemas.openxmlformats.org/officeDocument/2006/relationships/slide" Target="slides/slide3.xml"/><Relationship Id="rId98" Type="http://schemas.openxmlformats.org/officeDocument/2006/relationships/font" Target="fonts/RobotoCondensed-bold.fntdata"/><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font" Target="fonts/Roboto-regular.fntdata"/><Relationship Id="rId92" Type="http://schemas.openxmlformats.org/officeDocument/2006/relationships/slide" Target="slides/slide8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3dTZIxJa2z8TzBRMA7tuodDg3UepV5c_/view?usp=sharing" TargetMode="External"/><Relationship Id="rId3" Type="http://schemas.openxmlformats.org/officeDocument/2006/relationships/hyperlink" Target="https://docs.google.com/presentation/d/1Sj771NXUM0QliNsCWSJcsVm4fJNhRoEmjMVU62p9W2s/copy" TargetMode="External"/><Relationship Id="rId4" Type="http://schemas.openxmlformats.org/officeDocument/2006/relationships/hyperlink" Target="https://drive.google.com/file/d/1YHV-tQ-f5Uu87i44_5d8fTYRi4MG39V8/view?usp=sharing"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CC5u2SWeVKrEzxNStsqXyZbYvDhrOWTw/view?usp=sharing" TargetMode="External"/><Relationship Id="rId3" Type="http://schemas.openxmlformats.org/officeDocument/2006/relationships/hyperlink" Target="https://www.google.com/url?sa=i&amp;url=https%3A%2F%2Fnca2014.globalchange.gov%2Freport%2Fsectors%2Furban&amp;psig=AOvVaw0qiw3S1blPVOPvl2k0BxHc&amp;ust=1626935797590000&amp;source=images&amp;cd=vfe&amp;ved=2ahUKEwiSlsmjxvPxAhXWbDABHVEmCUEQr4kDegQIARBA"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ankingroyals.com/most-common-elements-in-the-earths-crust/" TargetMode="External"/><Relationship Id="rId3" Type="http://schemas.openxmlformats.org/officeDocument/2006/relationships/hyperlink" Target="https://www.sciencenewsforstudents.org/article/explainer-earth-layer-layer"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ankingroyals.com/most-common-elements-in-the-earths-crust/" TargetMode="External"/><Relationship Id="rId3" Type="http://schemas.openxmlformats.org/officeDocument/2006/relationships/hyperlink" Target="https://www.sciencenewsforstudents.org/article/explainer-earth-layer-layer"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ankingroyals.com/most-common-elements-in-the-earths-crust/" TargetMode="External"/><Relationship Id="rId3" Type="http://schemas.openxmlformats.org/officeDocument/2006/relationships/hyperlink" Target="https://www.sciencenewsforstudents.org/article/explainer-earth-layer-layer"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ankingroyals.com/most-common-elements-in-the-earths-crust/" TargetMode="External"/><Relationship Id="rId3" Type="http://schemas.openxmlformats.org/officeDocument/2006/relationships/hyperlink" Target="https://www.sciencenewsforstudents.org/article/explainer-earth-layer-layer"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ivescience.com/10-signs-of-climate-change-in-2019.html" TargetMode="External"/><Relationship Id="rId3" Type="http://schemas.openxmlformats.org/officeDocument/2006/relationships/hyperlink" Target="https://www.livescience.com/10-signs-of-climate-change-in-2019.html"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ivescience.com/10-signs-of-climate-change-in-2019.html"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ivescience.com/10-signs-of-climate-change-in-2019.html"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ivescience.com/10-signs-of-climate-change-in-2019.html"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ivescience.com/10-signs-of-climate-change-in-2019.html"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ivescience.com/10-signs-of-climate-change-in-2019.html"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ivescience.com/10-signs-of-climate-change-in-2019.html"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ivescience.com/10-signs-of-climate-change-in-2019.html"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ivescience.com/10-signs-of-climate-change-in-2019.html"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ivescience.com/10-signs-of-climate-change-in-2019.html"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usatoday.com/story/news/nation/2022/07/24/oak-fire-wildfire-yosemite-national-park-evacuation/10139891002/" TargetMode="External"/><Relationship Id="rId3" Type="http://schemas.openxmlformats.org/officeDocument/2006/relationships/hyperlink" Target="https://www.nbcnews.com/news/weather/record-breaking-temperatures-forecast-heat-wave-blasts-us-rcna39728"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arthobservatory.nasa.gov/global-maps/MOD14A1_M_FIRE" TargetMode="External"/><Relationship Id="rId3" Type="http://schemas.openxmlformats.org/officeDocument/2006/relationships/hyperlink" Target="https://earthobservatory.nasa.gov/global-maps/MOD14A1_M_FIRE"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uf5VPl2po9PpnyREpXAQ2uzI4ojXeEpT/view?usp=sharing" TargetMode="External"/><Relationship Id="rId3" Type="http://schemas.openxmlformats.org/officeDocument/2006/relationships/hyperlink" Target="https://www.steampoweredfamily.com/10-layers-of-the-earth-projects-for-kids/" TargetMode="External"/><Relationship Id="rId4" Type="http://schemas.openxmlformats.org/officeDocument/2006/relationships/hyperlink" Target="https://www.commonsense.org/education/lesson-plans/earths-layers" TargetMode="External"/><Relationship Id="rId5" Type="http://schemas.openxmlformats.org/officeDocument/2006/relationships/hyperlink" Target="https://hs.umt.edu/bssp/documents/cuturally%20congruent%20Units/EllisEarthLayersUnit.pdf" TargetMode="External"/><Relationship Id="rId6" Type="http://schemas.openxmlformats.org/officeDocument/2006/relationships/hyperlink" Target="https://wesleyearthquakespage.weebly.com/how-is-the-earth-structured.html" TargetMode="External"/><Relationship Id="rId7" Type="http://schemas.openxmlformats.org/officeDocument/2006/relationships/hyperlink" Target="https://www.instructables.com/Earth-Science-Jars/"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ankingroyals.com/most-common-elements-in-the-earths-crust/" TargetMode="External"/><Relationship Id="rId3" Type="http://schemas.openxmlformats.org/officeDocument/2006/relationships/hyperlink" Target="https://wesleyearthquakespage.weebly.com/how-is-the-earth-structured.html"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CC5u2SWeVKrEzxNStsqXyZbYvDhrOWTw/view?usp=sharing"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yjus.com/physics/layers-of-atmsophere/" TargetMode="External"/><Relationship Id="rId3" Type="http://schemas.openxmlformats.org/officeDocument/2006/relationships/hyperlink" Target="https://climate.nasa.gov/news/2919/earths-atmosphere-a-multi-layered-cake/#:~:text=Earth's%20atmosphere%20has%20five%20major,%2C%20mesosphere%2C%20thermosphere%20and%20exosphere."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yjus.com/physics/layers-of-atmsophere/" TargetMode="External"/><Relationship Id="rId3" Type="http://schemas.openxmlformats.org/officeDocument/2006/relationships/hyperlink" Target="https://climate.nasa.gov/news/2919/earths-atmosphere-a-multi-layered-cake/#:~:text=Earth's%20atmosphere%20has%20five%20major,%2C%20mesosphere%2C%20thermosphere%20and%20exosphere."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yjus.com/physics/layers-of-atmsophere/" TargetMode="External"/><Relationship Id="rId3" Type="http://schemas.openxmlformats.org/officeDocument/2006/relationships/hyperlink" Target="https://climate.nasa.gov/news/2919/earths-atmosphere-a-multi-layered-cake/#:~:text=Earth's%20atmosphere%20has%20five%20major,%2C%20mesosphere%2C%20thermosphere%20and%20exosphere."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yjus.com/physics/layers-of-atmsophere/" TargetMode="External"/><Relationship Id="rId3" Type="http://schemas.openxmlformats.org/officeDocument/2006/relationships/hyperlink" Target="https://climate.nasa.gov/news/2919/earths-atmosphere-a-multi-layered-cake/#:~:text=Earth's%20atmosphere%20has%20five%20major,%2C%20mesosphere%2C%20thermosphere%20and%20exosphere." TargetMode="Externa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yjus.com/physics/layers-of-atmsophere/" TargetMode="External"/><Relationship Id="rId3" Type="http://schemas.openxmlformats.org/officeDocument/2006/relationships/hyperlink" Target="https://climate.nasa.gov/news/2919/earths-atmosphere-a-multi-layered-cake/#:~:text=Earth's%20atmosphere%20has%20five%20major,%2C%20mesosphere%2C%20thermosphere%20and%20exosphere." TargetMode="Externa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yjus.com/physics/layers-of-atmsophere/" TargetMode="External"/><Relationship Id="rId3" Type="http://schemas.openxmlformats.org/officeDocument/2006/relationships/hyperlink" Target="https://www.eea.europa.eu/themes/climate/ozone-depleting-substances-and-climate-change-1#:~:text=The%20ozone%20layer%20sits%20in,human%20health%20and%20the%20environment."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yjus.com/physics/layers-of-atmsophere/" TargetMode="External"/><Relationship Id="rId3" Type="http://schemas.openxmlformats.org/officeDocument/2006/relationships/hyperlink" Target="https://climate.nasa.gov/news/2919/earths-atmosphere-a-multi-layered-cake/#:~:text=Earth's%20atmosphere%20has%20five%20major,%2C%20mesosphere%2C%20thermosphere%20and%20exosphere." TargetMode="Externa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yjus.com/physics/layers-of-atmsophere/" TargetMode="External"/><Relationship Id="rId3" Type="http://schemas.openxmlformats.org/officeDocument/2006/relationships/hyperlink" Target="https://en.wikipedia.org/wiki/Exosphere#:~:text=The%20lower%20boundary%20of%20the,a%20constant%20above%20this%20altitude." TargetMode="Externa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lidemodel.com/templates/atmosphere-layers-powerpoint-template/" TargetMode="Externa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xploratorium.edu/climate/atmosphere" TargetMode="Externa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dsactivitiesblog.com/115002/teach-kids-earths-atmosphere/#:~:text=Earth%27s%20atmosphere%20is%20similar%20to,the%20ionosphere%20and%20the%20exposure" TargetMode="External"/><Relationship Id="rId3" Type="http://schemas.openxmlformats.org/officeDocument/2006/relationships/hyperlink" Target="https://homeschool.rebeccareid.com/atmosphere-layers/" TargetMode="External"/><Relationship Id="rId4" Type="http://schemas.openxmlformats.org/officeDocument/2006/relationships/hyperlink" Target="https://kidsactivitiesblog.com/115002/teach-kids-earths-atmosphere/#:~:text=Earth%27s%20atmosphere%20is%20similar%20to,the%20ionosphere%20and%20the%20exposure" TargetMode="Externa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tvHI7IqrK34THjZRfmKNikQ3juI15GEW/view?usp=sharing" TargetMode="External"/><Relationship Id="rId3" Type="http://schemas.openxmlformats.org/officeDocument/2006/relationships/hyperlink" Target="https://byjus.com/physics/layers-of-atmsophere/" TargetMode="External"/><Relationship Id="rId4" Type="http://schemas.openxmlformats.org/officeDocument/2006/relationships/hyperlink" Target="https://www.legendsoflearning.com/wp-content/uploads/2020/04/Earths-Atmosphere.pdf" TargetMode="Externa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CC5u2SWeVKrEzxNStsqXyZbYvDhrOWTw/view?usp=sharing" TargetMode="Externa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3_ynfJ1mLWEIitWGS3RYWOq92_5aZ_-H/view?usp=sharing" TargetMode="Externa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rdc.org/stories/flooding-and-climate-change-everything-you-need-know" TargetMode="External"/><Relationship Id="rId3" Type="http://schemas.openxmlformats.org/officeDocument/2006/relationships/hyperlink" Target="https://www.cbsnews.com/pictures/climate-change-photos/10/" TargetMode="Externa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bcnews.com/science/environment/disappearing-beaches-climate-change-could-wipe-out-half-world-s-n1150841" TargetMode="External"/><Relationship Id="rId3" Type="http://schemas.openxmlformats.org/officeDocument/2006/relationships/hyperlink" Target="https://commons.wikimedia.org/wiki/File:Coastal_Erosion_at_Seaside_Road_end,_Aldbrough_-_geograph.org.uk_-_4022408.jpg" TargetMode="Externa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bsnews.com/news/air-pollution-deaths-expected-to-rise-because-of-climate-change/" TargetMode="External"/><Relationship Id="rId3" Type="http://schemas.openxmlformats.org/officeDocument/2006/relationships/hyperlink" Target="https://www.cbsnews.com/pictures/climate-change-photos/10/" TargetMode="Externa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2.arb.ca.gov/wildfires-climate-change" TargetMode="External"/><Relationship Id="rId3" Type="http://schemas.openxmlformats.org/officeDocument/2006/relationships/hyperlink" Target="https://www.c2es.org/content/wildfires-and-climate-change/" TargetMode="External"/><Relationship Id="rId4" Type="http://schemas.openxmlformats.org/officeDocument/2006/relationships/hyperlink" Target="https://www.cbsnews.com/pictures/climate-change-photos/10/" TargetMode="Externa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orldwildlife.org/pages/why-are-glaciers-and-sea-ice-melting" TargetMode="External"/><Relationship Id="rId3" Type="http://schemas.openxmlformats.org/officeDocument/2006/relationships/hyperlink" Target="https://www.cbsnews.com/pictures/climate-change-photos/10/" TargetMode="Externa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2es.org/content/drought-and-climate-change/" TargetMode="External"/><Relationship Id="rId3" Type="http://schemas.openxmlformats.org/officeDocument/2006/relationships/hyperlink" Target="https://www.cbsnews.com/pictures/climate-change-photos/10/" TargetMode="Externa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bsnews.com/pictures/climate-change-photos/8/" TargetMode="External"/><Relationship Id="rId3" Type="http://schemas.openxmlformats.org/officeDocument/2006/relationships/hyperlink" Target="https://commons.wikimedia.org/wiki/File:Dead_fishes_on_the_Towan_Beach-8790.jpg" TargetMode="Externa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eadtangle.com/biden-climate-emergency/" TargetMode="External"/><Relationship Id="rId3" Type="http://schemas.openxmlformats.org/officeDocument/2006/relationships/hyperlink" Target="https://www.readtangle.com/biden-climate-emergency/"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erriam-webster.com/dictionary/infographic" TargetMode="Externa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ytimes.com/2022/07/17/world/europe/europe-uk-heat-wave.html" TargetMode="External"/><Relationship Id="rId3" Type="http://schemas.openxmlformats.org/officeDocument/2006/relationships/hyperlink" Target="https://www.nytimes.com/2022/07/17/world/europe/europe-uk-heat-wave.html" TargetMode="Externa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eports.pulitzercenter.org/indigenous-photographers/index.html?utm_medium=Email&amp;utm_source=Mailchimp&amp;utm_campaign=07-06-2022" TargetMode="Externa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bs.org/video/freedom-to-breathe-ep-1-social-justice-is-climate-justice-l3yllv/" TargetMode="Externa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dTgK1IC6sswqBqRdmQ6k0HsJ7VptjYM8VhVycS_CkQ/copy" TargetMode="External"/><Relationship Id="rId3" Type="http://schemas.openxmlformats.org/officeDocument/2006/relationships/hyperlink" Target="https://drive.google.com/file/d/1IIS3Ul7O0K5yX5HJUxyYhJ2bViVSQ4WT/view?usp=sharing" TargetMode="Externa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HZF2u0dQc7hT4ldfbWqvBXJzbWoMZxOh/view?usp=sharing" TargetMode="Externa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ea.org/professional-excellence/student-engagement/tools-tips/climate-change-education-essential" TargetMode="External"/><Relationship Id="rId3" Type="http://schemas.openxmlformats.org/officeDocument/2006/relationships/hyperlink" Target="https://drive.google.com/file/d/1CC5u2SWeVKrEzxNStsqXyZbYvDhrOWTw/view?usp=sharing" TargetMode="Externa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ailyinfographic.com/learn-from-video-games" TargetMode="Externa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6qxRaOgfx2k" TargetMode="External"/><Relationship Id="rId3" Type="http://schemas.openxmlformats.org/officeDocument/2006/relationships/hyperlink" Target="https://gosciencegirls.com/layers-of-earth-science-fair-project/" TargetMode="Externa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2bBhOqgZxuk" TargetMode="External"/><Relationship Id="rId3" Type="http://schemas.openxmlformats.org/officeDocument/2006/relationships/hyperlink" Target="https://www.youtube.com/watch?v=wNez-qiUEzQ" TargetMode="Externa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CC5u2SWeVKrEzxNStsqXyZbYvDhrOWTw/view?usp=sharing" TargetMode="Externa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ailyinfographic.com/learn-from-video-games"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98466ce74f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98466ce74f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e5d7ad2be2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e5d7ad2be2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Print or access the infographics </a:t>
            </a:r>
            <a:r>
              <a:rPr lang="en" u="sng">
                <a:solidFill>
                  <a:schemeClr val="hlink"/>
                </a:solidFill>
                <a:hlinkClick r:id="rId2"/>
              </a:rPr>
              <a:t>here</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complete an analysis of their infographic with this activity: access the </a:t>
            </a:r>
            <a:r>
              <a:rPr lang="en" u="sng">
                <a:solidFill>
                  <a:schemeClr val="hlink"/>
                </a:solidFill>
                <a:hlinkClick r:id="rId3"/>
              </a:rPr>
              <a:t>digital format</a:t>
            </a:r>
            <a:r>
              <a:rPr lang="en">
                <a:solidFill>
                  <a:schemeClr val="dk1"/>
                </a:solidFill>
              </a:rPr>
              <a:t> or the </a:t>
            </a:r>
            <a:r>
              <a:rPr lang="en" u="sng">
                <a:solidFill>
                  <a:schemeClr val="hlink"/>
                </a:solidFill>
                <a:hlinkClick r:id="rId4"/>
              </a:rPr>
              <a:t>pdf format</a:t>
            </a:r>
            <a:r>
              <a:rPr lang="en">
                <a:solidFill>
                  <a:schemeClr val="dk1"/>
                </a:solidFill>
              </a:rPr>
              <a:t>.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Suggestion: Make sure that students choose different infographics to have a better discussion.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b842a79adb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b842a79adb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t>assign a number to students 1, 2, 3, and 4. </a:t>
            </a:r>
            <a:endParaRPr/>
          </a:p>
          <a:p>
            <a:pPr indent="-298450" lvl="0" marL="457200" rtl="0" algn="l">
              <a:spcBef>
                <a:spcPts val="0"/>
              </a:spcBef>
              <a:spcAft>
                <a:spcPts val="0"/>
              </a:spcAft>
              <a:buSzPts val="1100"/>
              <a:buAutoNum type="arabicPeriod"/>
            </a:pPr>
            <a:r>
              <a:rPr lang="en"/>
              <a:t>(</a:t>
            </a:r>
            <a:r>
              <a:rPr b="1" lang="en"/>
              <a:t>THINK</a:t>
            </a:r>
            <a:r>
              <a:rPr lang="en"/>
              <a:t>) </a:t>
            </a:r>
            <a:r>
              <a:rPr lang="en"/>
              <a:t>s</a:t>
            </a:r>
            <a:r>
              <a:rPr lang="en"/>
              <a:t>tudents begin by completing their analysis of their chosen infographic</a:t>
            </a:r>
            <a:endParaRPr/>
          </a:p>
          <a:p>
            <a:pPr indent="-298450" lvl="0" marL="457200" rtl="0" algn="l">
              <a:spcBef>
                <a:spcPts val="0"/>
              </a:spcBef>
              <a:spcAft>
                <a:spcPts val="0"/>
              </a:spcAft>
              <a:buSzPts val="1100"/>
              <a:buAutoNum type="arabicPeriod"/>
            </a:pPr>
            <a:r>
              <a:rPr lang="en"/>
              <a:t>(</a:t>
            </a:r>
            <a:r>
              <a:rPr b="1" lang="en"/>
              <a:t>PAIR</a:t>
            </a:r>
            <a:r>
              <a:rPr lang="en"/>
              <a:t>) Students will rotate through the groups shown on this slide (and explained </a:t>
            </a:r>
            <a:r>
              <a:rPr lang="en"/>
              <a:t>below</a:t>
            </a:r>
            <a:r>
              <a:rPr lang="en"/>
              <a:t>) sharing what they found in their </a:t>
            </a:r>
            <a:r>
              <a:rPr lang="en"/>
              <a:t>infographics</a:t>
            </a:r>
            <a:r>
              <a:rPr lang="en"/>
              <a:t> about Climate Change. </a:t>
            </a:r>
            <a:r>
              <a:rPr lang="en">
                <a:solidFill>
                  <a:schemeClr val="dk1"/>
                </a:solidFill>
              </a:rPr>
              <a:t>Students can spend any length of time in each group. The teacher should rotate through the groups to ensure students are on topic. If you do not have enough students for four groups, you can split students into any number of groups that works best. The goal is to have students discussing what they found several times with different students. </a:t>
            </a:r>
            <a:endParaRPr/>
          </a:p>
          <a:p>
            <a:pPr indent="0" lvl="0" marL="0" rtl="0" algn="l">
              <a:spcBef>
                <a:spcPts val="0"/>
              </a:spcBef>
              <a:spcAft>
                <a:spcPts val="0"/>
              </a:spcAft>
              <a:buNone/>
            </a:pPr>
            <a:r>
              <a:t/>
            </a:r>
            <a:endParaRPr>
              <a:solidFill>
                <a:schemeClr val="dk1"/>
              </a:solidFill>
            </a:endParaRPr>
          </a:p>
          <a:p>
            <a:pPr indent="-298450" lvl="0" marL="457200" rtl="0" algn="l">
              <a:spcBef>
                <a:spcPts val="0"/>
              </a:spcBef>
              <a:spcAft>
                <a:spcPts val="0"/>
              </a:spcAft>
              <a:buClr>
                <a:schemeClr val="dk1"/>
              </a:buClr>
              <a:buSzPts val="1100"/>
              <a:buAutoNum type="arabicParenBoth"/>
            </a:pPr>
            <a:r>
              <a:rPr lang="en">
                <a:solidFill>
                  <a:schemeClr val="dk1"/>
                </a:solidFill>
              </a:rPr>
              <a:t>Count Away (each group has a 1, 2, 3, and 4 represented)</a:t>
            </a:r>
            <a:endParaRPr>
              <a:solidFill>
                <a:schemeClr val="dk1"/>
              </a:solidFill>
            </a:endParaRPr>
          </a:p>
          <a:p>
            <a:pPr indent="-298450" lvl="0" marL="457200" rtl="0" algn="l">
              <a:spcBef>
                <a:spcPts val="0"/>
              </a:spcBef>
              <a:spcAft>
                <a:spcPts val="0"/>
              </a:spcAft>
              <a:buClr>
                <a:schemeClr val="dk1"/>
              </a:buClr>
              <a:buSzPts val="1100"/>
              <a:buAutoNum type="arabicParenBoth"/>
            </a:pPr>
            <a:r>
              <a:rPr lang="en">
                <a:solidFill>
                  <a:schemeClr val="dk1"/>
                </a:solidFill>
              </a:rPr>
              <a:t>Odds versus Evens: odds &amp; evens together (one group has two 1s and two 3s, another group has two 2s and two 4s, etc)</a:t>
            </a:r>
            <a:endParaRPr>
              <a:solidFill>
                <a:schemeClr val="dk1"/>
              </a:solidFill>
            </a:endParaRPr>
          </a:p>
          <a:p>
            <a:pPr indent="-298450" lvl="0" marL="457200" rtl="0" algn="l">
              <a:spcBef>
                <a:spcPts val="0"/>
              </a:spcBef>
              <a:spcAft>
                <a:spcPts val="0"/>
              </a:spcAft>
              <a:buClr>
                <a:schemeClr val="dk1"/>
              </a:buClr>
              <a:buSzPts val="1100"/>
              <a:buAutoNum type="arabicParenBoth"/>
            </a:pPr>
            <a:r>
              <a:rPr lang="en">
                <a:solidFill>
                  <a:schemeClr val="dk1"/>
                </a:solidFill>
              </a:rPr>
              <a:t>Numbers Unite: All same numbers together (all 1s, all 2s, all 3s, all 4s)</a:t>
            </a:r>
            <a:endParaRPr>
              <a:solidFill>
                <a:schemeClr val="dk1"/>
              </a:solidFill>
            </a:endParaRPr>
          </a:p>
          <a:p>
            <a:pPr indent="0" lvl="0" marL="0" rtl="0" algn="l">
              <a:spcBef>
                <a:spcPts val="0"/>
              </a:spcBef>
              <a:spcAft>
                <a:spcPts val="0"/>
              </a:spcAft>
              <a:buNone/>
            </a:pPr>
            <a:r>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a:t>
            </a:r>
            <a:r>
              <a:rPr b="1" lang="en">
                <a:solidFill>
                  <a:schemeClr val="dk1"/>
                </a:solidFill>
              </a:rPr>
              <a:t>SHARE</a:t>
            </a:r>
            <a:r>
              <a:rPr lang="en">
                <a:solidFill>
                  <a:schemeClr val="dk1"/>
                </a:solidFill>
              </a:rPr>
              <a:t>) Students will share out with the class as a whole group discussion what they found in their infographics about Climate Change. You can use the questions on the next slide as a guide for the whole class discussion.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e5d7ad2be2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e5d7ad2be2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Teacher notes</a:t>
            </a:r>
            <a:endParaRPr u="sng">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a:t>
            </a:r>
            <a:r>
              <a:rPr b="1" lang="en">
                <a:solidFill>
                  <a:schemeClr val="dk1"/>
                </a:solidFill>
              </a:rPr>
              <a:t>SHARE</a:t>
            </a:r>
            <a:r>
              <a:rPr lang="en">
                <a:solidFill>
                  <a:schemeClr val="dk1"/>
                </a:solidFill>
              </a:rPr>
              <a:t>) Students will share out with the class as a whole group discussion what they found in their infographics about Climate Change. You can use the sequestions as a guide for the whole class discussion. </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f47f1245ec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f47f1245ec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answer this question as a class and discuss.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Remind students to complete </a:t>
            </a:r>
            <a:r>
              <a:rPr lang="en" u="sng">
                <a:solidFill>
                  <a:schemeClr val="hlink"/>
                </a:solidFill>
                <a:hlinkClick r:id="rId2"/>
              </a:rPr>
              <a:t>Daily Learning Log</a:t>
            </a:r>
            <a:r>
              <a:rPr lang="en">
                <a:solidFill>
                  <a:schemeClr val="dk1"/>
                </a:solidFill>
              </a:rPr>
              <a: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3"/>
              </a:rPr>
              <a:t>Image source</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9b937bd05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9b937bd05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e5d7ad2be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e5d7ad2be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write down their answers and/or share out as a class </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e5d7ad2be2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e5d7ad2be2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a:t>
            </a:r>
            <a:endParaRPr u="sng"/>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9b937bd05a_0_6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9b937bd05a_0_6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13d5a5bb3a8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13d5a5bb3a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Watch this video to learn more about the layers of the Earth.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13d5a5bb3a8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13d5a5bb3a8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Introduce students to this layer of the Earth.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Image source</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3"/>
              </a:rPr>
              <a:t>Information source</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f47f1245ec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f47f1245ec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13d6e5fd1e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13d6e5fd1e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Introduce students to this layer of the Earth.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Image source</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3"/>
              </a:rPr>
              <a:t>Information source</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13d6e5fd1e4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13d6e5fd1e4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Introduce students to this layer of the Earth.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Image source</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3"/>
              </a:rPr>
              <a:t>Information source</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13d6e5fd1e4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13d6e5fd1e4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Introduce students to this layer of the Earth.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Image source</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3"/>
              </a:rPr>
              <a:t>Information source</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13d6e5fd1e4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13d6e5fd1e4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Show students the image on the slide and read out the information below.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 2019, 52 hungry polar bears occupied a small work settlement in a remote Russian Arctic archipelago, much to the displeasure of the town's residents. It's not uncommon to see polar bears near Russia's southern coasts, where they regularly converge in winter for seasonal seal hunts. But thinning sea ice caused by global warming likely drove the bears inland in search of food. The allure of edible waste in the town's garbage bins and dump sites likely stopped the bears from migrating farther north and prompted regional officials to declare a state of emergency.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Content </a:t>
            </a:r>
            <a:r>
              <a:rPr lang="en" u="sng">
                <a:solidFill>
                  <a:schemeClr val="hlink"/>
                </a:solidFill>
                <a:hlinkClick r:id="rId3"/>
              </a:rPr>
              <a:t>source</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13d6e5fd1e4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13d6e5fd1e4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Show students the image on the slide and read out the information below.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 2019</a:t>
            </a:r>
            <a:r>
              <a:rPr lang="en">
                <a:solidFill>
                  <a:schemeClr val="dk1"/>
                </a:solidFill>
              </a:rPr>
              <a:t>, scientists measured more carbon dioxide in the atmosphere than there has been for 800,000 years — since before our species evolved. In May 2019, the levels of the greenhouse gas reached 415 parts per million (ppm), as measured by the National Oceanic and Atmospheric Administration (NOAA) at its Mauna Loa Observatory in Hawaii. During the ice ages, carbon dioxide levels in the atmosphere were around 200 ppm. And during the interglacial periods — the planet is currently in an interglacial period — levels were around 280 ppm, according to NASA. Humans are burning fossil fuels, causing the release of carbon dioxide and other greenhouse gases. And as a result, every year, the Earth sees about 3 ppm more carbon dioxide in the air.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Content source</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13d6e5fd1e4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13d6e5fd1e4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Show students the image on the slide and read out the information below.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 2019</a:t>
            </a:r>
            <a:r>
              <a:rPr lang="en">
                <a:solidFill>
                  <a:schemeClr val="dk1"/>
                </a:solidFill>
              </a:rPr>
              <a:t>, we learned that in the Canadian Arctic, layers of permafrost that scientists expected to remain frozen for at least 70 years have already begun thawing. The once-frozen surface is now sinking and dotted with melt ponds and from above looks a bit like Swiss cheese, satellite images revealed. This was shocking news because climate experts had predicted that air temperatures wouldn't be warm enough to melt the frozen ground until after 2090. However, researchers believe higher summer temperatures, low levels of insulating vegetation and the presence of ground ice near the surface contributed to the exceptionally rapid and deep thawing.</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Content source</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13d6e5fd1e4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13d6e5fd1e4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Show students the image on the slide and read out the information below.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 2019</a:t>
            </a:r>
            <a:r>
              <a:rPr lang="en">
                <a:solidFill>
                  <a:schemeClr val="dk1"/>
                </a:solidFill>
              </a:rPr>
              <a:t>, for the first time in recorded history, Anchorage, Alaska, reached 90 degrees Fahrenheit (32 degrees Celsius). That sweltering temperature, recorded on July 4, meant that the normally snowbound city, which is just 370 miles (595 kilometers) from the Arctic Circle, was hotter than New York City. (NYC hit 85 F that day, according to timeanddate.com.) The previous record-breaking temperature in Anchorage was 85 F (29 C), which occurred June 14, 1969, according to KTUU, an Anchorage broadcast station affiliated with NBC News.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Content source</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13d6e5fd1e4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13d6e5fd1e4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Show students</a:t>
            </a:r>
            <a:r>
              <a:rPr lang="en">
                <a:solidFill>
                  <a:schemeClr val="dk1"/>
                </a:solidFill>
              </a:rPr>
              <a:t> the image on the slide and read out the information below.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wildfires that burned large swaths of Russia generated so much smoke last summer that they were visible from space. NASA's Earth Observatory captured images of the 100-plus wildfires burning in the Arctic in late July 2019. The Arctic is heating up faster than other parts of the world, making it easier for fires to thrive there. The largest fires — blazes likely ignited by lightning — were located in the regions of Irkutsk, Krasnoyarsk and Buryatia, according to the Earth Observatory, and together, had burned over 500 square miles (1,295 square km) of land.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Content source</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13d6e5fd1e4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13d6e5fd1e4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Show students the image on the slide and read out the information below.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 2019</a:t>
            </a:r>
            <a:r>
              <a:rPr lang="en">
                <a:solidFill>
                  <a:schemeClr val="dk1"/>
                </a:solidFill>
              </a:rPr>
              <a:t>, researchers found more than 200 dead reindeer on the island of Svalbard in Norway. The animals starved to death because climate change disrupted their access to the plants that they typically eat. Climate change brings warmer temperatures to Svalbard, which results in more rain. After the heavy December rain hit the ground, the precipitation froze, creating "tundra ice caps," a thick layer of ice that prevented reindeer from reaching vegetation in their usual winter grazing pastures, and the reindeer eventually starved to death.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Content source</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13d6e5fd1e4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13d6e5fd1e4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Show students the image on the slide and read out the information below.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July 2019 was really, really hot. It was at least as hot as the previous warmest month ever, recorded in June 2016, and it may have even been hotter. The record put 2019 on track to be among the top five hottest years in history.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Content source</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f47f1245ec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f47f1245ec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u="sng">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write down their answers and/or share out as a class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NOTE: In this initiative, “global warming” and “climate change” will be used interchangeably. Feel free to explain to your students that global warming refers strictly to the globe’s temperature rising, while climate change refers to global warming </a:t>
            </a:r>
            <a:r>
              <a:rPr i="1" lang="en">
                <a:solidFill>
                  <a:schemeClr val="dk1"/>
                </a:solidFill>
              </a:rPr>
              <a:t>and </a:t>
            </a:r>
            <a:r>
              <a:rPr lang="en">
                <a:solidFill>
                  <a:schemeClr val="dk1"/>
                </a:solidFill>
              </a:rPr>
              <a:t>the side effects of a warmer globe. </a:t>
            </a: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13d6e5fd1e4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13d6e5fd1e4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Show students the image on the slide and read out the information below.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 staggering 217 billion tons (197 billion metric tons) of meltwater flowed off Greenland's ice sheet into the Atlantic Ocean in July 2019. The worst day of melting was July 31, when 11 billion tons (10 billion metric tons) of melted ice poured into the ocean. This massive thaw represents some of the worst melting since 2012, according to The Washington Post. That year, 97% of the Greenland ice sheet experienced melting. By July of this year, 56% of the ice sheet had melted, but temperatures — 15 to 20 F above average — have been higher than during the 2012 heat wave. All told, this July's melt alone was enough to raise global average sea levels by 0.02 inches (0.5 millimeters), according to the Post.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Content source</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13d6e5fd1e4_0_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13d6e5fd1e4_0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Show students the image on the slide and read out the information below.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September 2019 also joined the list of hottest months on record. This September tied the record for the warmest September on the planet since record keeping began 140 years ago, and it was the warmest ever recorded for North America. However, it wasn't just September that experienced unusual warmth; 2019 also saw the second-warmest January through September ever recorded, according to a NOAA climate report.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Content source</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13d6e5fd1e4_0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13d6e5fd1e4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Show students the image on the slide and read out the information below.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 2019,</a:t>
            </a:r>
            <a:r>
              <a:rPr lang="en">
                <a:solidFill>
                  <a:schemeClr val="dk1"/>
                </a:solidFill>
              </a:rPr>
              <a:t> scientists released a report describing how "flesh-eating" bacteria that live in the ocean may be spreading to previously unaffected beach waters, thanks to climate change. The report authors described five cases of severe flesh-eating bacterial infections in people who were exposed to water or seafood from the Delaware Bay, which sits between Delaware and New Jersey. Such infections have historically been rare in the Delaware Bay, as the bacterium responsible for the disease, called Vibrio vulnificus, prefers warmer waters, such as those in the Gulf of Mexico. But with rising ocean temperatures due to climate change, V. vulnificus may be moving farther north, making these infections more common in areas that were previously off limits, the authors said.</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Content source</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13e6d357d0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13e6d357d0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Show students the image on the slide and read out the information below.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2022 was the hottest year on record with wildfires breaking out all over the globe. Read more at the links below.</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Wildfires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3"/>
              </a:rPr>
              <a:t>Record Temps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Content source NPR &amp; NYTimes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13e6d357d0d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13e6d357d0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Show students the image on the slide and read out the information below.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2022 was the hottest year on record with wildfires breaking out all over the globe. Use the </a:t>
            </a:r>
            <a:r>
              <a:rPr lang="en" u="sng">
                <a:solidFill>
                  <a:schemeClr val="hlink"/>
                </a:solidFill>
                <a:hlinkClick r:id="rId2"/>
              </a:rPr>
              <a:t>Earth Observatory</a:t>
            </a:r>
            <a:r>
              <a:rPr lang="en">
                <a:solidFill>
                  <a:schemeClr val="dk1"/>
                </a:solidFill>
              </a:rPr>
              <a:t> to track wildfires from the last several years.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3"/>
              </a:rPr>
              <a:t>Content source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f47f1245ec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f47f1245ec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Use one of the following activities to help students visualize the Earth’s layers. If none of the activities are allowed in your space due to material restrictions then use </a:t>
            </a:r>
            <a:r>
              <a:rPr lang="en" u="sng">
                <a:solidFill>
                  <a:schemeClr val="hlink"/>
                </a:solidFill>
                <a:hlinkClick r:id="rId2"/>
              </a:rPr>
              <a:t>this pdf</a:t>
            </a:r>
            <a:r>
              <a:rPr lang="en">
                <a:solidFill>
                  <a:schemeClr val="dk1"/>
                </a:solidFill>
              </a:rPr>
              <a:t> to help students understand the layers and have a discussion using the image on the slide. You can also </a:t>
            </a:r>
            <a:r>
              <a:rPr lang="en" u="sng">
                <a:solidFill>
                  <a:schemeClr val="hlink"/>
                </a:solidFill>
                <a:hlinkClick r:id="rId3"/>
              </a:rPr>
              <a:t>click here</a:t>
            </a:r>
            <a:r>
              <a:rPr lang="en">
                <a:solidFill>
                  <a:schemeClr val="dk1"/>
                </a:solidFill>
              </a:rPr>
              <a:t> to access a link with ten alternate activities to help visualize the Earth’s layers including building the Earth’s layers out of playdough, legos, rice crispy treats, etc.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Introduce students to the idea of models and explain that we use them in Science to help us understand and visualise ideas. Also explain that models have inaccuracies but is a good place for us to start. </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
                <a:solidFill>
                  <a:schemeClr val="dk1"/>
                </a:solidFill>
              </a:rPr>
              <a:t>Sand, Gravel, and Rock:</a:t>
            </a:r>
            <a:endParaRPr b="1">
              <a:solidFill>
                <a:schemeClr val="dk1"/>
              </a:solidFill>
            </a:endParaRPr>
          </a:p>
          <a:p>
            <a:pPr indent="0" lvl="0" marL="0" rtl="0" algn="l">
              <a:spcBef>
                <a:spcPts val="0"/>
              </a:spcBef>
              <a:spcAft>
                <a:spcPts val="0"/>
              </a:spcAft>
              <a:buNone/>
            </a:pPr>
            <a:r>
              <a:rPr lang="en">
                <a:solidFill>
                  <a:srgbClr val="3A3A3A"/>
                </a:solidFill>
                <a:highlight>
                  <a:srgbClr val="FFFFFF"/>
                </a:highlight>
              </a:rPr>
              <a:t>Prepare one bag of rocks, gravel, and sand as an example or one per student by placing a small amount of each in zip-tight plastic sandwich bags. Hold up each bag and have students make a guess what they think is in each one. Have students tell something they know about a rock, gravel, or sand. Distribute one cup; one set of bags of rocks, gravel, and sand; and the labels to each student. Keep one set of materials to make your own model for the students to see. Say: We'll each make a model of the Earth by pouring these materials into a clear cup. We'll pour the Earth materials from these bags one at a time into our containers. Then we'll look at the materials and decide if they are mixed together or are in layers. First demonstrate constructing the model. Pour the sand into your plastic up and add the label "Layer 1: core." Have the students do the same with their sand. Then pour the gravel into your cup and add the label "Layer 2: mantle." Have the students do the same. Repeat for rocks. Ask students How are the layers the same? How are they different? This activity is from </a:t>
            </a:r>
            <a:r>
              <a:rPr lang="en" u="sng">
                <a:solidFill>
                  <a:schemeClr val="hlink"/>
                </a:solidFill>
                <a:highlight>
                  <a:srgbClr val="FFFFFF"/>
                </a:highlight>
                <a:hlinkClick r:id="rId4"/>
              </a:rPr>
              <a:t>Common Sense</a:t>
            </a:r>
            <a:r>
              <a:rPr lang="en">
                <a:solidFill>
                  <a:srgbClr val="3A3A3A"/>
                </a:solidFill>
                <a:highlight>
                  <a:srgbClr val="FFFFFF"/>
                </a:highlight>
              </a:rPr>
              <a:t>.</a:t>
            </a:r>
            <a:endParaRPr>
              <a:solidFill>
                <a:srgbClr val="3A3A3A"/>
              </a:solidFill>
              <a:highlight>
                <a:srgbClr val="FFFFFF"/>
              </a:highlight>
            </a:endParaRPr>
          </a:p>
          <a:p>
            <a:pPr indent="0" lvl="0" marL="0" rtl="0" algn="l">
              <a:spcBef>
                <a:spcPts val="0"/>
              </a:spcBef>
              <a:spcAft>
                <a:spcPts val="0"/>
              </a:spcAft>
              <a:buNone/>
            </a:pPr>
            <a:r>
              <a:rPr lang="en">
                <a:solidFill>
                  <a:srgbClr val="3A3A3A"/>
                </a:solidFill>
                <a:highlight>
                  <a:srgbClr val="FFFFFF"/>
                </a:highlight>
              </a:rPr>
              <a:t>**You can adapt this activity by including any material that is allowed in your space. You simply need four type of materials. You can use beans, pasta, sand, etc. </a:t>
            </a:r>
            <a:endParaRPr>
              <a:solidFill>
                <a:srgbClr val="3A3A3A"/>
              </a:solidFill>
              <a:highlight>
                <a:srgbClr val="FFFFFF"/>
              </a:highlight>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b="1" lang="en">
                <a:solidFill>
                  <a:schemeClr val="dk1"/>
                </a:solidFill>
              </a:rPr>
              <a:t>Chocolate Cherries</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Bring in chocolate covered cherries cut in half. Have students examine the contents of the cherry, the chocolate shell, the gooey filling, and the cherry center. Ask students to compare the candy model with the visual of Earth’s layers. Ask prompting questions like “If the chocolate covered cherry was Earth, what part of the candy model would be the crust?” “the mantle?” “the core?”. Prompt them also to compare the sizes of the layers they see in the visual and the candy model. Encourage them to use the vocabulary accurately in the context of their conversation. Then let them eat the cherry. This activity is from the </a:t>
            </a:r>
            <a:r>
              <a:rPr lang="en" u="sng">
                <a:solidFill>
                  <a:schemeClr val="hlink"/>
                </a:solidFill>
                <a:hlinkClick r:id="rId5"/>
              </a:rPr>
              <a:t>University of Montana</a:t>
            </a:r>
            <a:r>
              <a:rPr lang="en">
                <a:solidFill>
                  <a:schemeClr val="dk1"/>
                </a:solidFill>
              </a:rPr>
              <a:t>. </a:t>
            </a:r>
            <a:endParaRPr>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lang="en" u="sng">
                <a:solidFill>
                  <a:schemeClr val="hlink"/>
                </a:solidFill>
                <a:hlinkClick r:id="rId6"/>
              </a:rPr>
              <a:t>Image 1 source</a:t>
            </a:r>
            <a:endParaRPr>
              <a:solidFill>
                <a:schemeClr val="dk1"/>
              </a:solidFill>
            </a:endParaRPr>
          </a:p>
          <a:p>
            <a:pPr indent="0" lvl="0" marL="0" rtl="0" algn="l">
              <a:spcBef>
                <a:spcPts val="0"/>
              </a:spcBef>
              <a:spcAft>
                <a:spcPts val="0"/>
              </a:spcAft>
              <a:buNone/>
            </a:pPr>
            <a:r>
              <a:rPr lang="en" u="sng">
                <a:solidFill>
                  <a:schemeClr val="hlink"/>
                </a:solidFill>
                <a:hlinkClick r:id="rId7"/>
              </a:rPr>
              <a:t>Image 2 source</a:t>
            </a:r>
            <a:endParaRPr>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13d5a5bb3a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13d5a5bb3a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t>Have students draw their own image of the Earth and its layers and label the layers.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Image 1 source</a:t>
            </a:r>
            <a:endParaRPr/>
          </a:p>
          <a:p>
            <a:pPr indent="0" lvl="0" marL="0" rtl="0" algn="l">
              <a:spcBef>
                <a:spcPts val="0"/>
              </a:spcBef>
              <a:spcAft>
                <a:spcPts val="0"/>
              </a:spcAft>
              <a:buNone/>
            </a:pPr>
            <a:r>
              <a:rPr lang="en" u="sng">
                <a:solidFill>
                  <a:schemeClr val="hlink"/>
                </a:solidFill>
                <a:hlinkClick r:id="rId3"/>
              </a:rPr>
              <a:t>Image 2 source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13d5a5bb3a8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13d5a5bb3a8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t>Show students this live feed from the international space station to see what Earth looks like from space. </a:t>
            </a:r>
            <a:endParaRPr/>
          </a:p>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9b937bd05a_0_7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9b937bd05a_0_7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answer this question on paper or discuss as a class.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Remind students to complete </a:t>
            </a:r>
            <a:r>
              <a:rPr lang="en" u="sng">
                <a:solidFill>
                  <a:schemeClr val="hlink"/>
                </a:solidFill>
                <a:hlinkClick r:id="rId2"/>
              </a:rPr>
              <a:t>Daily Learning Log</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f47f1245ec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f47f1245ec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f47f1245ec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f47f1245ec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a:t>
            </a:r>
            <a:endParaRPr u="sng"/>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f47f1245ec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f47f1245ec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write down their answers and/or share out as a class </a:t>
            </a:r>
            <a:endParaRPr>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f47f1245ec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f47f1245ec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a:t>
            </a:r>
            <a:endParaRPr u="sng"/>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f47f1245ec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f47f1245ec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a:solidFill>
                <a:schemeClr val="dk1"/>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13d6e5fd1e4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13d6e5fd1e4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t>Watch the video on the slide to learn more about the layers of the Atmosphere</a:t>
            </a:r>
            <a:endParaRPr/>
          </a:p>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f47f1245ec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f47f1245ec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t>Introduce students to the layers of the Atmosphere.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Image source </a:t>
            </a:r>
            <a:endParaRPr/>
          </a:p>
          <a:p>
            <a:pPr indent="0" lvl="0" marL="0" rtl="0" algn="l">
              <a:spcBef>
                <a:spcPts val="0"/>
              </a:spcBef>
              <a:spcAft>
                <a:spcPts val="0"/>
              </a:spcAft>
              <a:buClr>
                <a:schemeClr val="dk1"/>
              </a:buClr>
              <a:buSzPts val="1100"/>
              <a:buFont typeface="Arial"/>
              <a:buNone/>
            </a:pPr>
            <a:r>
              <a:rPr lang="en" u="sng">
                <a:solidFill>
                  <a:schemeClr val="hlink"/>
                </a:solidFill>
                <a:hlinkClick r:id="rId3"/>
              </a:rPr>
              <a:t>Content source</a:t>
            </a:r>
            <a:endParaRPr/>
          </a:p>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13d6e5fd1e4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13d6e5fd1e4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Introduce students to the layers of the Atmosphere.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Image source </a:t>
            </a:r>
            <a:endParaRPr/>
          </a:p>
          <a:p>
            <a:pPr indent="0" lvl="0" marL="0" rtl="0" algn="l">
              <a:spcBef>
                <a:spcPts val="0"/>
              </a:spcBef>
              <a:spcAft>
                <a:spcPts val="0"/>
              </a:spcAft>
              <a:buClr>
                <a:schemeClr val="dk1"/>
              </a:buClr>
              <a:buSzPts val="1100"/>
              <a:buFont typeface="Arial"/>
              <a:buNone/>
            </a:pPr>
            <a:r>
              <a:rPr lang="en" u="sng">
                <a:solidFill>
                  <a:schemeClr val="hlink"/>
                </a:solidFill>
                <a:hlinkClick r:id="rId3"/>
              </a:rPr>
              <a:t>Content source</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13d6e5fd1e4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13d6e5fd1e4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Introduce students to the layers of the Atmosphere.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Image source </a:t>
            </a:r>
            <a:endParaRPr/>
          </a:p>
          <a:p>
            <a:pPr indent="0" lvl="0" marL="0" rtl="0" algn="l">
              <a:spcBef>
                <a:spcPts val="0"/>
              </a:spcBef>
              <a:spcAft>
                <a:spcPts val="0"/>
              </a:spcAft>
              <a:buClr>
                <a:schemeClr val="dk1"/>
              </a:buClr>
              <a:buSzPts val="1100"/>
              <a:buFont typeface="Arial"/>
              <a:buNone/>
            </a:pPr>
            <a:r>
              <a:rPr lang="en" u="sng">
                <a:solidFill>
                  <a:schemeClr val="hlink"/>
                </a:solidFill>
                <a:hlinkClick r:id="rId3"/>
              </a:rPr>
              <a:t>Content source</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13d6e5fd1e4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13d6e5fd1e4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Introduce students to the layers of the Atmosphere.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Image source </a:t>
            </a:r>
            <a:endParaRPr/>
          </a:p>
          <a:p>
            <a:pPr indent="0" lvl="0" marL="0" rtl="0" algn="l">
              <a:spcBef>
                <a:spcPts val="0"/>
              </a:spcBef>
              <a:spcAft>
                <a:spcPts val="0"/>
              </a:spcAft>
              <a:buClr>
                <a:schemeClr val="dk1"/>
              </a:buClr>
              <a:buSzPts val="1100"/>
              <a:buFont typeface="Arial"/>
              <a:buNone/>
            </a:pPr>
            <a:r>
              <a:rPr lang="en" u="sng">
                <a:solidFill>
                  <a:schemeClr val="hlink"/>
                </a:solidFill>
                <a:hlinkClick r:id="rId3"/>
              </a:rPr>
              <a:t>Content source</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13d6e5fd1e4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0" name="Google Shape;590;g13d6e5fd1e4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Introduce students to the layers of the Atmosphere.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Image source </a:t>
            </a:r>
            <a:endParaRPr/>
          </a:p>
          <a:p>
            <a:pPr indent="0" lvl="0" marL="0" rtl="0" algn="l">
              <a:spcBef>
                <a:spcPts val="0"/>
              </a:spcBef>
              <a:spcAft>
                <a:spcPts val="0"/>
              </a:spcAft>
              <a:buClr>
                <a:schemeClr val="dk1"/>
              </a:buClr>
              <a:buSzPts val="1100"/>
              <a:buFont typeface="Arial"/>
              <a:buNone/>
            </a:pPr>
            <a:r>
              <a:rPr lang="en" u="sng">
                <a:solidFill>
                  <a:schemeClr val="hlink"/>
                </a:solidFill>
                <a:hlinkClick r:id="rId3"/>
              </a:rPr>
              <a:t>Content source</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13d6e5fd1e4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9" name="Google Shape;599;g13d6e5fd1e4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Introduce students to the layers of the Atmosphere.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u="sng">
                <a:solidFill>
                  <a:schemeClr val="hlink"/>
                </a:solidFill>
                <a:hlinkClick r:id="rId2"/>
              </a:rPr>
              <a:t>Image source </a:t>
            </a:r>
            <a:endParaRPr/>
          </a:p>
          <a:p>
            <a:pPr indent="0" lvl="0" marL="0" rtl="0" algn="l">
              <a:spcBef>
                <a:spcPts val="0"/>
              </a:spcBef>
              <a:spcAft>
                <a:spcPts val="0"/>
              </a:spcAft>
              <a:buClr>
                <a:schemeClr val="dk1"/>
              </a:buClr>
              <a:buSzPts val="1100"/>
              <a:buFont typeface="Arial"/>
              <a:buNone/>
            </a:pPr>
            <a:r>
              <a:rPr lang="en" u="sng">
                <a:solidFill>
                  <a:schemeClr val="hlink"/>
                </a:solidFill>
                <a:hlinkClick r:id="rId3"/>
              </a:rPr>
              <a:t>Content source</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f47f1245ec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f47f1245ec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a:solidFill>
                <a:schemeClr val="dk1"/>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13d6e5fd1e4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13d6e5fd1e4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Introduce students to the layers of the Atmosphere.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Image source </a:t>
            </a:r>
            <a:endParaRPr/>
          </a:p>
          <a:p>
            <a:pPr indent="0" lvl="0" marL="0" rtl="0" algn="l">
              <a:spcBef>
                <a:spcPts val="0"/>
              </a:spcBef>
              <a:spcAft>
                <a:spcPts val="0"/>
              </a:spcAft>
              <a:buClr>
                <a:schemeClr val="dk1"/>
              </a:buClr>
              <a:buSzPts val="1100"/>
              <a:buFont typeface="Arial"/>
              <a:buNone/>
            </a:pPr>
            <a:r>
              <a:rPr lang="en" u="sng">
                <a:solidFill>
                  <a:schemeClr val="hlink"/>
                </a:solidFill>
                <a:hlinkClick r:id="rId3"/>
              </a:rPr>
              <a:t>Content source</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13d6e5fd1e4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13d6e5fd1e4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Introduce students to the layers of the Atmosphere.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Image source </a:t>
            </a:r>
            <a:endParaRPr/>
          </a:p>
          <a:p>
            <a:pPr indent="0" lvl="0" marL="0" rtl="0" algn="l">
              <a:spcBef>
                <a:spcPts val="0"/>
              </a:spcBef>
              <a:spcAft>
                <a:spcPts val="0"/>
              </a:spcAft>
              <a:buClr>
                <a:schemeClr val="dk1"/>
              </a:buClr>
              <a:buSzPts val="1100"/>
              <a:buFont typeface="Arial"/>
              <a:buNone/>
            </a:pPr>
            <a:r>
              <a:rPr lang="en" u="sng">
                <a:solidFill>
                  <a:schemeClr val="hlink"/>
                </a:solidFill>
                <a:hlinkClick r:id="rId3"/>
              </a:rPr>
              <a:t>Content source</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f47f1245ec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6" name="Google Shape;626;gf47f1245ec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Show students this example model of the layers of the Atmosphere and discuss each one given the information on the previous slides.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Image source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13d6e5fd1e4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3" name="Google Shape;633;g13d6e5fd1e4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Discuss the information on the slide about how climate change is affecting layers of the Atmosphere. Click the links below for optional resources about climate change and the layers of the Atmosphere.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Content source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13d6e5fd1e4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0" name="Google Shape;640;g13d6e5fd1e4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t>Step 1: In the order listed below, carefully pour the liquids into a jar. Try not to get the thicker liquids on the side of the jar and try to pour the thinner liquids slowly so that the layers stay separate.</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b="1" lang="en"/>
              <a:t>Honey = Troposphere (orange)</a:t>
            </a:r>
            <a:r>
              <a:rPr lang="en"/>
              <a:t>: this is where we live and where clouds and weather are.</a:t>
            </a:r>
            <a:endParaRPr/>
          </a:p>
          <a:p>
            <a:pPr indent="-298450" lvl="0" marL="457200" rtl="0" algn="l">
              <a:spcBef>
                <a:spcPts val="0"/>
              </a:spcBef>
              <a:spcAft>
                <a:spcPts val="0"/>
              </a:spcAft>
              <a:buSzPts val="1100"/>
              <a:buChar char="●"/>
            </a:pPr>
            <a:r>
              <a:rPr b="1" lang="en"/>
              <a:t>Corn syrup = Stratosphere (food coloring added to make it blue</a:t>
            </a:r>
            <a:r>
              <a:rPr lang="en"/>
              <a:t>): this is where airplanes fly, just above the clouds. </a:t>
            </a:r>
            <a:endParaRPr/>
          </a:p>
          <a:p>
            <a:pPr indent="-298450" lvl="0" marL="457200" rtl="0" algn="l">
              <a:spcBef>
                <a:spcPts val="0"/>
              </a:spcBef>
              <a:spcAft>
                <a:spcPts val="0"/>
              </a:spcAft>
              <a:buSzPts val="1100"/>
              <a:buChar char="●"/>
            </a:pPr>
            <a:r>
              <a:rPr b="1" lang="en"/>
              <a:t>Dish soap = Mesosphere (green).</a:t>
            </a:r>
            <a:endParaRPr b="1"/>
          </a:p>
          <a:p>
            <a:pPr indent="-298450" lvl="0" marL="457200" rtl="0" algn="l">
              <a:spcBef>
                <a:spcPts val="0"/>
              </a:spcBef>
              <a:spcAft>
                <a:spcPts val="0"/>
              </a:spcAft>
              <a:buSzPts val="1100"/>
              <a:buChar char="●"/>
            </a:pPr>
            <a:r>
              <a:rPr b="1" lang="en"/>
              <a:t>Water = Thermosphere (food coloring added to make it red)</a:t>
            </a:r>
            <a:r>
              <a:rPr lang="en"/>
              <a:t>: many of the earth’s satellites are in this level. </a:t>
            </a:r>
            <a:endParaRPr/>
          </a:p>
          <a:p>
            <a:pPr indent="-298450" lvl="0" marL="457200" rtl="0" algn="l">
              <a:spcBef>
                <a:spcPts val="0"/>
              </a:spcBef>
              <a:spcAft>
                <a:spcPts val="0"/>
              </a:spcAft>
              <a:buSzPts val="1100"/>
              <a:buChar char="●"/>
            </a:pPr>
            <a:r>
              <a:rPr b="1" lang="en"/>
              <a:t>Vegetable Oil = Exosphere (light/clear yellow):</a:t>
            </a:r>
            <a:r>
              <a:rPr lang="en"/>
              <a:t> this is the level of the atmosphere that is very thin and blends in to space. It seems appropriate that the vegetable oil leaves bubbles on top; there is very little to distinguish between the exosphere and space.</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AutoNum type="arabicPeriod"/>
            </a:pPr>
            <a:r>
              <a:rPr lang="en"/>
              <a:t>Use the labels to title each layer of the “atmosphere” on your jar. </a:t>
            </a:r>
            <a:endParaRPr/>
          </a:p>
          <a:p>
            <a:pPr indent="0" lvl="0" marL="457200" rtl="0" algn="l">
              <a:spcBef>
                <a:spcPts val="0"/>
              </a:spcBef>
              <a:spcAft>
                <a:spcPts val="0"/>
              </a:spcAft>
              <a:buNone/>
            </a:pPr>
            <a:r>
              <a:t/>
            </a:r>
            <a:endParaRPr/>
          </a:p>
          <a:p>
            <a:pPr indent="0" lvl="0" marL="457200" rtl="0" algn="l">
              <a:spcBef>
                <a:spcPts val="0"/>
              </a:spcBef>
              <a:spcAft>
                <a:spcPts val="0"/>
              </a:spcAft>
              <a:buNone/>
            </a:pPr>
            <a:r>
              <a:rPr b="1" lang="en"/>
              <a:t>Starting from the top:</a:t>
            </a:r>
            <a:endParaRPr b="1"/>
          </a:p>
          <a:p>
            <a:pPr indent="0" lvl="0" marL="457200" rtl="0" algn="l">
              <a:spcBef>
                <a:spcPts val="0"/>
              </a:spcBef>
              <a:spcAft>
                <a:spcPts val="0"/>
              </a:spcAft>
              <a:buNone/>
            </a:pPr>
            <a:r>
              <a:t/>
            </a:r>
            <a:endParaRPr/>
          </a:p>
          <a:p>
            <a:pPr indent="0" lvl="0" marL="457200" rtl="0" algn="l">
              <a:spcBef>
                <a:spcPts val="0"/>
              </a:spcBef>
              <a:spcAft>
                <a:spcPts val="0"/>
              </a:spcAft>
              <a:buNone/>
            </a:pPr>
            <a:r>
              <a:rPr lang="en"/>
              <a:t>Exosphere</a:t>
            </a:r>
            <a:endParaRPr/>
          </a:p>
          <a:p>
            <a:pPr indent="0" lvl="0" marL="457200" rtl="0" algn="l">
              <a:spcBef>
                <a:spcPts val="0"/>
              </a:spcBef>
              <a:spcAft>
                <a:spcPts val="0"/>
              </a:spcAft>
              <a:buNone/>
            </a:pPr>
            <a:r>
              <a:rPr lang="en"/>
              <a:t>Thermosphere</a:t>
            </a:r>
            <a:endParaRPr/>
          </a:p>
          <a:p>
            <a:pPr indent="0" lvl="0" marL="457200" rtl="0" algn="l">
              <a:spcBef>
                <a:spcPts val="0"/>
              </a:spcBef>
              <a:spcAft>
                <a:spcPts val="0"/>
              </a:spcAft>
              <a:buNone/>
            </a:pPr>
            <a:r>
              <a:rPr lang="en"/>
              <a:t>Mesosphere</a:t>
            </a:r>
            <a:endParaRPr/>
          </a:p>
          <a:p>
            <a:pPr indent="0" lvl="0" marL="457200" rtl="0" algn="l">
              <a:spcBef>
                <a:spcPts val="0"/>
              </a:spcBef>
              <a:spcAft>
                <a:spcPts val="0"/>
              </a:spcAft>
              <a:buNone/>
            </a:pPr>
            <a:r>
              <a:rPr lang="en"/>
              <a:t>Stratosphere</a:t>
            </a:r>
            <a:endParaRPr/>
          </a:p>
          <a:p>
            <a:pPr indent="0" lvl="0" marL="457200" rtl="0" algn="l">
              <a:spcBef>
                <a:spcPts val="0"/>
              </a:spcBef>
              <a:spcAft>
                <a:spcPts val="0"/>
              </a:spcAft>
              <a:buNone/>
            </a:pPr>
            <a:r>
              <a:rPr lang="en"/>
              <a:t>Troposphere</a:t>
            </a:r>
            <a:endParaRPr/>
          </a:p>
          <a:p>
            <a:pPr indent="0" lvl="0" marL="457200" rtl="0" algn="l">
              <a:spcBef>
                <a:spcPts val="0"/>
              </a:spcBef>
              <a:spcAft>
                <a:spcPts val="0"/>
              </a:spcAft>
              <a:buNone/>
            </a:pPr>
            <a:r>
              <a:t/>
            </a:r>
            <a:endParaRPr/>
          </a:p>
          <a:p>
            <a:pPr indent="-298450" lvl="0" marL="457200" rtl="0" algn="l">
              <a:spcBef>
                <a:spcPts val="0"/>
              </a:spcBef>
              <a:spcAft>
                <a:spcPts val="0"/>
              </a:spcAft>
              <a:buSzPts val="1100"/>
              <a:buAutoNum type="arabicPeriod"/>
            </a:pPr>
            <a:r>
              <a:rPr lang="en"/>
              <a:t>If you cannot burying any of these materials into your facility, simply show students the image on the slide and discuss each layer. Students will draw their own image on the next slide. </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Image source </a:t>
            </a:r>
            <a:endParaRPr/>
          </a:p>
          <a:p>
            <a:pPr indent="0" lvl="0" marL="0" rtl="0" algn="l">
              <a:spcBef>
                <a:spcPts val="0"/>
              </a:spcBef>
              <a:spcAft>
                <a:spcPts val="0"/>
              </a:spcAft>
              <a:buNone/>
            </a:pPr>
            <a:r>
              <a:rPr lang="en"/>
              <a:t>Lesson </a:t>
            </a:r>
            <a:r>
              <a:rPr lang="en"/>
              <a:t>modified</a:t>
            </a:r>
            <a:r>
              <a:rPr lang="en"/>
              <a:t> from </a:t>
            </a:r>
            <a:r>
              <a:rPr lang="en" u="sng">
                <a:solidFill>
                  <a:schemeClr val="hlink"/>
                </a:solidFill>
                <a:hlinkClick r:id="rId3"/>
              </a:rPr>
              <a:t>Rebecca Reid</a:t>
            </a:r>
            <a:r>
              <a:rPr lang="en"/>
              <a:t> &amp; </a:t>
            </a:r>
            <a:r>
              <a:rPr lang="en" u="sng">
                <a:solidFill>
                  <a:schemeClr val="hlink"/>
                </a:solidFill>
                <a:hlinkClick r:id="rId4"/>
              </a:rPr>
              <a:t>Brittany Kelly</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13d6e5fd1e4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13d6e5fd1e4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u="sng">
                <a:solidFill>
                  <a:schemeClr val="hlink"/>
                </a:solidFill>
                <a:hlinkClick r:id="rId2"/>
              </a:rPr>
              <a:t>Click here to access</a:t>
            </a:r>
            <a:r>
              <a:rPr lang="en"/>
              <a:t> the activity for creating the layers of the Atmosphere. Ask students to create each layer and include objects found in each layer as shown in the image above. </a:t>
            </a:r>
            <a:endParaRPr/>
          </a:p>
          <a:p>
            <a:pPr indent="-298450" lvl="0" marL="457200" rtl="0" algn="l">
              <a:spcBef>
                <a:spcPts val="0"/>
              </a:spcBef>
              <a:spcAft>
                <a:spcPts val="0"/>
              </a:spcAft>
              <a:buClr>
                <a:schemeClr val="dk1"/>
              </a:buClr>
              <a:buSzPts val="1100"/>
              <a:buAutoNum type="arabicPeriod"/>
            </a:pPr>
            <a:r>
              <a:rPr lang="en"/>
              <a:t>Ask students “what are the five layers, starting from the Earth’s surface?” (troposphere, stratosphere, mesosphere, thermosphere, exosphere).</a:t>
            </a:r>
            <a:endParaRPr/>
          </a:p>
          <a:p>
            <a:pPr indent="0" lvl="0" marL="457200" rtl="0" algn="l">
              <a:spcBef>
                <a:spcPts val="0"/>
              </a:spcBef>
              <a:spcAft>
                <a:spcPts val="0"/>
              </a:spcAft>
              <a:buNone/>
            </a:pPr>
            <a:r>
              <a:t/>
            </a:r>
            <a:endParaRPr/>
          </a:p>
          <a:p>
            <a:pPr indent="0" lvl="0" marL="0" rtl="0" algn="l">
              <a:spcBef>
                <a:spcPts val="0"/>
              </a:spcBef>
              <a:spcAft>
                <a:spcPts val="0"/>
              </a:spcAft>
              <a:buNone/>
            </a:pPr>
            <a:r>
              <a:rPr lang="en"/>
              <a:t>Remind students of each of the layers. </a:t>
            </a:r>
            <a:endParaRPr/>
          </a:p>
          <a:p>
            <a:pPr indent="0" lvl="0" marL="457200" rtl="0" algn="l">
              <a:spcBef>
                <a:spcPts val="0"/>
              </a:spcBef>
              <a:spcAft>
                <a:spcPts val="0"/>
              </a:spcAft>
              <a:buNone/>
            </a:pPr>
            <a:r>
              <a:rPr lang="en"/>
              <a:t>a. </a:t>
            </a:r>
            <a:r>
              <a:rPr b="1" lang="en"/>
              <a:t>Troposphere</a:t>
            </a:r>
            <a:r>
              <a:rPr lang="en"/>
              <a:t> - closest layer to the Earth’s surface, 0-12 km in height. This is where our weather and climate takes place, because almost all of the atmosphere's water is found in this layer.</a:t>
            </a:r>
            <a:endParaRPr/>
          </a:p>
          <a:p>
            <a:pPr indent="0" lvl="0" marL="457200" rtl="0" algn="l">
              <a:spcBef>
                <a:spcPts val="0"/>
              </a:spcBef>
              <a:spcAft>
                <a:spcPts val="0"/>
              </a:spcAft>
              <a:buNone/>
            </a:pPr>
            <a:r>
              <a:rPr lang="en"/>
              <a:t>b. </a:t>
            </a:r>
            <a:r>
              <a:rPr b="1" lang="en"/>
              <a:t>Stratosphere</a:t>
            </a:r>
            <a:r>
              <a:rPr lang="en"/>
              <a:t> - second layer, 12-70 km in height. The ozone layer is found here that filters the Sun’s UV rays to allow life to survive on Earth. Jets fly in this layer to help to avoid turbulence of weather.</a:t>
            </a:r>
            <a:endParaRPr/>
          </a:p>
          <a:p>
            <a:pPr indent="0" lvl="0" marL="457200" rtl="0" algn="l">
              <a:spcBef>
                <a:spcPts val="0"/>
              </a:spcBef>
              <a:spcAft>
                <a:spcPts val="0"/>
              </a:spcAft>
              <a:buNone/>
            </a:pPr>
            <a:r>
              <a:rPr lang="en"/>
              <a:t>c. </a:t>
            </a:r>
            <a:r>
              <a:rPr b="1" lang="en"/>
              <a:t>Mesosphere</a:t>
            </a:r>
            <a:r>
              <a:rPr lang="en"/>
              <a:t> (middle) - third layer, 50-80 km in height. Coldest layer in the atmosphere with extreme temperatures as low as -90℃.</a:t>
            </a:r>
            <a:endParaRPr/>
          </a:p>
          <a:p>
            <a:pPr indent="0" lvl="0" marL="457200" rtl="0" algn="l">
              <a:spcBef>
                <a:spcPts val="0"/>
              </a:spcBef>
              <a:spcAft>
                <a:spcPts val="0"/>
              </a:spcAft>
              <a:buNone/>
            </a:pPr>
            <a:r>
              <a:rPr lang="en"/>
              <a:t>d. </a:t>
            </a:r>
            <a:r>
              <a:rPr b="1" lang="en"/>
              <a:t>Thermosphere</a:t>
            </a:r>
            <a:r>
              <a:rPr lang="en"/>
              <a:t> - fourth layer, 80-400 km in height. Space shuttles travel around the earth and the northern lights are seen. </a:t>
            </a:r>
            <a:endParaRPr/>
          </a:p>
          <a:p>
            <a:pPr indent="0" lvl="0" marL="457200" rtl="0" algn="l">
              <a:spcBef>
                <a:spcPts val="0"/>
              </a:spcBef>
              <a:spcAft>
                <a:spcPts val="0"/>
              </a:spcAft>
              <a:buNone/>
            </a:pPr>
            <a:r>
              <a:rPr lang="en"/>
              <a:t>e. </a:t>
            </a:r>
            <a:r>
              <a:rPr b="1" lang="en"/>
              <a:t>Exosphere</a:t>
            </a:r>
            <a:r>
              <a:rPr lang="en"/>
              <a:t> - final layer, 400-2000 km in height. It is the barrier between Earth’s atmosphere and the emptiness of space.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
              </a:rPr>
              <a:t>Image source </a:t>
            </a:r>
            <a:endParaRPr/>
          </a:p>
          <a:p>
            <a:pPr indent="0" lvl="0" marL="0" rtl="0" algn="l">
              <a:spcBef>
                <a:spcPts val="0"/>
              </a:spcBef>
              <a:spcAft>
                <a:spcPts val="0"/>
              </a:spcAft>
              <a:buNone/>
            </a:pPr>
            <a:r>
              <a:rPr lang="en"/>
              <a:t>Lesson modified from </a:t>
            </a:r>
            <a:r>
              <a:rPr lang="en" u="sng">
                <a:solidFill>
                  <a:schemeClr val="hlink"/>
                </a:solidFill>
                <a:hlinkClick r:id="rId4"/>
              </a:rPr>
              <a:t>Legends of Learning</a:t>
            </a:r>
            <a:r>
              <a:rPr lang="en"/>
              <a:t>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f47f1245ec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9" name="Google Shape;669;gf47f1245ec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answer this question on paper or discuss as a class.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Remind students to complete </a:t>
            </a:r>
            <a:r>
              <a:rPr lang="en" u="sng">
                <a:solidFill>
                  <a:schemeClr val="hlink"/>
                </a:solidFill>
                <a:hlinkClick r:id="rId2"/>
              </a:rPr>
              <a:t>Daily Learning Log</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f47f1245ec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7" name="Google Shape;677;gf47f1245ec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e5d7ad2be2_0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7" name="Google Shape;687;ge5d7ad2be2_0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write down their answers and/or share out as a class </a:t>
            </a:r>
            <a:endParaRPr u="sng">
              <a:solidFill>
                <a:schemeClr val="dk1"/>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e5d7ad2be2_0_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5" name="Google Shape;695;ge5d7ad2be2_0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a:t>
            </a:r>
            <a:endParaRPr u="sng"/>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5abd634f53_0_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 name="Google Shape;137;g25abd634f53_0_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Explain to students that by the end of this unit, they will be asked to create a 3D </a:t>
            </a:r>
            <a:r>
              <a:rPr lang="en">
                <a:solidFill>
                  <a:schemeClr val="dk1"/>
                </a:solidFill>
              </a:rPr>
              <a:t>model</a:t>
            </a:r>
            <a:r>
              <a:rPr lang="en">
                <a:solidFill>
                  <a:schemeClr val="dk1"/>
                </a:solidFill>
              </a:rPr>
              <a:t> of the layers of the earth and/or atmosphere. Anytime something sparks their imagination, they should make a note of it. Explain BreakFree’s monthly contest and pass out the </a:t>
            </a:r>
            <a:r>
              <a:rPr lang="en" u="sng">
                <a:solidFill>
                  <a:schemeClr val="hlink"/>
                </a:solidFill>
                <a:hlinkClick r:id="rId2"/>
              </a:rPr>
              <a:t>Note to Students</a:t>
            </a:r>
            <a:r>
              <a:rPr lang="en">
                <a:solidFill>
                  <a:schemeClr val="dk1"/>
                </a:solidFill>
              </a:rPr>
              <a:t>.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9b937bd05a_0_7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2" name="Google Shape;702;g9b937bd05a_0_7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u="sng">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e5d7ad2be2_0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e5d7ad2be2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Teacher notes </a:t>
            </a:r>
            <a:endParaRPr u="sng"/>
          </a:p>
          <a:p>
            <a:pPr indent="0" lvl="0" marL="0" rtl="0" algn="l">
              <a:lnSpc>
                <a:spcPct val="115000"/>
              </a:lnSpc>
              <a:spcBef>
                <a:spcPts val="0"/>
              </a:spcBef>
              <a:spcAft>
                <a:spcPts val="0"/>
              </a:spcAft>
              <a:buClr>
                <a:schemeClr val="dk1"/>
              </a:buClr>
              <a:buSzPts val="1100"/>
              <a:buFont typeface="Arial"/>
              <a:buNone/>
            </a:pPr>
            <a:r>
              <a:rPr lang="en">
                <a:solidFill>
                  <a:schemeClr val="dk1"/>
                </a:solidFill>
              </a:rPr>
              <a:t>Images are as impactful as facts. In this lesson, students will better understand how climate change impacts human activity by examining what climate change looks like. Students will evaluate images that show how the planet is changing in order to prepare them to decide for themselves why climate change is newsworthy. As you go through the images on the following slides, read the teacher notes to students to explain the photo.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e5d7ad2be2_0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6" name="Google Shape;716;ge5d7ad2be2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u="sng"/>
              <a:t>Teacher notes</a:t>
            </a:r>
            <a:endParaRPr sz="1200" u="sng"/>
          </a:p>
          <a:p>
            <a:pPr indent="0" lvl="0" marL="0" rtl="0" algn="l">
              <a:spcBef>
                <a:spcPts val="0"/>
              </a:spcBef>
              <a:spcAft>
                <a:spcPts val="0"/>
              </a:spcAft>
              <a:buNone/>
            </a:pPr>
            <a:r>
              <a:rPr lang="en" sz="1200">
                <a:solidFill>
                  <a:srgbClr val="101010"/>
                </a:solidFill>
                <a:highlight>
                  <a:srgbClr val="FFFFFF"/>
                </a:highlight>
              </a:rPr>
              <a:t>FLOODING. Environmental experts have linked an increasing number of floods to climate change. </a:t>
            </a:r>
            <a:endParaRPr sz="1200">
              <a:solidFill>
                <a:srgbClr val="101010"/>
              </a:solidFill>
              <a:highlight>
                <a:srgbClr val="FFFFFF"/>
              </a:highlight>
            </a:endParaRPr>
          </a:p>
          <a:p>
            <a:pPr indent="0" lvl="0" marL="0" rtl="0" algn="l">
              <a:spcBef>
                <a:spcPts val="0"/>
              </a:spcBef>
              <a:spcAft>
                <a:spcPts val="0"/>
              </a:spcAft>
              <a:buNone/>
            </a:pPr>
            <a:r>
              <a:rPr lang="en" sz="1200">
                <a:solidFill>
                  <a:srgbClr val="101010"/>
                </a:solidFill>
                <a:highlight>
                  <a:srgbClr val="FFFFFF"/>
                </a:highlight>
              </a:rPr>
              <a:t>The big picture: While floods are one of the most natural disasters, data is showing that flooding is being exacerbated by climate change. A warmer globe results in heavier rain and more frequent hurricanes. A warmer globe also means that the world’s glaciers are melting, which causes the ocean and sea levels to rise. These higher waters result in more water surge and areas flooded. </a:t>
            </a:r>
            <a:r>
              <a:rPr lang="en" sz="1200" u="sng">
                <a:solidFill>
                  <a:schemeClr val="hlink"/>
                </a:solidFill>
                <a:highlight>
                  <a:srgbClr val="FFFFFF"/>
                </a:highlight>
                <a:hlinkClick r:id="rId2"/>
              </a:rPr>
              <a:t>Here</a:t>
            </a:r>
            <a:r>
              <a:rPr lang="en" sz="1200">
                <a:solidFill>
                  <a:srgbClr val="101010"/>
                </a:solidFill>
                <a:highlight>
                  <a:srgbClr val="FFFFFF"/>
                </a:highlight>
              </a:rPr>
              <a:t> is an (optional) informative article on flooding and climate change.</a:t>
            </a:r>
            <a:endParaRPr sz="1200">
              <a:solidFill>
                <a:srgbClr val="101010"/>
              </a:solidFill>
              <a:highlight>
                <a:srgbClr val="FFFFFF"/>
              </a:highlight>
            </a:endParaRPr>
          </a:p>
          <a:p>
            <a:pPr indent="0" lvl="0" marL="0" rtl="0" algn="l">
              <a:spcBef>
                <a:spcPts val="0"/>
              </a:spcBef>
              <a:spcAft>
                <a:spcPts val="0"/>
              </a:spcAft>
              <a:buNone/>
            </a:pPr>
            <a:r>
              <a:t/>
            </a:r>
            <a:endParaRPr sz="1200">
              <a:solidFill>
                <a:srgbClr val="101010"/>
              </a:solidFill>
              <a:highlight>
                <a:srgbClr val="FFFFFF"/>
              </a:highlight>
            </a:endParaRPr>
          </a:p>
          <a:p>
            <a:pPr indent="0" lvl="0" marL="0" rtl="0" algn="l">
              <a:spcBef>
                <a:spcPts val="0"/>
              </a:spcBef>
              <a:spcAft>
                <a:spcPts val="0"/>
              </a:spcAft>
              <a:buNone/>
            </a:pPr>
            <a:r>
              <a:rPr lang="en" sz="1200">
                <a:solidFill>
                  <a:srgbClr val="101010"/>
                </a:solidFill>
                <a:highlight>
                  <a:srgbClr val="FFFFFF"/>
                </a:highlight>
              </a:rPr>
              <a:t>Photo description: </a:t>
            </a:r>
            <a:endParaRPr sz="1200">
              <a:solidFill>
                <a:srgbClr val="101010"/>
              </a:solidFill>
              <a:highlight>
                <a:srgbClr val="FFFFFF"/>
              </a:highlight>
            </a:endParaRPr>
          </a:p>
          <a:p>
            <a:pPr indent="0" lvl="0" marL="0" rtl="0" algn="l">
              <a:spcBef>
                <a:spcPts val="0"/>
              </a:spcBef>
              <a:spcAft>
                <a:spcPts val="0"/>
              </a:spcAft>
              <a:buNone/>
            </a:pPr>
            <a:r>
              <a:rPr lang="en" sz="1200">
                <a:solidFill>
                  <a:srgbClr val="101010"/>
                </a:solidFill>
                <a:highlight>
                  <a:srgbClr val="FFFFFF"/>
                </a:highlight>
              </a:rPr>
              <a:t>Tewkesbury Abbey and a children's playground at the confluence of the Rivers Severn and Avon is surrounded by flood waters on February 27, 2020, in Tewskesbury, England. </a:t>
            </a:r>
            <a:endParaRPr sz="1200">
              <a:solidFill>
                <a:srgbClr val="101010"/>
              </a:solidFill>
              <a:highlight>
                <a:srgbClr val="FFFFFF"/>
              </a:highlight>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rPr lang="en" sz="1200" u="sng">
                <a:solidFill>
                  <a:schemeClr val="hlink"/>
                </a:solidFill>
                <a:hlinkClick r:id="rId3"/>
              </a:rPr>
              <a:t>Picture Source</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9b937bd05a_0_7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3" name="Google Shape;723;g9b937bd05a_0_7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u="sng"/>
              <a:t>Teacher notes</a:t>
            </a:r>
            <a:endParaRPr sz="1200" u="sng">
              <a:solidFill>
                <a:srgbClr val="333333"/>
              </a:solidFill>
              <a:highlight>
                <a:srgbClr val="FFFFFF"/>
              </a:highlight>
            </a:endParaRPr>
          </a:p>
          <a:p>
            <a:pPr indent="0" lvl="0" marL="0" rtl="0" algn="l">
              <a:lnSpc>
                <a:spcPct val="115000"/>
              </a:lnSpc>
              <a:spcBef>
                <a:spcPts val="0"/>
              </a:spcBef>
              <a:spcAft>
                <a:spcPts val="0"/>
              </a:spcAft>
              <a:buNone/>
            </a:pPr>
            <a:r>
              <a:rPr lang="en" sz="1200">
                <a:solidFill>
                  <a:srgbClr val="101010"/>
                </a:solidFill>
                <a:highlight>
                  <a:srgbClr val="FFFFFF"/>
                </a:highlight>
              </a:rPr>
              <a:t>Beach Erosion. Rising temperatures cause both a reduction in sea ice and a thawing of permafrost along the coast, threatening the shoreline. Scientists are concerned that 50% of the globe’s beaches are at risk of “disappearing” due to erosion. The higher sea levels increase the amount of battering that the shoreline suffers during storms and extreme weather events. Click </a:t>
            </a:r>
            <a:r>
              <a:rPr lang="en" sz="1200" u="sng">
                <a:solidFill>
                  <a:schemeClr val="hlink"/>
                </a:solidFill>
                <a:highlight>
                  <a:srgbClr val="FFFFFF"/>
                </a:highlight>
                <a:hlinkClick r:id="rId2"/>
              </a:rPr>
              <a:t>here</a:t>
            </a:r>
            <a:r>
              <a:rPr lang="en" sz="1200">
                <a:solidFill>
                  <a:srgbClr val="101010"/>
                </a:solidFill>
                <a:highlight>
                  <a:srgbClr val="FFFFFF"/>
                </a:highlight>
              </a:rPr>
              <a:t> for an optional article.</a:t>
            </a:r>
            <a:endParaRPr sz="1200">
              <a:solidFill>
                <a:srgbClr val="101010"/>
              </a:solidFill>
              <a:highlight>
                <a:srgbClr val="FFFFFF"/>
              </a:highlight>
            </a:endParaRPr>
          </a:p>
          <a:p>
            <a:pPr indent="0" lvl="0" marL="0" rtl="0" algn="l">
              <a:lnSpc>
                <a:spcPct val="115000"/>
              </a:lnSpc>
              <a:spcBef>
                <a:spcPts val="0"/>
              </a:spcBef>
              <a:spcAft>
                <a:spcPts val="0"/>
              </a:spcAft>
              <a:buNone/>
            </a:pPr>
            <a:r>
              <a:t/>
            </a:r>
            <a:endParaRPr sz="1200">
              <a:solidFill>
                <a:srgbClr val="101010"/>
              </a:solidFill>
              <a:highlight>
                <a:srgbClr val="FFFFFF"/>
              </a:highlight>
            </a:endParaRPr>
          </a:p>
          <a:p>
            <a:pPr indent="0" lvl="0" marL="0" rtl="0" algn="l">
              <a:lnSpc>
                <a:spcPct val="115000"/>
              </a:lnSpc>
              <a:spcBef>
                <a:spcPts val="0"/>
              </a:spcBef>
              <a:spcAft>
                <a:spcPts val="0"/>
              </a:spcAft>
              <a:buNone/>
            </a:pPr>
            <a:r>
              <a:rPr lang="en" sz="1200">
                <a:solidFill>
                  <a:srgbClr val="101010"/>
                </a:solidFill>
                <a:highlight>
                  <a:srgbClr val="FFFFFF"/>
                </a:highlight>
              </a:rPr>
              <a:t>Photo description: </a:t>
            </a:r>
            <a:endParaRPr sz="1200">
              <a:solidFill>
                <a:srgbClr val="101010"/>
              </a:solidFill>
              <a:highlight>
                <a:srgbClr val="FFFFFF"/>
              </a:highlight>
            </a:endParaRPr>
          </a:p>
          <a:p>
            <a:pPr indent="0" lvl="0" marL="0" rtl="0" algn="l">
              <a:lnSpc>
                <a:spcPct val="115000"/>
              </a:lnSpc>
              <a:spcBef>
                <a:spcPts val="0"/>
              </a:spcBef>
              <a:spcAft>
                <a:spcPts val="0"/>
              </a:spcAft>
              <a:buNone/>
            </a:pPr>
            <a:r>
              <a:rPr lang="en" sz="1200">
                <a:solidFill>
                  <a:srgbClr val="101010"/>
                </a:solidFill>
                <a:highlight>
                  <a:srgbClr val="FFFFFF"/>
                </a:highlight>
              </a:rPr>
              <a:t>A home destroyed by beach erosion tips over in the the Alaskan village of Shishmaref.</a:t>
            </a:r>
            <a:endParaRPr sz="1200">
              <a:solidFill>
                <a:srgbClr val="101010"/>
              </a:solidFill>
              <a:highlight>
                <a:srgbClr val="FFFFFF"/>
              </a:highlight>
            </a:endParaRPr>
          </a:p>
          <a:p>
            <a:pPr indent="0" lvl="0" marL="0" rtl="0" algn="l">
              <a:lnSpc>
                <a:spcPct val="115000"/>
              </a:lnSpc>
              <a:spcBef>
                <a:spcPts val="1600"/>
              </a:spcBef>
              <a:spcAft>
                <a:spcPts val="0"/>
              </a:spcAft>
              <a:buNone/>
            </a:pPr>
            <a:r>
              <a:rPr lang="en" sz="1200" u="sng">
                <a:solidFill>
                  <a:schemeClr val="hlink"/>
                </a:solidFill>
                <a:hlinkClick r:id="rId3"/>
              </a:rPr>
              <a:t>https://commons.wikimedia.org/wiki/File:Coastal_Erosion_at_Seaside_Road_end,_Aldbrough_-_geograph.org.uk_-_4022408.jpg</a:t>
            </a:r>
            <a:endParaRPr sz="1200">
              <a:solidFill>
                <a:srgbClr val="101010"/>
              </a:solidFill>
              <a:highlight>
                <a:srgbClr val="FFFFFF"/>
              </a:highlight>
            </a:endParaRPr>
          </a:p>
          <a:p>
            <a:pPr indent="0" lvl="0" marL="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e5d7ad2be2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0" name="Google Shape;730;ge5d7ad2be2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u="sng"/>
              <a:t>Teacher notes</a:t>
            </a:r>
            <a:endParaRPr sz="1200" u="sng">
              <a:solidFill>
                <a:srgbClr val="333333"/>
              </a:solidFill>
              <a:highlight>
                <a:srgbClr val="FFFFFF"/>
              </a:highlight>
            </a:endParaRPr>
          </a:p>
          <a:p>
            <a:pPr indent="0" lvl="0" marL="0" rtl="0" algn="l">
              <a:lnSpc>
                <a:spcPct val="115000"/>
              </a:lnSpc>
              <a:spcBef>
                <a:spcPts val="0"/>
              </a:spcBef>
              <a:spcAft>
                <a:spcPts val="0"/>
              </a:spcAft>
              <a:buNone/>
            </a:pPr>
            <a:r>
              <a:rPr lang="en" sz="1200">
                <a:solidFill>
                  <a:srgbClr val="101010"/>
                </a:solidFill>
                <a:highlight>
                  <a:srgbClr val="FFFFFF"/>
                </a:highlight>
              </a:rPr>
              <a:t>Air Pollution higher temperatures and drier conditions "can speed up the reaction rate of air pollutants that form in the atmosphere, causes high rates of air pollution. You can stree how air pollution impacts our health as it decreases the quality of the air we breathe. Breathing polluted air already to more than 5.5 million premature deaths a year, and researchers predict that by 2030, air pollution-related deaths could rise by 60,000 a year due to the effects of climate change. </a:t>
            </a:r>
            <a:r>
              <a:rPr lang="en" sz="1200" u="sng">
                <a:solidFill>
                  <a:schemeClr val="hlink"/>
                </a:solidFill>
                <a:highlight>
                  <a:srgbClr val="FFFFFF"/>
                </a:highlight>
                <a:hlinkClick r:id="rId2"/>
              </a:rPr>
              <a:t>Click here</a:t>
            </a:r>
            <a:r>
              <a:rPr lang="en" sz="1200">
                <a:solidFill>
                  <a:srgbClr val="101010"/>
                </a:solidFill>
                <a:highlight>
                  <a:srgbClr val="FFFFFF"/>
                </a:highlight>
              </a:rPr>
              <a:t> for an optional article. </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rPr lang="en" sz="1200">
                <a:solidFill>
                  <a:schemeClr val="dk1"/>
                </a:solidFill>
              </a:rPr>
              <a:t>Photo description: </a:t>
            </a:r>
            <a:endParaRPr sz="1200">
              <a:solidFill>
                <a:schemeClr val="dk1"/>
              </a:solidFill>
            </a:endParaRPr>
          </a:p>
          <a:p>
            <a:pPr indent="0" lvl="0" marL="0" rtl="0" algn="l">
              <a:lnSpc>
                <a:spcPct val="115000"/>
              </a:lnSpc>
              <a:spcBef>
                <a:spcPts val="0"/>
              </a:spcBef>
              <a:spcAft>
                <a:spcPts val="0"/>
              </a:spcAft>
              <a:buNone/>
            </a:pPr>
            <a:r>
              <a:rPr lang="en" sz="1200">
                <a:solidFill>
                  <a:srgbClr val="101010"/>
                </a:solidFill>
                <a:highlight>
                  <a:srgbClr val="FFFFFF"/>
                </a:highlight>
              </a:rPr>
              <a:t>Beijing is shrouded in air pollution on a winter morning. </a:t>
            </a:r>
            <a:endParaRPr sz="1200">
              <a:solidFill>
                <a:srgbClr val="101010"/>
              </a:solidFill>
              <a:highlight>
                <a:srgbClr val="FFFFFF"/>
              </a:highlight>
            </a:endParaRPr>
          </a:p>
          <a:p>
            <a:pPr indent="0" lvl="0" marL="0" rtl="0" algn="l">
              <a:lnSpc>
                <a:spcPct val="115000"/>
              </a:lnSpc>
              <a:spcBef>
                <a:spcPts val="0"/>
              </a:spcBef>
              <a:spcAft>
                <a:spcPts val="0"/>
              </a:spcAft>
              <a:buNone/>
            </a:pPr>
            <a:r>
              <a:t/>
            </a:r>
            <a:endParaRPr sz="1200">
              <a:solidFill>
                <a:srgbClr val="101010"/>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 sz="1200" u="sng">
                <a:solidFill>
                  <a:srgbClr val="0097A7"/>
                </a:solidFill>
                <a:hlinkClick r:id="rId3">
                  <a:extLst>
                    <a:ext uri="{A12FA001-AC4F-418D-AE19-62706E023703}">
                      <ahyp:hlinkClr val="tx"/>
                    </a:ext>
                  </a:extLst>
                </a:hlinkClick>
              </a:rPr>
              <a:t>Picture Source</a:t>
            </a:r>
            <a:endParaRPr sz="1200">
              <a:solidFill>
                <a:srgbClr val="101010"/>
              </a:solidFill>
              <a:highlight>
                <a:srgbClr val="FFFFFF"/>
              </a:highlight>
            </a:endParaRPr>
          </a:p>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e5d7ad2be2_0_3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7" name="Google Shape;737;ge5d7ad2be2_0_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u="sng"/>
              <a:t>Teacher notes</a:t>
            </a:r>
            <a:endParaRPr sz="1200" u="sng">
              <a:solidFill>
                <a:srgbClr val="333333"/>
              </a:solidFill>
              <a:highlight>
                <a:srgbClr val="FFFFFF"/>
              </a:highlight>
            </a:endParaRPr>
          </a:p>
          <a:p>
            <a:pPr indent="0" lvl="0" marL="0" rtl="0" algn="l">
              <a:lnSpc>
                <a:spcPct val="115000"/>
              </a:lnSpc>
              <a:spcBef>
                <a:spcPts val="0"/>
              </a:spcBef>
              <a:spcAft>
                <a:spcPts val="0"/>
              </a:spcAft>
              <a:buNone/>
            </a:pPr>
            <a:r>
              <a:rPr lang="en" sz="1200">
                <a:solidFill>
                  <a:schemeClr val="dk1"/>
                </a:solidFill>
              </a:rPr>
              <a:t>Wildfires. </a:t>
            </a:r>
            <a:r>
              <a:rPr lang="en" sz="1200">
                <a:solidFill>
                  <a:srgbClr val="101010"/>
                </a:solidFill>
                <a:highlight>
                  <a:srgbClr val="FFFFFF"/>
                </a:highlight>
              </a:rPr>
              <a:t>Scientists believe that, without a dramatic reduction in </a:t>
            </a:r>
            <a:r>
              <a:rPr lang="en" sz="1200" u="sng">
                <a:solidFill>
                  <a:srgbClr val="101010"/>
                </a:solidFill>
                <a:highlight>
                  <a:srgbClr val="FFFFFF"/>
                </a:highlight>
                <a:hlinkClick r:id="rId2">
                  <a:extLst>
                    <a:ext uri="{A12FA001-AC4F-418D-AE19-62706E023703}">
                      <ahyp:hlinkClr val="tx"/>
                    </a:ext>
                  </a:extLst>
                </a:hlinkClick>
              </a:rPr>
              <a:t>greenhouses gases in the atmosphere</a:t>
            </a:r>
            <a:r>
              <a:rPr lang="en" sz="1200">
                <a:solidFill>
                  <a:srgbClr val="101010"/>
                </a:solidFill>
                <a:highlight>
                  <a:srgbClr val="FFFFFF"/>
                </a:highlight>
              </a:rPr>
              <a:t>, West Coast wildfires will continue to increase in frequency and intensity. Climate change enhances the factors that lead to wildfires. The warmer, drier conditions that result from climate change increase the likelihood of wildfires. Click </a:t>
            </a:r>
            <a:r>
              <a:rPr lang="en" sz="1200" u="sng">
                <a:solidFill>
                  <a:schemeClr val="hlink"/>
                </a:solidFill>
                <a:highlight>
                  <a:srgbClr val="FFFFFF"/>
                </a:highlight>
                <a:hlinkClick r:id="rId3"/>
              </a:rPr>
              <a:t>here</a:t>
            </a:r>
            <a:r>
              <a:rPr lang="en" sz="1200">
                <a:solidFill>
                  <a:srgbClr val="101010"/>
                </a:solidFill>
                <a:highlight>
                  <a:srgbClr val="FFFFFF"/>
                </a:highlight>
              </a:rPr>
              <a:t> for an optional article.</a:t>
            </a:r>
            <a:endParaRPr sz="1200">
              <a:solidFill>
                <a:srgbClr val="101010"/>
              </a:solidFill>
              <a:highlight>
                <a:srgbClr val="FFFFFF"/>
              </a:highlight>
            </a:endParaRPr>
          </a:p>
          <a:p>
            <a:pPr indent="0" lvl="0" marL="0" rtl="0" algn="l">
              <a:lnSpc>
                <a:spcPct val="115000"/>
              </a:lnSpc>
              <a:spcBef>
                <a:spcPts val="0"/>
              </a:spcBef>
              <a:spcAft>
                <a:spcPts val="0"/>
              </a:spcAft>
              <a:buNone/>
            </a:pPr>
            <a:r>
              <a:t/>
            </a:r>
            <a:endParaRPr sz="1200">
              <a:solidFill>
                <a:srgbClr val="101010"/>
              </a:solidFill>
              <a:highlight>
                <a:srgbClr val="FFFFFF"/>
              </a:highlight>
            </a:endParaRPr>
          </a:p>
          <a:p>
            <a:pPr indent="0" lvl="0" marL="0" rtl="0" algn="l">
              <a:lnSpc>
                <a:spcPct val="115000"/>
              </a:lnSpc>
              <a:spcBef>
                <a:spcPts val="0"/>
              </a:spcBef>
              <a:spcAft>
                <a:spcPts val="0"/>
              </a:spcAft>
              <a:buNone/>
            </a:pPr>
            <a:r>
              <a:rPr lang="en" sz="1200">
                <a:solidFill>
                  <a:srgbClr val="101010"/>
                </a:solidFill>
                <a:highlight>
                  <a:srgbClr val="FFFFFF"/>
                </a:highlight>
              </a:rPr>
              <a:t>Photo description</a:t>
            </a:r>
            <a:endParaRPr sz="1200">
              <a:solidFill>
                <a:srgbClr val="101010"/>
              </a:solidFill>
              <a:highlight>
                <a:srgbClr val="FFFFFF"/>
              </a:highlight>
            </a:endParaRPr>
          </a:p>
          <a:p>
            <a:pPr indent="0" lvl="0" marL="0" rtl="0" algn="l">
              <a:lnSpc>
                <a:spcPct val="115000"/>
              </a:lnSpc>
              <a:spcBef>
                <a:spcPts val="0"/>
              </a:spcBef>
              <a:spcAft>
                <a:spcPts val="0"/>
              </a:spcAft>
              <a:buNone/>
            </a:pPr>
            <a:r>
              <a:rPr lang="en" sz="1200">
                <a:solidFill>
                  <a:srgbClr val="101010"/>
                </a:solidFill>
                <a:highlight>
                  <a:srgbClr val="FFFFFF"/>
                </a:highlight>
              </a:rPr>
              <a:t>Yuccas catch fire as hot and dry conditions fuel a 19,500-acre wildfire in California in this photo from 2013.</a:t>
            </a:r>
            <a:endParaRPr sz="1200">
              <a:solidFill>
                <a:srgbClr val="101010"/>
              </a:solidFill>
              <a:highlight>
                <a:srgbClr val="FFFFFF"/>
              </a:highlight>
            </a:endParaRPr>
          </a:p>
          <a:p>
            <a:pPr indent="0" lvl="0" marL="0" rtl="0" algn="l">
              <a:lnSpc>
                <a:spcPct val="115000"/>
              </a:lnSpc>
              <a:spcBef>
                <a:spcPts val="0"/>
              </a:spcBef>
              <a:spcAft>
                <a:spcPts val="0"/>
              </a:spcAft>
              <a:buNone/>
            </a:pPr>
            <a:r>
              <a:t/>
            </a:r>
            <a:endParaRPr sz="1200">
              <a:solidFill>
                <a:srgbClr val="101010"/>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 sz="1200" u="sng">
                <a:solidFill>
                  <a:srgbClr val="0097A7"/>
                </a:solidFill>
                <a:hlinkClick r:id="rId4">
                  <a:extLst>
                    <a:ext uri="{A12FA001-AC4F-418D-AE19-62706E023703}">
                      <ahyp:hlinkClr val="tx"/>
                    </a:ext>
                  </a:extLst>
                </a:hlinkClick>
              </a:rPr>
              <a:t>Picture Source</a:t>
            </a:r>
            <a:endParaRPr sz="1200">
              <a:solidFill>
                <a:srgbClr val="101010"/>
              </a:solidFill>
              <a:highlight>
                <a:srgbClr val="FFFFFF"/>
              </a:highlight>
            </a:endParaRPr>
          </a:p>
          <a:p>
            <a:pPr indent="0" lvl="0" marL="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e5d7ad2be2_0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4" name="Google Shape;744;ge5d7ad2be2_0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u="sng"/>
              <a:t>Teacher notes</a:t>
            </a:r>
            <a:endParaRPr sz="1200" u="sng">
              <a:solidFill>
                <a:srgbClr val="333333"/>
              </a:solidFill>
              <a:highlight>
                <a:srgbClr val="FFFFFF"/>
              </a:highlight>
            </a:endParaRPr>
          </a:p>
          <a:p>
            <a:pPr indent="0" lvl="0" marL="0" rtl="0" algn="l">
              <a:lnSpc>
                <a:spcPct val="115000"/>
              </a:lnSpc>
              <a:spcBef>
                <a:spcPts val="0"/>
              </a:spcBef>
              <a:spcAft>
                <a:spcPts val="0"/>
              </a:spcAft>
              <a:buNone/>
            </a:pPr>
            <a:r>
              <a:rPr lang="en" sz="1200">
                <a:solidFill>
                  <a:schemeClr val="dk1"/>
                </a:solidFill>
              </a:rPr>
              <a:t>Disappearing Ice Caps. </a:t>
            </a:r>
            <a:r>
              <a:rPr lang="en" sz="1200">
                <a:solidFill>
                  <a:srgbClr val="101010"/>
                </a:solidFill>
                <a:highlight>
                  <a:srgbClr val="FFFFFF"/>
                </a:highlight>
              </a:rPr>
              <a:t>A NASA study published in the Journal of Climate shows that the oldest and thickest Arctic sea ice is disappearing at a faster rate than the younger, thinner ice at the edges of the Arctic Ocean's floating ice cap. When ice caps melt, the sea levels rise and result in flooding and beach erosion. Other effects include wildlife losing their polar homes and extreme weather caused by the warmer water. Here is an optional </a:t>
            </a:r>
            <a:r>
              <a:rPr lang="en" sz="1200" u="sng">
                <a:solidFill>
                  <a:schemeClr val="hlink"/>
                </a:solidFill>
                <a:highlight>
                  <a:srgbClr val="FFFFFF"/>
                </a:highlight>
                <a:hlinkClick r:id="rId2"/>
              </a:rPr>
              <a:t>article</a:t>
            </a:r>
            <a:r>
              <a:rPr lang="en" sz="1200">
                <a:solidFill>
                  <a:srgbClr val="101010"/>
                </a:solidFill>
                <a:highlight>
                  <a:srgbClr val="FFFFFF"/>
                </a:highlight>
              </a:rPr>
              <a:t>.</a:t>
            </a:r>
            <a:endParaRPr sz="1200">
              <a:solidFill>
                <a:srgbClr val="101010"/>
              </a:solidFill>
              <a:highlight>
                <a:srgbClr val="FFFFFF"/>
              </a:highlight>
            </a:endParaRPr>
          </a:p>
          <a:p>
            <a:pPr indent="0" lvl="0" marL="0" rtl="0" algn="l">
              <a:lnSpc>
                <a:spcPct val="115000"/>
              </a:lnSpc>
              <a:spcBef>
                <a:spcPts val="0"/>
              </a:spcBef>
              <a:spcAft>
                <a:spcPts val="0"/>
              </a:spcAft>
              <a:buNone/>
            </a:pPr>
            <a:r>
              <a:t/>
            </a:r>
            <a:endParaRPr sz="1200">
              <a:solidFill>
                <a:srgbClr val="101010"/>
              </a:solidFill>
              <a:highlight>
                <a:srgbClr val="FFFFFF"/>
              </a:highlight>
            </a:endParaRPr>
          </a:p>
          <a:p>
            <a:pPr indent="0" lvl="0" marL="0" rtl="0" algn="l">
              <a:lnSpc>
                <a:spcPct val="115000"/>
              </a:lnSpc>
              <a:spcBef>
                <a:spcPts val="0"/>
              </a:spcBef>
              <a:spcAft>
                <a:spcPts val="0"/>
              </a:spcAft>
              <a:buNone/>
            </a:pPr>
            <a:r>
              <a:rPr lang="en" sz="1200">
                <a:solidFill>
                  <a:srgbClr val="101010"/>
                </a:solidFill>
                <a:highlight>
                  <a:srgbClr val="FFFFFF"/>
                </a:highlight>
              </a:rPr>
              <a:t>Photo description:</a:t>
            </a:r>
            <a:endParaRPr sz="1200">
              <a:solidFill>
                <a:srgbClr val="101010"/>
              </a:solidFill>
              <a:highlight>
                <a:srgbClr val="FFFFFF"/>
              </a:highlight>
            </a:endParaRPr>
          </a:p>
          <a:p>
            <a:pPr indent="0" lvl="0" marL="0" rtl="0" algn="l">
              <a:lnSpc>
                <a:spcPct val="115000"/>
              </a:lnSpc>
              <a:spcBef>
                <a:spcPts val="0"/>
              </a:spcBef>
              <a:spcAft>
                <a:spcPts val="0"/>
              </a:spcAft>
              <a:buNone/>
            </a:pPr>
            <a:r>
              <a:rPr lang="en" sz="1200">
                <a:solidFill>
                  <a:srgbClr val="101010"/>
                </a:solidFill>
                <a:highlight>
                  <a:srgbClr val="FFFFFF"/>
                </a:highlight>
              </a:rPr>
              <a:t>This pair of historical images posted to the NASA Climate 365 Project's Tumblr page show just how dramatically Alaska's Muir Glacier has retreated and thinned over the second half of the 20th century. In just 60 years, the front of the glacier moved back about seven miles and its overall thickness decreased by more than 2,625 feet, according to the National Snow and Ice Data Center.</a:t>
            </a:r>
            <a:endParaRPr sz="1200">
              <a:solidFill>
                <a:srgbClr val="101010"/>
              </a:solidFill>
              <a:highlight>
                <a:srgbClr val="FFFFFF"/>
              </a:highlight>
            </a:endParaRPr>
          </a:p>
          <a:p>
            <a:pPr indent="0" lvl="0" marL="0" rtl="0" algn="l">
              <a:lnSpc>
                <a:spcPct val="115000"/>
              </a:lnSpc>
              <a:spcBef>
                <a:spcPts val="1600"/>
              </a:spcBef>
              <a:spcAft>
                <a:spcPts val="0"/>
              </a:spcAft>
              <a:buClr>
                <a:schemeClr val="dk1"/>
              </a:buClr>
              <a:buSzPts val="1100"/>
              <a:buFont typeface="Arial"/>
              <a:buNone/>
            </a:pPr>
            <a:r>
              <a:rPr lang="en" sz="1200" u="sng">
                <a:solidFill>
                  <a:srgbClr val="0097A7"/>
                </a:solidFill>
                <a:hlinkClick r:id="rId3">
                  <a:extLst>
                    <a:ext uri="{A12FA001-AC4F-418D-AE19-62706E023703}">
                      <ahyp:hlinkClr val="tx"/>
                    </a:ext>
                  </a:extLst>
                </a:hlinkClick>
              </a:rPr>
              <a:t>Picture Source</a:t>
            </a:r>
            <a:endParaRPr sz="1200">
              <a:solidFill>
                <a:srgbClr val="101010"/>
              </a:solidFill>
              <a:highlight>
                <a:srgbClr val="FFFFFF"/>
              </a:highlight>
            </a:endParaRPr>
          </a:p>
          <a:p>
            <a:pPr indent="0" lvl="0" marL="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e5d7ad2be2_0_3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1" name="Google Shape;751;ge5d7ad2be2_0_3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u="sng"/>
              <a:t>Teacher notes</a:t>
            </a:r>
            <a:endParaRPr sz="1200" u="sng">
              <a:solidFill>
                <a:srgbClr val="333333"/>
              </a:solidFill>
              <a:highlight>
                <a:srgbClr val="FFFFFF"/>
              </a:highlight>
            </a:endParaRPr>
          </a:p>
          <a:p>
            <a:pPr indent="0" lvl="0" marL="0" rtl="0" algn="l">
              <a:lnSpc>
                <a:spcPct val="115000"/>
              </a:lnSpc>
              <a:spcBef>
                <a:spcPts val="0"/>
              </a:spcBef>
              <a:spcAft>
                <a:spcPts val="0"/>
              </a:spcAft>
              <a:buNone/>
            </a:pPr>
            <a:r>
              <a:rPr lang="en" sz="1200">
                <a:solidFill>
                  <a:schemeClr val="dk1"/>
                </a:solidFill>
              </a:rPr>
              <a:t>Dried forests due to drought. Climate change increases the odds of worsening drought in many parts of the United States and the world in the decades ahead. Regions such as the U.S. Southwest are at particular risk. There are a number of ways climate change may contribute to drought. Warmer temperatures can enhance evaporation from soil, making periods with low rain drier they would be in cooler conditions. Click </a:t>
            </a:r>
            <a:r>
              <a:rPr lang="en" sz="1200" u="sng">
                <a:solidFill>
                  <a:schemeClr val="hlink"/>
                </a:solidFill>
                <a:hlinkClick r:id="rId2"/>
              </a:rPr>
              <a:t>here</a:t>
            </a:r>
            <a:r>
              <a:rPr lang="en" sz="1200">
                <a:solidFill>
                  <a:schemeClr val="dk1"/>
                </a:solidFill>
              </a:rPr>
              <a:t> for an optional article.</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rPr lang="en" sz="1200">
                <a:solidFill>
                  <a:schemeClr val="dk1"/>
                </a:solidFill>
              </a:rPr>
              <a:t>Photo description:</a:t>
            </a:r>
            <a:endParaRPr sz="1200">
              <a:solidFill>
                <a:schemeClr val="dk1"/>
              </a:solidFill>
            </a:endParaRPr>
          </a:p>
          <a:p>
            <a:pPr indent="0" lvl="0" marL="0" rtl="0" algn="l">
              <a:lnSpc>
                <a:spcPct val="115000"/>
              </a:lnSpc>
              <a:spcBef>
                <a:spcPts val="0"/>
              </a:spcBef>
              <a:spcAft>
                <a:spcPts val="0"/>
              </a:spcAft>
              <a:buNone/>
            </a:pPr>
            <a:r>
              <a:rPr lang="en" sz="1200">
                <a:solidFill>
                  <a:srgbClr val="101010"/>
                </a:solidFill>
                <a:highlight>
                  <a:srgbClr val="FFFFFF"/>
                </a:highlight>
              </a:rPr>
              <a:t>In this drone image taken in May 2020, drought dries out spruces in Germany's Harz mountain region. For the past several summers, there has been only a small fraction of rainfall compared with normal conditions, stressing forests across Germany, and making them more susceptible to pests. Such droughts have grown more common in Germany, and many scientists attribute the trend to global warming.</a:t>
            </a:r>
            <a:endParaRPr sz="1200">
              <a:solidFill>
                <a:schemeClr val="dk1"/>
              </a:solidFill>
            </a:endParaRPr>
          </a:p>
          <a:p>
            <a:pPr indent="0" lvl="0" marL="0" rtl="0" algn="l">
              <a:lnSpc>
                <a:spcPct val="115000"/>
              </a:lnSpc>
              <a:spcBef>
                <a:spcPts val="1600"/>
              </a:spcBef>
              <a:spcAft>
                <a:spcPts val="0"/>
              </a:spcAft>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u="sng">
                <a:solidFill>
                  <a:srgbClr val="0097A7"/>
                </a:solidFill>
                <a:hlinkClick r:id="rId3">
                  <a:extLst>
                    <a:ext uri="{A12FA001-AC4F-418D-AE19-62706E023703}">
                      <ahyp:hlinkClr val="tx"/>
                    </a:ext>
                  </a:extLst>
                </a:hlinkClick>
              </a:rPr>
              <a:t>Picture Source</a:t>
            </a:r>
            <a:endParaRPr sz="1200">
              <a:solidFill>
                <a:schemeClr val="dk1"/>
              </a:solidFill>
            </a:endParaRPr>
          </a:p>
          <a:p>
            <a:pPr indent="0" lvl="0" marL="0" rtl="0" algn="l">
              <a:lnSpc>
                <a:spcPct val="115000"/>
              </a:lnSpc>
              <a:spcBef>
                <a:spcPts val="0"/>
              </a:spcBef>
              <a:spcAft>
                <a:spcPts val="0"/>
              </a:spcAft>
              <a:buNone/>
            </a:pPr>
            <a:r>
              <a:rPr lang="en" sz="1700">
                <a:solidFill>
                  <a:schemeClr val="dk1"/>
                </a:solidFill>
              </a:rPr>
              <a:t> </a:t>
            </a:r>
            <a:endParaRPr sz="1300">
              <a:solidFill>
                <a:srgbClr val="101010"/>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600">
              <a:solidFill>
                <a:srgbClr val="101010"/>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e5d7ad2be2_0_3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8" name="Google Shape;758;ge5d7ad2be2_0_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u="sng"/>
              <a:t>Teacher notes</a:t>
            </a:r>
            <a:endParaRPr sz="1200" u="sng">
              <a:solidFill>
                <a:srgbClr val="333333"/>
              </a:solidFill>
              <a:highlight>
                <a:srgbClr val="FFFFFF"/>
              </a:highlight>
            </a:endParaRPr>
          </a:p>
          <a:p>
            <a:pPr indent="0" lvl="0" marL="0" rtl="0" algn="l">
              <a:lnSpc>
                <a:spcPct val="115000"/>
              </a:lnSpc>
              <a:spcBef>
                <a:spcPts val="0"/>
              </a:spcBef>
              <a:spcAft>
                <a:spcPts val="0"/>
              </a:spcAft>
              <a:buNone/>
            </a:pPr>
            <a:r>
              <a:rPr lang="en" sz="1200">
                <a:solidFill>
                  <a:schemeClr val="dk1"/>
                </a:solidFill>
              </a:rPr>
              <a:t>Massive Fish Death. </a:t>
            </a:r>
            <a:r>
              <a:rPr lang="en" sz="1200">
                <a:solidFill>
                  <a:srgbClr val="101010"/>
                </a:solidFill>
                <a:highlight>
                  <a:srgbClr val="FFFFFF"/>
                </a:highlight>
              </a:rPr>
              <a:t>A prolonged heat wave lowered this lagoon's oxygen levels, provoking the death of several tons of fish. </a:t>
            </a:r>
            <a:r>
              <a:rPr lang="en" sz="1200" u="sng">
                <a:solidFill>
                  <a:schemeClr val="hlink"/>
                </a:solidFill>
                <a:highlight>
                  <a:srgbClr val="FFFFFF"/>
                </a:highlight>
                <a:hlinkClick r:id="rId2"/>
              </a:rPr>
              <a:t>Click here</a:t>
            </a:r>
            <a:r>
              <a:rPr lang="en" sz="1200">
                <a:solidFill>
                  <a:srgbClr val="101010"/>
                </a:solidFill>
                <a:highlight>
                  <a:srgbClr val="FFFFFF"/>
                </a:highlight>
              </a:rPr>
              <a:t> to view more images from climate change. </a:t>
            </a:r>
            <a:endParaRPr sz="1200">
              <a:solidFill>
                <a:srgbClr val="101010"/>
              </a:solidFill>
              <a:highlight>
                <a:srgbClr val="FFFFFF"/>
              </a:highlight>
            </a:endParaRPr>
          </a:p>
          <a:p>
            <a:pPr indent="0" lvl="0" marL="0" rtl="0" algn="l">
              <a:lnSpc>
                <a:spcPct val="115000"/>
              </a:lnSpc>
              <a:spcBef>
                <a:spcPts val="0"/>
              </a:spcBef>
              <a:spcAft>
                <a:spcPts val="0"/>
              </a:spcAft>
              <a:buNone/>
            </a:pPr>
            <a:r>
              <a:t/>
            </a:r>
            <a:endParaRPr sz="1200">
              <a:solidFill>
                <a:srgbClr val="101010"/>
              </a:solidFill>
              <a:highlight>
                <a:srgbClr val="FFFFFF"/>
              </a:highlight>
            </a:endParaRPr>
          </a:p>
          <a:p>
            <a:pPr indent="0" lvl="0" marL="0" rtl="0" algn="l">
              <a:lnSpc>
                <a:spcPct val="115000"/>
              </a:lnSpc>
              <a:spcBef>
                <a:spcPts val="1600"/>
              </a:spcBef>
              <a:spcAft>
                <a:spcPts val="0"/>
              </a:spcAft>
              <a:buClr>
                <a:schemeClr val="dk1"/>
              </a:buClr>
              <a:buSzPts val="1100"/>
              <a:buFont typeface="Arial"/>
              <a:buNone/>
            </a:pPr>
            <a:r>
              <a:rPr lang="en" sz="1200" u="sng">
                <a:solidFill>
                  <a:schemeClr val="hlink"/>
                </a:solidFill>
                <a:hlinkClick r:id="rId3"/>
              </a:rPr>
              <a:t>Picture Source</a:t>
            </a:r>
            <a:endParaRPr sz="1200">
              <a:solidFill>
                <a:srgbClr val="101010"/>
              </a:solidFill>
              <a:highlight>
                <a:srgbClr val="FFFFFF"/>
              </a:highlight>
            </a:endParaRPr>
          </a:p>
          <a:p>
            <a:pPr indent="0" lvl="0" marL="0" rtl="0" algn="l">
              <a:lnSpc>
                <a:spcPct val="115000"/>
              </a:lnSpc>
              <a:spcBef>
                <a:spcPts val="0"/>
              </a:spcBef>
              <a:spcAft>
                <a:spcPts val="0"/>
              </a:spcAft>
              <a:buNone/>
            </a:pPr>
            <a:r>
              <a:t/>
            </a:r>
            <a:endParaRPr sz="1600">
              <a:solidFill>
                <a:srgbClr val="101010"/>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g13e534a17c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5" name="Google Shape;765;g13e534a17c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u="sng"/>
              <a:t>Teacher notes</a:t>
            </a:r>
            <a:endParaRPr sz="1200" u="sng">
              <a:solidFill>
                <a:srgbClr val="333333"/>
              </a:solidFill>
              <a:highlight>
                <a:srgbClr val="FFFFFF"/>
              </a:highlight>
            </a:endParaRPr>
          </a:p>
          <a:p>
            <a:pPr indent="0" lvl="0" marL="0" rtl="0" algn="l">
              <a:lnSpc>
                <a:spcPct val="115000"/>
              </a:lnSpc>
              <a:spcBef>
                <a:spcPts val="0"/>
              </a:spcBef>
              <a:spcAft>
                <a:spcPts val="0"/>
              </a:spcAft>
              <a:buNone/>
            </a:pPr>
            <a:r>
              <a:rPr lang="en" sz="1200">
                <a:solidFill>
                  <a:srgbClr val="101010"/>
                </a:solidFill>
                <a:highlight>
                  <a:srgbClr val="FFFFFF"/>
                </a:highlight>
              </a:rPr>
              <a:t>Optional: </a:t>
            </a:r>
            <a:r>
              <a:rPr lang="en" sz="1200" u="sng">
                <a:solidFill>
                  <a:schemeClr val="hlink"/>
                </a:solidFill>
                <a:highlight>
                  <a:srgbClr val="FFFFFF"/>
                </a:highlight>
                <a:hlinkClick r:id="rId2"/>
              </a:rPr>
              <a:t>Click here</a:t>
            </a:r>
            <a:r>
              <a:rPr lang="en" sz="1200">
                <a:solidFill>
                  <a:srgbClr val="101010"/>
                </a:solidFill>
                <a:highlight>
                  <a:srgbClr val="FFFFFF"/>
                </a:highlight>
              </a:rPr>
              <a:t> to read the article titled A climate change emergency about President Biden’s reaction to climate change issues. </a:t>
            </a:r>
            <a:endParaRPr sz="1200">
              <a:solidFill>
                <a:srgbClr val="101010"/>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sz="1200">
              <a:solidFill>
                <a:srgbClr val="101010"/>
              </a:solidFill>
              <a:highlight>
                <a:srgbClr val="FFFFFF"/>
              </a:highlight>
            </a:endParaRPr>
          </a:p>
          <a:p>
            <a:pPr indent="0" lvl="0" marL="0" rtl="0" algn="l">
              <a:lnSpc>
                <a:spcPct val="115000"/>
              </a:lnSpc>
              <a:spcBef>
                <a:spcPts val="0"/>
              </a:spcBef>
              <a:spcAft>
                <a:spcPts val="0"/>
              </a:spcAft>
              <a:buNone/>
            </a:pPr>
            <a:r>
              <a:rPr lang="en" sz="1200" u="sng">
                <a:solidFill>
                  <a:schemeClr val="hlink"/>
                </a:solidFill>
                <a:highlight>
                  <a:srgbClr val="FFFFFF"/>
                </a:highlight>
                <a:hlinkClick r:id="rId3"/>
              </a:rPr>
              <a:t>Image source</a:t>
            </a:r>
            <a:endParaRPr sz="1200">
              <a:solidFill>
                <a:srgbClr val="101010"/>
              </a:solidFill>
              <a:highlight>
                <a:srgbClr val="FFFFFF"/>
              </a:highlight>
            </a:endParaRPr>
          </a:p>
          <a:p>
            <a:pPr indent="0" lvl="0" marL="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f47f1245ec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f47f1245ec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slide breaks the term “infographic” into its root words to assist students with understanding what an infographic is. The </a:t>
            </a:r>
            <a:r>
              <a:rPr lang="en" u="sng">
                <a:solidFill>
                  <a:schemeClr val="hlink"/>
                </a:solidFill>
                <a:hlinkClick r:id="rId2"/>
              </a:rPr>
              <a:t>definition</a:t>
            </a:r>
            <a:r>
              <a:rPr lang="en">
                <a:solidFill>
                  <a:schemeClr val="dk1"/>
                </a:solidFill>
              </a:rPr>
              <a:t> is from taken directly from Webster's dictionary.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13e534a17c7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2" name="Google Shape;772;g13e534a17c7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u="sng"/>
              <a:t>Teacher notes</a:t>
            </a:r>
            <a:endParaRPr sz="1200" u="sng">
              <a:solidFill>
                <a:srgbClr val="333333"/>
              </a:solidFill>
              <a:highlight>
                <a:srgbClr val="FFFFFF"/>
              </a:highlight>
            </a:endParaRPr>
          </a:p>
          <a:p>
            <a:pPr indent="0" lvl="0" marL="0" rtl="0" algn="l">
              <a:lnSpc>
                <a:spcPct val="115000"/>
              </a:lnSpc>
              <a:spcBef>
                <a:spcPts val="0"/>
              </a:spcBef>
              <a:spcAft>
                <a:spcPts val="0"/>
              </a:spcAft>
              <a:buNone/>
            </a:pPr>
            <a:r>
              <a:rPr lang="en" sz="1200">
                <a:solidFill>
                  <a:schemeClr val="dk1"/>
                </a:solidFill>
              </a:rPr>
              <a:t>Optional: to dive deeper into climate change, </a:t>
            </a:r>
            <a:r>
              <a:rPr lang="en" sz="1200" u="sng">
                <a:solidFill>
                  <a:schemeClr val="hlink"/>
                </a:solidFill>
                <a:hlinkClick r:id="rId2"/>
              </a:rPr>
              <a:t>click here</a:t>
            </a:r>
            <a:r>
              <a:rPr lang="en" sz="1200">
                <a:solidFill>
                  <a:schemeClr val="dk1"/>
                </a:solidFill>
              </a:rPr>
              <a:t> to read an article titled “Extreme Heat Continues Its March Across Europe”.</a:t>
            </a:r>
            <a:endParaRPr sz="1200">
              <a:solidFill>
                <a:srgbClr val="101010"/>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sz="1200">
              <a:solidFill>
                <a:srgbClr val="101010"/>
              </a:solidFill>
              <a:highlight>
                <a:srgbClr val="FFFFFF"/>
              </a:highlight>
            </a:endParaRPr>
          </a:p>
          <a:p>
            <a:pPr indent="0" lvl="0" marL="0" rtl="0" algn="l">
              <a:lnSpc>
                <a:spcPct val="115000"/>
              </a:lnSpc>
              <a:spcBef>
                <a:spcPts val="0"/>
              </a:spcBef>
              <a:spcAft>
                <a:spcPts val="0"/>
              </a:spcAft>
              <a:buNone/>
            </a:pPr>
            <a:r>
              <a:rPr lang="en" sz="1200" u="sng">
                <a:solidFill>
                  <a:schemeClr val="hlink"/>
                </a:solidFill>
                <a:highlight>
                  <a:srgbClr val="FFFFFF"/>
                </a:highlight>
                <a:hlinkClick r:id="rId3"/>
              </a:rPr>
              <a:t>Image source</a:t>
            </a:r>
            <a:endParaRPr sz="1200">
              <a:solidFill>
                <a:srgbClr val="101010"/>
              </a:solidFill>
              <a:highlight>
                <a:srgbClr val="FFFFFF"/>
              </a:highlight>
            </a:endParaRPr>
          </a:p>
          <a:p>
            <a:pPr indent="0" lvl="0" marL="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13da0f3c60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9" name="Google Shape;779;g13da0f3c60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u="sng"/>
              <a:t>Teacher notes</a:t>
            </a:r>
            <a:endParaRPr sz="1200" u="sng">
              <a:solidFill>
                <a:srgbClr val="333333"/>
              </a:solidFill>
              <a:highlight>
                <a:srgbClr val="FFFFFF"/>
              </a:highlight>
            </a:endParaRPr>
          </a:p>
          <a:p>
            <a:pPr indent="0" lvl="0" marL="0" rtl="0" algn="l">
              <a:lnSpc>
                <a:spcPct val="115000"/>
              </a:lnSpc>
              <a:spcBef>
                <a:spcPts val="0"/>
              </a:spcBef>
              <a:spcAft>
                <a:spcPts val="0"/>
              </a:spcAft>
              <a:buNone/>
            </a:pPr>
            <a:r>
              <a:rPr lang="en" sz="1200">
                <a:solidFill>
                  <a:schemeClr val="dk1"/>
                </a:solidFill>
              </a:rPr>
              <a:t>Optional: to dive deeper into climate change, </a:t>
            </a:r>
            <a:r>
              <a:rPr lang="en" sz="1200" u="sng">
                <a:solidFill>
                  <a:schemeClr val="hlink"/>
                </a:solidFill>
                <a:hlinkClick r:id="rId2"/>
              </a:rPr>
              <a:t>click here</a:t>
            </a:r>
            <a:r>
              <a:rPr lang="en" sz="1200">
                <a:solidFill>
                  <a:schemeClr val="dk1"/>
                </a:solidFill>
              </a:rPr>
              <a:t> to read an article titled “Visualizing the Climate Crisis Through the Lens of Indegienous Photographers”. </a:t>
            </a:r>
            <a:endParaRPr sz="1200">
              <a:solidFill>
                <a:srgbClr val="101010"/>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sz="1200">
              <a:solidFill>
                <a:srgbClr val="101010"/>
              </a:solidFill>
              <a:highlight>
                <a:srgbClr val="FFFFFF"/>
              </a:highlight>
            </a:endParaRPr>
          </a:p>
          <a:p>
            <a:pPr indent="0" lvl="0" marL="0" rtl="0" algn="l">
              <a:lnSpc>
                <a:spcPct val="115000"/>
              </a:lnSpc>
              <a:spcBef>
                <a:spcPts val="0"/>
              </a:spcBef>
              <a:spcAft>
                <a:spcPts val="0"/>
              </a:spcAft>
              <a:buNone/>
            </a:pPr>
            <a:r>
              <a:t/>
            </a:r>
            <a:endParaRPr sz="1600">
              <a:solidFill>
                <a:srgbClr val="101010"/>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9b937bd05a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6" name="Google Shape;786;g9b937bd05a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Teacher notes</a:t>
            </a:r>
            <a:endParaRPr u="sng"/>
          </a:p>
          <a:p>
            <a:pPr indent="-298450" lvl="0" marL="457200" rtl="0" algn="l">
              <a:spcBef>
                <a:spcPts val="0"/>
              </a:spcBef>
              <a:spcAft>
                <a:spcPts val="0"/>
              </a:spcAft>
              <a:buSzPts val="1100"/>
              <a:buAutoNum type="arabicPeriod"/>
            </a:pPr>
            <a:r>
              <a:rPr lang="en"/>
              <a:t>Watch the video - click on the image to be redirected to the video or the video link is </a:t>
            </a:r>
            <a:r>
              <a:rPr lang="en" u="sng">
                <a:solidFill>
                  <a:schemeClr val="hlink"/>
                </a:solidFill>
                <a:hlinkClick r:id="rId2"/>
              </a:rPr>
              <a:t>here</a:t>
            </a:r>
            <a:endParaRPr/>
          </a:p>
          <a:p>
            <a:pPr indent="-298450" lvl="0" marL="457200" rtl="0" algn="l">
              <a:spcBef>
                <a:spcPts val="0"/>
              </a:spcBef>
              <a:spcAft>
                <a:spcPts val="0"/>
              </a:spcAft>
              <a:buSzPts val="1100"/>
              <a:buAutoNum type="arabicPeriod"/>
            </a:pPr>
            <a:r>
              <a:rPr lang="en"/>
              <a:t>After the watching the video, have students share their reactions outloud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e5d7ad2be2_0_3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4" name="Google Shape;794;ge5d7ad2be2_0_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Access this activity in the </a:t>
            </a:r>
            <a:r>
              <a:rPr lang="en" u="sng">
                <a:solidFill>
                  <a:schemeClr val="hlink"/>
                </a:solidFill>
                <a:hlinkClick r:id="rId2"/>
              </a:rPr>
              <a:t>digital</a:t>
            </a:r>
            <a:r>
              <a:rPr lang="en">
                <a:solidFill>
                  <a:schemeClr val="dk1"/>
                </a:solidFill>
              </a:rPr>
              <a:t> format or </a:t>
            </a:r>
            <a:r>
              <a:rPr lang="en" u="sng">
                <a:solidFill>
                  <a:schemeClr val="hlink"/>
                </a:solidFill>
                <a:hlinkClick r:id="rId3"/>
              </a:rPr>
              <a:t>pdf format</a:t>
            </a:r>
            <a:r>
              <a:rPr lang="en">
                <a:solidFill>
                  <a:schemeClr val="dk1"/>
                </a:solidFill>
              </a:rPr>
              <a:t>.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For digital based, students can drag (manipulate) the boxes to place them in the order they desire or type in their number (1-5) on the lines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For paper-based, students can write the number ranking next to each box in the line provided</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When students have completed their ranking, have them share with a classmate and explain why they choose to rank in that order. Hint: there is no right or wrong answer here just make sure students can justify their choices. </a:t>
            </a:r>
            <a:endParaRPr>
              <a:solidFill>
                <a:schemeClr val="dk1"/>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9b937bd05a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1" name="Google Shape;801;g9b937bd05a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Teacher no</a:t>
            </a:r>
            <a:r>
              <a:rPr lang="en" u="sng"/>
              <a:t>tes</a:t>
            </a:r>
            <a:endParaRPr u="sng"/>
          </a:p>
          <a:p>
            <a:pPr indent="-298450" lvl="0" marL="457200" rtl="0" algn="l">
              <a:spcBef>
                <a:spcPts val="0"/>
              </a:spcBef>
              <a:spcAft>
                <a:spcPts val="0"/>
              </a:spcAft>
              <a:buClr>
                <a:schemeClr val="dk1"/>
              </a:buClr>
              <a:buSzPts val="1100"/>
              <a:buAutoNum type="arabicPeriod"/>
            </a:pPr>
            <a:r>
              <a:rPr lang="en"/>
              <a:t>Encourage students to read 4-5 stories included from real people about how climate change has affected their lives. </a:t>
            </a:r>
            <a:endParaRPr/>
          </a:p>
          <a:p>
            <a:pPr indent="-298450" lvl="0" marL="457200" rtl="0" algn="l">
              <a:spcBef>
                <a:spcPts val="0"/>
              </a:spcBef>
              <a:spcAft>
                <a:spcPts val="0"/>
              </a:spcAft>
              <a:buSzPts val="1100"/>
              <a:buAutoNum type="arabicPeriod"/>
            </a:pPr>
            <a:r>
              <a:rPr lang="en"/>
              <a:t>For digital based, you can post the link to the </a:t>
            </a:r>
            <a:r>
              <a:rPr lang="en" u="sng">
                <a:solidFill>
                  <a:schemeClr val="hlink"/>
                </a:solidFill>
                <a:hlinkClick r:id="rId2"/>
              </a:rPr>
              <a:t>stories</a:t>
            </a:r>
            <a:r>
              <a:rPr lang="en"/>
              <a:t>. For paper based, you can print a class set for students to use. </a:t>
            </a:r>
            <a:endParaRPr/>
          </a:p>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e5d7ad2be2_0_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9" name="Google Shape;809;ge5d7ad2be2_0_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Teacher notes </a:t>
            </a:r>
            <a:endParaRPr u="sng"/>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To wrap-up the ranking activity, facilitate discussion on climate change. Have students share their rankings then compare student answers as a class. Students should begin to take ownership of their understanding of the causes and effects of climate change.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Answer key: there is no one right answer for the ranking activity. This activity is designed to create conversations amongst students. Answers may vary based on whether students are considering these climate change causes on a local, national, or global scale. </a:t>
            </a:r>
            <a:endParaRPr>
              <a:solidFill>
                <a:schemeClr val="dk1"/>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e5d7ad2be2_0_4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6" name="Google Shape;816;ge5d7ad2be2_0_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SzPts val="1100"/>
              <a:buAutoNum type="arabicPeriod"/>
            </a:pPr>
            <a:r>
              <a:rPr lang="en">
                <a:solidFill>
                  <a:schemeClr val="dk1"/>
                </a:solidFill>
              </a:rPr>
              <a:t>Have students answer this question on paper or discuss as a class. </a:t>
            </a:r>
            <a:endParaRPr u="sng"/>
          </a:p>
          <a:p>
            <a:pPr indent="-298450" lvl="0" marL="457200" rtl="0" algn="l">
              <a:lnSpc>
                <a:spcPct val="115000"/>
              </a:lnSpc>
              <a:spcBef>
                <a:spcPts val="0"/>
              </a:spcBef>
              <a:spcAft>
                <a:spcPts val="0"/>
              </a:spcAft>
              <a:buSzPts val="1100"/>
              <a:buAutoNum type="arabicPeriod"/>
            </a:pPr>
            <a:r>
              <a:rPr lang="en">
                <a:solidFill>
                  <a:schemeClr val="dk1"/>
                </a:solidFill>
              </a:rPr>
              <a:t>One of the essential principles of teaching climate change to students is the message that it has consequences for the earth and human lives. Read more from an optional article on educating students on climate change </a:t>
            </a:r>
            <a:r>
              <a:rPr lang="en" u="sng">
                <a:solidFill>
                  <a:schemeClr val="hlink"/>
                </a:solidFill>
                <a:hlinkClick r:id="rId2"/>
              </a:rPr>
              <a:t>by clicking here</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Remind students to complete </a:t>
            </a:r>
            <a:r>
              <a:rPr lang="en" u="sng">
                <a:solidFill>
                  <a:schemeClr val="hlink"/>
                </a:solidFill>
                <a:hlinkClick r:id="rId3"/>
              </a:rPr>
              <a:t>Daily Learning Log</a:t>
            </a:r>
            <a:r>
              <a:rPr lang="en">
                <a:solidFill>
                  <a:schemeClr val="dk1"/>
                </a:solidFill>
              </a:rPr>
              <a:t>. </a:t>
            </a:r>
            <a:endParaRPr>
              <a:solidFill>
                <a:schemeClr val="dk1"/>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13d242a382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4" name="Google Shape;824;g13d242a382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g13d242a3827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4" name="Google Shape;834;g13d242a3827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write down their answers and/or share out as a class </a:t>
            </a:r>
            <a:endParaRPr>
              <a:solidFill>
                <a:schemeClr val="dk1"/>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g13d242a3827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2" name="Google Shape;842;g13d242a3827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a:t>
            </a:r>
            <a:endParaRPr u="sng"/>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e5d7ad2be2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e5d7ad2be2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Student answers may vary.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Possible answers: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Boys spend an average of 13 hours a week playing video games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Girls spend an average of 5.5 hours a week playing video games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spend 3 billion hours per week playing video - discuss who “we” is - Americans, teenagers - the infographic does not confirm who the “we” is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“Video Games can be </a:t>
            </a:r>
            <a:r>
              <a:rPr lang="en">
                <a:solidFill>
                  <a:schemeClr val="dk1"/>
                </a:solidFill>
              </a:rPr>
              <a:t>positive</a:t>
            </a:r>
            <a:r>
              <a:rPr lang="en">
                <a:solidFill>
                  <a:schemeClr val="dk1"/>
                </a:solidFill>
              </a:rPr>
              <a:t>...it’s up to you” alludes to the fact that “we” play video games for too many hours a week making it a </a:t>
            </a:r>
            <a:r>
              <a:rPr lang="en">
                <a:solidFill>
                  <a:schemeClr val="dk1"/>
                </a:solidFill>
              </a:rPr>
              <a:t>negative</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Infographic Source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g13d242a3827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9" name="Google Shape;849;g13d242a3827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a:solidFill>
                <a:schemeClr val="dk1"/>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13d242a3827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6" name="Google Shape;856;g13d242a3827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Introduce the challenge of designing a model of the layers of the Earth or Atmosphere to students and discuss how best to complete the challenge.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g13d242a3827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4" name="Google Shape;864;g13d242a3827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t>Show students these example models.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Image 1 source</a:t>
            </a:r>
            <a:endParaRPr/>
          </a:p>
          <a:p>
            <a:pPr indent="0" lvl="0" marL="0" rtl="0" algn="l">
              <a:spcBef>
                <a:spcPts val="0"/>
              </a:spcBef>
              <a:spcAft>
                <a:spcPts val="0"/>
              </a:spcAft>
              <a:buNone/>
            </a:pPr>
            <a:r>
              <a:rPr lang="en" u="sng">
                <a:solidFill>
                  <a:schemeClr val="hlink"/>
                </a:solidFill>
                <a:hlinkClick r:id="rId3"/>
              </a:rPr>
              <a:t>Image 2 source </a:t>
            </a:r>
            <a:endParaRPr/>
          </a:p>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13d6e5fd1e4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3" name="Google Shape;873;g13d6e5fd1e4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t>Show students these example models.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Image 1 source</a:t>
            </a:r>
            <a:endParaRPr/>
          </a:p>
          <a:p>
            <a:pPr indent="0" lvl="0" marL="0" rtl="0" algn="l">
              <a:spcBef>
                <a:spcPts val="0"/>
              </a:spcBef>
              <a:spcAft>
                <a:spcPts val="0"/>
              </a:spcAft>
              <a:buNone/>
            </a:pPr>
            <a:r>
              <a:rPr lang="en" u="sng">
                <a:solidFill>
                  <a:schemeClr val="hlink"/>
                </a:solidFill>
                <a:hlinkClick r:id="rId3"/>
              </a:rPr>
              <a:t>Image 2 source </a:t>
            </a:r>
            <a:endParaRPr/>
          </a:p>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g13d242a3827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2" name="Google Shape;882;g13d242a3827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a:t>
            </a:r>
            <a:r>
              <a:rPr lang="en">
                <a:solidFill>
                  <a:schemeClr val="dk1"/>
                </a:solidFill>
              </a:rPr>
              <a:t>students</a:t>
            </a:r>
            <a:r>
              <a:rPr lang="en">
                <a:solidFill>
                  <a:schemeClr val="dk1"/>
                </a:solidFill>
              </a:rPr>
              <a:t> share their models with the class and submit student work to the BreakFree competition.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Remind students to complete </a:t>
            </a:r>
            <a:r>
              <a:rPr lang="en" u="sng">
                <a:solidFill>
                  <a:schemeClr val="hlink"/>
                </a:solidFill>
                <a:hlinkClick r:id="rId2"/>
              </a:rPr>
              <a:t>Daily Learning Log</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gf47f1245ec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0" name="Google Shape;890;gf47f1245ec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e5d7ad2be2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e5d7ad2be2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Use this slide to model how to utilize an infographic.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a:t>
            </a:r>
            <a:r>
              <a:rPr lang="en">
                <a:solidFill>
                  <a:schemeClr val="dk1"/>
                </a:solidFill>
              </a:rPr>
              <a:t> as a class how (with the information presented in the </a:t>
            </a:r>
            <a:r>
              <a:rPr lang="en">
                <a:solidFill>
                  <a:schemeClr val="dk1"/>
                </a:solidFill>
              </a:rPr>
              <a:t>graphic) can video games be used in a positive way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Infographic Source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8" name="Shape 58"/>
        <p:cNvGrpSpPr/>
        <p:nvPr/>
      </p:nvGrpSpPr>
      <p:grpSpPr>
        <a:xfrm>
          <a:off x="0" y="0"/>
          <a:ext cx="0" cy="0"/>
          <a:chOff x="0" y="0"/>
          <a:chExt cx="0" cy="0"/>
        </a:xfrm>
      </p:grpSpPr>
      <p:sp>
        <p:nvSpPr>
          <p:cNvPr id="59" name="Google Shape;59;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0" name="Google Shape;60;p1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61" name="Google Shape;61;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2" name="Shape 62"/>
        <p:cNvGrpSpPr/>
        <p:nvPr/>
      </p:nvGrpSpPr>
      <p:grpSpPr>
        <a:xfrm>
          <a:off x="0" y="0"/>
          <a:ext cx="0" cy="0"/>
          <a:chOff x="0" y="0"/>
          <a:chExt cx="0" cy="0"/>
        </a:xfrm>
      </p:grpSpPr>
      <p:sp>
        <p:nvSpPr>
          <p:cNvPr id="63" name="Google Shape;63;p16"/>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64" name="Google Shape;64;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2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rtl="0" algn="l">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2000"/>
              <a:buNone/>
              <a:defRPr sz="12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1600"/>
              </a:spcBef>
              <a:spcAft>
                <a:spcPts val="0"/>
              </a:spcAft>
              <a:buSzPts val="1400"/>
              <a:buChar char="○"/>
              <a:defRPr/>
            </a:lvl2pPr>
            <a:lvl3pPr indent="-317500" lvl="2" marL="1371600" rtl="0" algn="ctr">
              <a:lnSpc>
                <a:spcPct val="115000"/>
              </a:lnSpc>
              <a:spcBef>
                <a:spcPts val="1600"/>
              </a:spcBef>
              <a:spcAft>
                <a:spcPts val="0"/>
              </a:spcAft>
              <a:buSzPts val="1400"/>
              <a:buChar char="■"/>
              <a:defRPr/>
            </a:lvl3pPr>
            <a:lvl4pPr indent="-317500" lvl="3" marL="1828800" rtl="0" algn="ctr">
              <a:lnSpc>
                <a:spcPct val="115000"/>
              </a:lnSpc>
              <a:spcBef>
                <a:spcPts val="1600"/>
              </a:spcBef>
              <a:spcAft>
                <a:spcPts val="0"/>
              </a:spcAft>
              <a:buSzPts val="1400"/>
              <a:buChar char="●"/>
              <a:defRPr/>
            </a:lvl4pPr>
            <a:lvl5pPr indent="-317500" lvl="4" marL="2286000" rtl="0" algn="ctr">
              <a:lnSpc>
                <a:spcPct val="115000"/>
              </a:lnSpc>
              <a:spcBef>
                <a:spcPts val="1600"/>
              </a:spcBef>
              <a:spcAft>
                <a:spcPts val="0"/>
              </a:spcAft>
              <a:buSzPts val="1400"/>
              <a:buChar char="○"/>
              <a:defRPr/>
            </a:lvl5pPr>
            <a:lvl6pPr indent="-317500" lvl="5" marL="2743200" rtl="0" algn="ctr">
              <a:lnSpc>
                <a:spcPct val="115000"/>
              </a:lnSpc>
              <a:spcBef>
                <a:spcPts val="1600"/>
              </a:spcBef>
              <a:spcAft>
                <a:spcPts val="0"/>
              </a:spcAft>
              <a:buSzPts val="1400"/>
              <a:buChar char="■"/>
              <a:defRPr/>
            </a:lvl6pPr>
            <a:lvl7pPr indent="-317500" lvl="6" marL="3200400" rtl="0" algn="ctr">
              <a:lnSpc>
                <a:spcPct val="115000"/>
              </a:lnSpc>
              <a:spcBef>
                <a:spcPts val="1600"/>
              </a:spcBef>
              <a:spcAft>
                <a:spcPts val="0"/>
              </a:spcAft>
              <a:buSzPts val="1400"/>
              <a:buChar char="●"/>
              <a:defRPr/>
            </a:lvl7pPr>
            <a:lvl8pPr indent="-317500" lvl="7" marL="3657600" rtl="0" algn="ctr">
              <a:lnSpc>
                <a:spcPct val="115000"/>
              </a:lnSpc>
              <a:spcBef>
                <a:spcPts val="1600"/>
              </a:spcBef>
              <a:spcAft>
                <a:spcPts val="0"/>
              </a:spcAft>
              <a:buSzPts val="1400"/>
              <a:buChar char="○"/>
              <a:defRPr/>
            </a:lvl8pPr>
            <a:lvl9pPr indent="-317500" lvl="8" marL="4114800" rtl="0" algn="ctr">
              <a:lnSpc>
                <a:spcPct val="115000"/>
              </a:lnSpc>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theme" Target="../theme/theme2.xml"/><Relationship Id="rId10" Type="http://schemas.openxmlformats.org/officeDocument/2006/relationships/slideLayout" Target="../slideLayouts/slideLayout2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35.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4.png"/><Relationship Id="rId6" Type="http://schemas.openxmlformats.org/officeDocument/2006/relationships/image" Target="../media/image6.png"/><Relationship Id="rId7"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5.png"/><Relationship Id="rId4" Type="http://schemas.openxmlformats.org/officeDocument/2006/relationships/image" Target="../media/image5.png"/><Relationship Id="rId5"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www.youtube.com/watch?v=2k8qArKCovc" TargetMode="External"/><Relationship Id="rId4" Type="http://schemas.openxmlformats.org/officeDocument/2006/relationships/image" Target="../media/image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5.png"/><Relationship Id="rId4" Type="http://schemas.openxmlformats.org/officeDocument/2006/relationships/image" Target="../media/image5.png"/><Relationship Id="rId5"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5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9.png"/><Relationship Id="rId4" Type="http://schemas.openxmlformats.org/officeDocument/2006/relationships/image" Target="../media/image24.png"/><Relationship Id="rId5"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3.pn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hyperlink" Target="https://rankingroyals.com/most-common-elements-in-the-earths-crust/" TargetMode="External"/><Relationship Id="rId4" Type="http://schemas.openxmlformats.org/officeDocument/2006/relationships/image" Target="../media/image41.png"/><Relationship Id="rId5" Type="http://schemas.openxmlformats.org/officeDocument/2006/relationships/hyperlink" Target="https://wesleyearthquakespage.weebly.com/how-is-the-earth-structured.html" TargetMode="External"/><Relationship Id="rId6" Type="http://schemas.openxmlformats.org/officeDocument/2006/relationships/image" Target="../media/image2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hyperlink" Target="http://www.youtube.com/watch?v=Y1qQZbTF8iQ" TargetMode="External"/><Relationship Id="rId4" Type="http://schemas.openxmlformats.org/officeDocument/2006/relationships/image" Target="../media/image2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5.png"/><Relationship Id="rId4" Type="http://schemas.openxmlformats.org/officeDocument/2006/relationships/image" Target="../media/image5.png"/><Relationship Id="rId5"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hyperlink" Target="http://www.youtube.com/watch?v=IWJclb0_5-8" TargetMode="External"/><Relationship Id="rId4" Type="http://schemas.openxmlformats.org/officeDocument/2006/relationships/image" Target="../media/image2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2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2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2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2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2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2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2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29.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3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26.png"/><Relationship Id="rId4" Type="http://schemas.openxmlformats.org/officeDocument/2006/relationships/image" Target="../media/image3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35.png"/><Relationship Id="rId4" Type="http://schemas.openxmlformats.org/officeDocument/2006/relationships/image" Target="../media/image5.png"/><Relationship Id="rId5" Type="http://schemas.openxmlformats.org/officeDocument/2006/relationships/image" Target="../media/image1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3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3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3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3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3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4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4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5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4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4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hyperlink" Target="https://www.pbs.org/video/freedom-to-breathe-ep-1-social-justice-is-climate-justice-l3yllv/" TargetMode="External"/><Relationship Id="rId4" Type="http://schemas.openxmlformats.org/officeDocument/2006/relationships/hyperlink" Target="https://www.pbs.org/video/freedom-to-breathe-ep-1-social-justice-is-climate-justice-l3yllv/" TargetMode="External"/><Relationship Id="rId5" Type="http://schemas.openxmlformats.org/officeDocument/2006/relationships/image" Target="../media/image4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5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35.png"/><Relationship Id="rId4" Type="http://schemas.openxmlformats.org/officeDocument/2006/relationships/image" Target="../media/image5.png"/><Relationship Id="rId5" Type="http://schemas.openxmlformats.org/officeDocument/2006/relationships/image" Target="../media/image1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48.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45.jpg"/><Relationship Id="rId4" Type="http://schemas.openxmlformats.org/officeDocument/2006/relationships/image" Target="../media/image49.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47.jpg"/><Relationship Id="rId4" Type="http://schemas.openxmlformats.org/officeDocument/2006/relationships/image" Target="../media/image50.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5.png"/><Relationship Id="rId4" Type="http://schemas.openxmlformats.org/officeDocument/2006/relationships/image" Target="../media/image35.png"/><Relationship Id="rId5"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B2A9"/>
        </a:solidFill>
      </p:bgPr>
    </p:bg>
    <p:spTree>
      <p:nvGrpSpPr>
        <p:cNvPr id="96" name="Shape 96"/>
        <p:cNvGrpSpPr/>
        <p:nvPr/>
      </p:nvGrpSpPr>
      <p:grpSpPr>
        <a:xfrm>
          <a:off x="0" y="0"/>
          <a:ext cx="0" cy="0"/>
          <a:chOff x="0" y="0"/>
          <a:chExt cx="0" cy="0"/>
        </a:xfrm>
      </p:grpSpPr>
      <p:sp>
        <p:nvSpPr>
          <p:cNvPr id="97" name="Google Shape;97;p24"/>
          <p:cNvSpPr/>
          <p:nvPr/>
        </p:nvSpPr>
        <p:spPr>
          <a:xfrm>
            <a:off x="0" y="0"/>
            <a:ext cx="9152400" cy="5143500"/>
          </a:xfrm>
          <a:prstGeom prst="rect">
            <a:avLst/>
          </a:pr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4"/>
          <p:cNvSpPr txBox="1"/>
          <p:nvPr>
            <p:ph type="ctrTitle"/>
          </p:nvPr>
        </p:nvSpPr>
        <p:spPr>
          <a:xfrm>
            <a:off x="690725" y="2331375"/>
            <a:ext cx="4146000" cy="123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UNEARTH</a:t>
            </a:r>
            <a:endParaRPr b="1" sz="4800">
              <a:solidFill>
                <a:schemeClr val="lt1"/>
              </a:solidFill>
              <a:latin typeface="Roboto Condensed"/>
              <a:ea typeface="Roboto Condensed"/>
              <a:cs typeface="Roboto Condensed"/>
              <a:sym typeface="Roboto Condensed"/>
            </a:endParaRPr>
          </a:p>
        </p:txBody>
      </p:sp>
      <p:cxnSp>
        <p:nvCxnSpPr>
          <p:cNvPr id="99" name="Google Shape;99;p24"/>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100" name="Google Shape;100;p24"/>
          <p:cNvPicPr preferRelativeResize="0"/>
          <p:nvPr/>
        </p:nvPicPr>
        <p:blipFill>
          <a:blip r:embed="rId3">
            <a:alphaModFix/>
          </a:blip>
          <a:stretch>
            <a:fillRect/>
          </a:stretch>
        </p:blipFill>
        <p:spPr>
          <a:xfrm>
            <a:off x="690719" y="1064375"/>
            <a:ext cx="1947275" cy="581013"/>
          </a:xfrm>
          <a:prstGeom prst="rect">
            <a:avLst/>
          </a:prstGeom>
          <a:noFill/>
          <a:ln>
            <a:noFill/>
          </a:ln>
        </p:spPr>
      </p:pic>
      <p:pic>
        <p:nvPicPr>
          <p:cNvPr id="101" name="Google Shape;101;p24"/>
          <p:cNvPicPr preferRelativeResize="0"/>
          <p:nvPr/>
        </p:nvPicPr>
        <p:blipFill rotWithShape="1">
          <a:blip r:embed="rId4">
            <a:alphaModFix/>
          </a:blip>
          <a:srcRect b="22118" l="0" r="17245" t="0"/>
          <a:stretch/>
        </p:blipFill>
        <p:spPr>
          <a:xfrm>
            <a:off x="5060075" y="1299900"/>
            <a:ext cx="4083925" cy="3843600"/>
          </a:xfrm>
          <a:prstGeom prst="rect">
            <a:avLst/>
          </a:prstGeom>
          <a:noFill/>
          <a:ln>
            <a:noFill/>
          </a:ln>
        </p:spPr>
      </p:pic>
      <p:pic>
        <p:nvPicPr>
          <p:cNvPr id="102" name="Google Shape;102;p24"/>
          <p:cNvPicPr preferRelativeResize="0"/>
          <p:nvPr/>
        </p:nvPicPr>
        <p:blipFill>
          <a:blip r:embed="rId5">
            <a:alphaModFix/>
          </a:blip>
          <a:stretch>
            <a:fillRect/>
          </a:stretch>
        </p:blipFill>
        <p:spPr>
          <a:xfrm>
            <a:off x="5060075" y="1398525"/>
            <a:ext cx="3503076" cy="35030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 Climate Change</a:t>
            </a:r>
            <a:endParaRPr b="1">
              <a:solidFill>
                <a:srgbClr val="1F3A93"/>
              </a:solidFill>
              <a:latin typeface="Roboto Condensed"/>
              <a:ea typeface="Roboto Condensed"/>
              <a:cs typeface="Roboto Condensed"/>
              <a:sym typeface="Roboto Condensed"/>
            </a:endParaRPr>
          </a:p>
        </p:txBody>
      </p:sp>
      <p:sp>
        <p:nvSpPr>
          <p:cNvPr id="213" name="Google Shape;213;p33"/>
          <p:cNvSpPr txBox="1"/>
          <p:nvPr/>
        </p:nvSpPr>
        <p:spPr>
          <a:xfrm>
            <a:off x="472875" y="4216000"/>
            <a:ext cx="1383000" cy="52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1F3A93"/>
                </a:solidFill>
                <a:latin typeface="Roboto"/>
                <a:ea typeface="Roboto"/>
                <a:cs typeface="Roboto"/>
                <a:sym typeface="Roboto"/>
              </a:rPr>
              <a:t>Our Changing Climate</a:t>
            </a:r>
            <a:endParaRPr>
              <a:solidFill>
                <a:srgbClr val="1F3A93"/>
              </a:solidFill>
              <a:latin typeface="Roboto"/>
              <a:ea typeface="Roboto"/>
              <a:cs typeface="Roboto"/>
              <a:sym typeface="Roboto"/>
            </a:endParaRPr>
          </a:p>
        </p:txBody>
      </p:sp>
      <p:pic>
        <p:nvPicPr>
          <p:cNvPr id="214" name="Google Shape;214;p33"/>
          <p:cNvPicPr preferRelativeResize="0"/>
          <p:nvPr/>
        </p:nvPicPr>
        <p:blipFill>
          <a:blip r:embed="rId3">
            <a:alphaModFix/>
          </a:blip>
          <a:stretch>
            <a:fillRect/>
          </a:stretch>
        </p:blipFill>
        <p:spPr>
          <a:xfrm>
            <a:off x="290574" y="1760825"/>
            <a:ext cx="1733677" cy="2387683"/>
          </a:xfrm>
          <a:prstGeom prst="rect">
            <a:avLst/>
          </a:prstGeom>
          <a:noFill/>
          <a:ln>
            <a:noFill/>
          </a:ln>
        </p:spPr>
      </p:pic>
      <p:pic>
        <p:nvPicPr>
          <p:cNvPr id="215" name="Google Shape;215;p33"/>
          <p:cNvPicPr preferRelativeResize="0"/>
          <p:nvPr/>
        </p:nvPicPr>
        <p:blipFill>
          <a:blip r:embed="rId4">
            <a:alphaModFix/>
          </a:blip>
          <a:stretch>
            <a:fillRect/>
          </a:stretch>
        </p:blipFill>
        <p:spPr>
          <a:xfrm>
            <a:off x="2099540" y="1781851"/>
            <a:ext cx="1733678" cy="2345619"/>
          </a:xfrm>
          <a:prstGeom prst="rect">
            <a:avLst/>
          </a:prstGeom>
          <a:noFill/>
          <a:ln>
            <a:noFill/>
          </a:ln>
        </p:spPr>
      </p:pic>
      <p:pic>
        <p:nvPicPr>
          <p:cNvPr id="216" name="Google Shape;216;p33"/>
          <p:cNvPicPr preferRelativeResize="0"/>
          <p:nvPr/>
        </p:nvPicPr>
        <p:blipFill>
          <a:blip r:embed="rId5">
            <a:alphaModFix/>
          </a:blip>
          <a:stretch>
            <a:fillRect/>
          </a:stretch>
        </p:blipFill>
        <p:spPr>
          <a:xfrm>
            <a:off x="3841905" y="1781864"/>
            <a:ext cx="1700906" cy="2345621"/>
          </a:xfrm>
          <a:prstGeom prst="rect">
            <a:avLst/>
          </a:prstGeom>
          <a:noFill/>
          <a:ln>
            <a:noFill/>
          </a:ln>
        </p:spPr>
      </p:pic>
      <p:pic>
        <p:nvPicPr>
          <p:cNvPr id="217" name="Google Shape;217;p33"/>
          <p:cNvPicPr preferRelativeResize="0"/>
          <p:nvPr/>
        </p:nvPicPr>
        <p:blipFill>
          <a:blip r:embed="rId6">
            <a:alphaModFix/>
          </a:blip>
          <a:stretch>
            <a:fillRect/>
          </a:stretch>
        </p:blipFill>
        <p:spPr>
          <a:xfrm>
            <a:off x="5617388" y="1781861"/>
            <a:ext cx="1700913" cy="2345623"/>
          </a:xfrm>
          <a:prstGeom prst="rect">
            <a:avLst/>
          </a:prstGeom>
          <a:noFill/>
          <a:ln>
            <a:noFill/>
          </a:ln>
        </p:spPr>
      </p:pic>
      <p:pic>
        <p:nvPicPr>
          <p:cNvPr id="218" name="Google Shape;218;p33"/>
          <p:cNvPicPr preferRelativeResize="0"/>
          <p:nvPr/>
        </p:nvPicPr>
        <p:blipFill>
          <a:blip r:embed="rId7">
            <a:alphaModFix/>
          </a:blip>
          <a:stretch>
            <a:fillRect/>
          </a:stretch>
        </p:blipFill>
        <p:spPr>
          <a:xfrm>
            <a:off x="7392851" y="1771988"/>
            <a:ext cx="1460573" cy="2376538"/>
          </a:xfrm>
          <a:prstGeom prst="rect">
            <a:avLst/>
          </a:prstGeom>
          <a:noFill/>
          <a:ln>
            <a:noFill/>
          </a:ln>
        </p:spPr>
      </p:pic>
      <p:cxnSp>
        <p:nvCxnSpPr>
          <p:cNvPr id="219" name="Google Shape;219;p33"/>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220" name="Google Shape;220;p33"/>
          <p:cNvSpPr txBox="1"/>
          <p:nvPr/>
        </p:nvSpPr>
        <p:spPr>
          <a:xfrm>
            <a:off x="2224638" y="4216000"/>
            <a:ext cx="1483500" cy="52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1F3A93"/>
                </a:solidFill>
                <a:latin typeface="Roboto"/>
                <a:ea typeface="Roboto"/>
                <a:cs typeface="Roboto"/>
                <a:sym typeface="Roboto"/>
              </a:rPr>
              <a:t>What is Climate Change? </a:t>
            </a:r>
            <a:endParaRPr>
              <a:solidFill>
                <a:srgbClr val="1F3A93"/>
              </a:solidFill>
              <a:latin typeface="Roboto"/>
              <a:ea typeface="Roboto"/>
              <a:cs typeface="Roboto"/>
              <a:sym typeface="Roboto"/>
            </a:endParaRPr>
          </a:p>
        </p:txBody>
      </p:sp>
      <p:sp>
        <p:nvSpPr>
          <p:cNvPr id="221" name="Google Shape;221;p33"/>
          <p:cNvSpPr txBox="1"/>
          <p:nvPr/>
        </p:nvSpPr>
        <p:spPr>
          <a:xfrm>
            <a:off x="3841900" y="4216000"/>
            <a:ext cx="1483500" cy="52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1F3A93"/>
                </a:solidFill>
                <a:latin typeface="Roboto"/>
                <a:ea typeface="Roboto"/>
                <a:cs typeface="Roboto"/>
                <a:sym typeface="Roboto"/>
              </a:rPr>
              <a:t>The Causes of Global Warming</a:t>
            </a:r>
            <a:endParaRPr>
              <a:solidFill>
                <a:srgbClr val="1F3A93"/>
              </a:solidFill>
              <a:latin typeface="Roboto"/>
              <a:ea typeface="Roboto"/>
              <a:cs typeface="Roboto"/>
              <a:sym typeface="Roboto"/>
            </a:endParaRPr>
          </a:p>
        </p:txBody>
      </p:sp>
      <p:sp>
        <p:nvSpPr>
          <p:cNvPr id="222" name="Google Shape;222;p33"/>
          <p:cNvSpPr txBox="1"/>
          <p:nvPr/>
        </p:nvSpPr>
        <p:spPr>
          <a:xfrm>
            <a:off x="5726100" y="4216000"/>
            <a:ext cx="1483500" cy="52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1F3A93"/>
                </a:solidFill>
                <a:latin typeface="Roboto"/>
                <a:ea typeface="Roboto"/>
                <a:cs typeface="Roboto"/>
                <a:sym typeface="Roboto"/>
              </a:rPr>
              <a:t>Climate Change Threatens your Health</a:t>
            </a:r>
            <a:endParaRPr>
              <a:solidFill>
                <a:srgbClr val="1F3A93"/>
              </a:solidFill>
              <a:latin typeface="Roboto"/>
              <a:ea typeface="Roboto"/>
              <a:cs typeface="Roboto"/>
              <a:sym typeface="Roboto"/>
            </a:endParaRPr>
          </a:p>
        </p:txBody>
      </p:sp>
      <p:sp>
        <p:nvSpPr>
          <p:cNvPr id="223" name="Google Shape;223;p33"/>
          <p:cNvSpPr txBox="1"/>
          <p:nvPr/>
        </p:nvSpPr>
        <p:spPr>
          <a:xfrm>
            <a:off x="7381375" y="4216000"/>
            <a:ext cx="1483500" cy="52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1F3A93"/>
                </a:solidFill>
                <a:latin typeface="Roboto"/>
                <a:ea typeface="Roboto"/>
                <a:cs typeface="Roboto"/>
                <a:sym typeface="Roboto"/>
              </a:rPr>
              <a:t>What is the Greenhouse Effect?</a:t>
            </a:r>
            <a:endParaRPr>
              <a:solidFill>
                <a:srgbClr val="1F3A93"/>
              </a:solidFill>
              <a:latin typeface="Roboto"/>
              <a:ea typeface="Roboto"/>
              <a:cs typeface="Roboto"/>
              <a:sym typeface="Roboto"/>
            </a:endParaRPr>
          </a:p>
        </p:txBody>
      </p:sp>
      <p:sp>
        <p:nvSpPr>
          <p:cNvPr id="224" name="Google Shape;224;p33"/>
          <p:cNvSpPr txBox="1"/>
          <p:nvPr>
            <p:ph idx="1" type="body"/>
          </p:nvPr>
        </p:nvSpPr>
        <p:spPr>
          <a:xfrm rot="1854">
            <a:off x="5363271" y="1005645"/>
            <a:ext cx="1668600" cy="5232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sz="1200">
                <a:solidFill>
                  <a:srgbClr val="1F3A93"/>
                </a:solidFill>
                <a:latin typeface="Roboto"/>
                <a:ea typeface="Roboto"/>
                <a:cs typeface="Roboto"/>
                <a:sym typeface="Roboto"/>
              </a:rPr>
              <a:t>Choose one of these infographics to study.</a:t>
            </a:r>
            <a:endParaRPr b="1" sz="1200">
              <a:solidFill>
                <a:srgbClr val="1F3A93"/>
              </a:solidFill>
              <a:latin typeface="Roboto"/>
              <a:ea typeface="Roboto"/>
              <a:cs typeface="Roboto"/>
              <a:sym typeface="Roboto"/>
            </a:endParaRPr>
          </a:p>
        </p:txBody>
      </p:sp>
      <p:grpSp>
        <p:nvGrpSpPr>
          <p:cNvPr id="225" name="Google Shape;225;p33"/>
          <p:cNvGrpSpPr/>
          <p:nvPr/>
        </p:nvGrpSpPr>
        <p:grpSpPr>
          <a:xfrm rot="9010873">
            <a:off x="4677382" y="1129646"/>
            <a:ext cx="893911" cy="610682"/>
            <a:chOff x="3104742" y="3437775"/>
            <a:chExt cx="1575700" cy="1076781"/>
          </a:xfrm>
        </p:grpSpPr>
        <p:sp>
          <p:nvSpPr>
            <p:cNvPr id="226" name="Google Shape;226;p33"/>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27" name="Google Shape;227;p33"/>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28" name="Google Shape;228;p33"/>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29" name="Google Shape;229;p33"/>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30" name="Google Shape;230;p33"/>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31" name="Google Shape;231;p33"/>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32" name="Google Shape;232;p33"/>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33" name="Google Shape;233;p33"/>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34" name="Google Shape;234;p33"/>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35" name="Google Shape;235;p33"/>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sp>
        <p:nvSpPr>
          <p:cNvPr id="241" name="Google Shape;241;p34"/>
          <p:cNvSpPr txBox="1"/>
          <p:nvPr>
            <p:ph idx="1" type="body"/>
          </p:nvPr>
        </p:nvSpPr>
        <p:spPr>
          <a:xfrm>
            <a:off x="477400" y="1022532"/>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THINK-</a:t>
            </a:r>
            <a:r>
              <a:rPr b="1" lang="en" sz="2400">
                <a:solidFill>
                  <a:srgbClr val="00B2A9"/>
                </a:solidFill>
                <a:latin typeface="Roboto"/>
                <a:ea typeface="Roboto"/>
                <a:cs typeface="Roboto"/>
                <a:sym typeface="Roboto"/>
              </a:rPr>
              <a:t>PAIR-SHARE</a:t>
            </a:r>
            <a:endParaRPr b="1" sz="3000">
              <a:solidFill>
                <a:srgbClr val="00B2A9"/>
              </a:solidFill>
              <a:latin typeface="Roboto"/>
              <a:ea typeface="Roboto"/>
              <a:cs typeface="Roboto"/>
              <a:sym typeface="Roboto"/>
            </a:endParaRPr>
          </a:p>
        </p:txBody>
      </p:sp>
      <p:sp>
        <p:nvSpPr>
          <p:cNvPr id="242" name="Google Shape;242;p34"/>
          <p:cNvSpPr txBox="1"/>
          <p:nvPr>
            <p:ph idx="1" type="body"/>
          </p:nvPr>
        </p:nvSpPr>
        <p:spPr>
          <a:xfrm>
            <a:off x="477400" y="1505902"/>
            <a:ext cx="5737200" cy="840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rgbClr val="00B2A9"/>
                </a:solidFill>
                <a:latin typeface="Roboto"/>
                <a:ea typeface="Roboto"/>
                <a:cs typeface="Roboto"/>
                <a:sym typeface="Roboto"/>
              </a:rPr>
              <a:t>Rotate through groups discussing what you learned about Climate Change. </a:t>
            </a:r>
            <a:endParaRPr sz="2000">
              <a:solidFill>
                <a:srgbClr val="00B2A9"/>
              </a:solidFill>
              <a:latin typeface="Roboto"/>
              <a:ea typeface="Roboto"/>
              <a:cs typeface="Roboto"/>
              <a:sym typeface="Roboto"/>
            </a:endParaRPr>
          </a:p>
        </p:txBody>
      </p:sp>
      <p:sp>
        <p:nvSpPr>
          <p:cNvPr id="243" name="Google Shape;243;p34"/>
          <p:cNvSpPr txBox="1"/>
          <p:nvPr/>
        </p:nvSpPr>
        <p:spPr>
          <a:xfrm>
            <a:off x="2129300" y="2851125"/>
            <a:ext cx="226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B2A9"/>
                </a:solidFill>
                <a:latin typeface="Roboto"/>
                <a:ea typeface="Roboto"/>
                <a:cs typeface="Roboto"/>
                <a:sym typeface="Roboto"/>
              </a:rPr>
              <a:t>(2) ODDS VERSUS EVENS</a:t>
            </a:r>
            <a:endParaRPr>
              <a:latin typeface="Roboto"/>
              <a:ea typeface="Roboto"/>
              <a:cs typeface="Roboto"/>
              <a:sym typeface="Roboto"/>
            </a:endParaRPr>
          </a:p>
        </p:txBody>
      </p:sp>
      <p:sp>
        <p:nvSpPr>
          <p:cNvPr id="244" name="Google Shape;244;p34"/>
          <p:cNvSpPr txBox="1"/>
          <p:nvPr/>
        </p:nvSpPr>
        <p:spPr>
          <a:xfrm>
            <a:off x="4537800" y="2851125"/>
            <a:ext cx="2640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B2A9"/>
                </a:solidFill>
                <a:latin typeface="Roboto"/>
                <a:ea typeface="Roboto"/>
                <a:cs typeface="Roboto"/>
                <a:sym typeface="Roboto"/>
              </a:rPr>
              <a:t>(3) NUMBERS UNITES</a:t>
            </a:r>
            <a:endParaRPr>
              <a:latin typeface="Roboto"/>
              <a:ea typeface="Roboto"/>
              <a:cs typeface="Roboto"/>
              <a:sym typeface="Roboto"/>
            </a:endParaRPr>
          </a:p>
        </p:txBody>
      </p:sp>
      <p:sp>
        <p:nvSpPr>
          <p:cNvPr id="245" name="Google Shape;245;p34"/>
          <p:cNvSpPr txBox="1"/>
          <p:nvPr/>
        </p:nvSpPr>
        <p:spPr>
          <a:xfrm>
            <a:off x="216825" y="2851125"/>
            <a:ext cx="157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B2A9"/>
                </a:solidFill>
                <a:latin typeface="Roboto"/>
                <a:ea typeface="Roboto"/>
                <a:cs typeface="Roboto"/>
                <a:sym typeface="Roboto"/>
              </a:rPr>
              <a:t>(1) COUNT AWAY</a:t>
            </a:r>
            <a:endParaRPr>
              <a:latin typeface="Roboto"/>
              <a:ea typeface="Roboto"/>
              <a:cs typeface="Roboto"/>
              <a:sym typeface="Roboto"/>
            </a:endParaRPr>
          </a:p>
        </p:txBody>
      </p:sp>
      <p:sp>
        <p:nvSpPr>
          <p:cNvPr id="246" name="Google Shape;246;p34"/>
          <p:cNvSpPr/>
          <p:nvPr/>
        </p:nvSpPr>
        <p:spPr>
          <a:xfrm>
            <a:off x="241875" y="3251325"/>
            <a:ext cx="1526700" cy="1526700"/>
          </a:xfrm>
          <a:prstGeom prst="roundRect">
            <a:avLst>
              <a:gd fmla="val 16667" name="adj"/>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34"/>
          <p:cNvSpPr/>
          <p:nvPr/>
        </p:nvSpPr>
        <p:spPr>
          <a:xfrm>
            <a:off x="2498600" y="3251325"/>
            <a:ext cx="1526700" cy="1526700"/>
          </a:xfrm>
          <a:prstGeom prst="roundRect">
            <a:avLst>
              <a:gd fmla="val 16667" name="adj"/>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34"/>
          <p:cNvSpPr/>
          <p:nvPr/>
        </p:nvSpPr>
        <p:spPr>
          <a:xfrm>
            <a:off x="4755325" y="3251325"/>
            <a:ext cx="1526700" cy="1526700"/>
          </a:xfrm>
          <a:prstGeom prst="roundRect">
            <a:avLst>
              <a:gd fmla="val 16667" name="adj"/>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34"/>
          <p:cNvSpPr/>
          <p:nvPr/>
        </p:nvSpPr>
        <p:spPr>
          <a:xfrm>
            <a:off x="7184975" y="2384375"/>
            <a:ext cx="311400" cy="269700"/>
          </a:xfrm>
          <a:prstGeom prst="ellipse">
            <a:avLst/>
          </a:prstGeom>
          <a:solidFill>
            <a:srgbClr val="91D5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34"/>
          <p:cNvSpPr/>
          <p:nvPr/>
        </p:nvSpPr>
        <p:spPr>
          <a:xfrm>
            <a:off x="7791625" y="2384363"/>
            <a:ext cx="311400" cy="2697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4"/>
          <p:cNvSpPr/>
          <p:nvPr/>
        </p:nvSpPr>
        <p:spPr>
          <a:xfrm>
            <a:off x="8375475" y="2384363"/>
            <a:ext cx="311400" cy="269700"/>
          </a:xfrm>
          <a:prstGeom prst="ellipse">
            <a:avLst/>
          </a:pr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34"/>
          <p:cNvSpPr/>
          <p:nvPr/>
        </p:nvSpPr>
        <p:spPr>
          <a:xfrm>
            <a:off x="6623938" y="2384375"/>
            <a:ext cx="311400" cy="2697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34"/>
          <p:cNvSpPr txBox="1"/>
          <p:nvPr/>
        </p:nvSpPr>
        <p:spPr>
          <a:xfrm>
            <a:off x="6601125" y="2793350"/>
            <a:ext cx="31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Roboto"/>
                <a:ea typeface="Roboto"/>
                <a:cs typeface="Roboto"/>
                <a:sym typeface="Roboto"/>
              </a:rPr>
              <a:t>1</a:t>
            </a:r>
            <a:endParaRPr b="1" sz="1200">
              <a:latin typeface="Roboto"/>
              <a:ea typeface="Roboto"/>
              <a:cs typeface="Roboto"/>
              <a:sym typeface="Roboto"/>
            </a:endParaRPr>
          </a:p>
        </p:txBody>
      </p:sp>
      <p:sp>
        <p:nvSpPr>
          <p:cNvPr id="254" name="Google Shape;254;p34"/>
          <p:cNvSpPr txBox="1"/>
          <p:nvPr/>
        </p:nvSpPr>
        <p:spPr>
          <a:xfrm>
            <a:off x="7184975" y="2793350"/>
            <a:ext cx="31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Roboto"/>
                <a:ea typeface="Roboto"/>
                <a:cs typeface="Roboto"/>
                <a:sym typeface="Roboto"/>
              </a:rPr>
              <a:t>2</a:t>
            </a:r>
            <a:endParaRPr b="1" sz="1200">
              <a:latin typeface="Roboto"/>
              <a:ea typeface="Roboto"/>
              <a:cs typeface="Roboto"/>
              <a:sym typeface="Roboto"/>
            </a:endParaRPr>
          </a:p>
        </p:txBody>
      </p:sp>
      <p:sp>
        <p:nvSpPr>
          <p:cNvPr id="255" name="Google Shape;255;p34"/>
          <p:cNvSpPr txBox="1"/>
          <p:nvPr/>
        </p:nvSpPr>
        <p:spPr>
          <a:xfrm>
            <a:off x="7791625" y="2793350"/>
            <a:ext cx="31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Roboto"/>
                <a:ea typeface="Roboto"/>
                <a:cs typeface="Roboto"/>
                <a:sym typeface="Roboto"/>
              </a:rPr>
              <a:t>3</a:t>
            </a:r>
            <a:endParaRPr b="1" sz="1200">
              <a:latin typeface="Roboto"/>
              <a:ea typeface="Roboto"/>
              <a:cs typeface="Roboto"/>
              <a:sym typeface="Roboto"/>
            </a:endParaRPr>
          </a:p>
        </p:txBody>
      </p:sp>
      <p:sp>
        <p:nvSpPr>
          <p:cNvPr id="256" name="Google Shape;256;p34"/>
          <p:cNvSpPr txBox="1"/>
          <p:nvPr/>
        </p:nvSpPr>
        <p:spPr>
          <a:xfrm>
            <a:off x="8375475" y="2803500"/>
            <a:ext cx="31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Roboto"/>
                <a:ea typeface="Roboto"/>
                <a:cs typeface="Roboto"/>
                <a:sym typeface="Roboto"/>
              </a:rPr>
              <a:t>4</a:t>
            </a:r>
            <a:endParaRPr b="1" sz="1200">
              <a:latin typeface="Roboto"/>
              <a:ea typeface="Roboto"/>
              <a:cs typeface="Roboto"/>
              <a:sym typeface="Roboto"/>
            </a:endParaRPr>
          </a:p>
        </p:txBody>
      </p:sp>
      <p:sp>
        <p:nvSpPr>
          <p:cNvPr id="257" name="Google Shape;257;p34"/>
          <p:cNvSpPr/>
          <p:nvPr/>
        </p:nvSpPr>
        <p:spPr>
          <a:xfrm>
            <a:off x="1150130" y="3494387"/>
            <a:ext cx="397800" cy="378300"/>
          </a:xfrm>
          <a:prstGeom prst="ellipse">
            <a:avLst/>
          </a:prstGeom>
          <a:solidFill>
            <a:srgbClr val="91D5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34"/>
          <p:cNvSpPr/>
          <p:nvPr/>
        </p:nvSpPr>
        <p:spPr>
          <a:xfrm>
            <a:off x="433379" y="4156667"/>
            <a:ext cx="397800" cy="378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34"/>
          <p:cNvSpPr/>
          <p:nvPr/>
        </p:nvSpPr>
        <p:spPr>
          <a:xfrm>
            <a:off x="1150115" y="4156667"/>
            <a:ext cx="397800" cy="378300"/>
          </a:xfrm>
          <a:prstGeom prst="ellipse">
            <a:avLst/>
          </a:pr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34"/>
          <p:cNvSpPr/>
          <p:nvPr/>
        </p:nvSpPr>
        <p:spPr>
          <a:xfrm>
            <a:off x="433363" y="349438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34"/>
          <p:cNvSpPr/>
          <p:nvPr/>
        </p:nvSpPr>
        <p:spPr>
          <a:xfrm>
            <a:off x="3406855" y="349438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4"/>
          <p:cNvSpPr/>
          <p:nvPr/>
        </p:nvSpPr>
        <p:spPr>
          <a:xfrm>
            <a:off x="2690104" y="4156667"/>
            <a:ext cx="397800" cy="378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4"/>
          <p:cNvSpPr/>
          <p:nvPr/>
        </p:nvSpPr>
        <p:spPr>
          <a:xfrm>
            <a:off x="3406840" y="4156667"/>
            <a:ext cx="397800" cy="378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4"/>
          <p:cNvSpPr/>
          <p:nvPr/>
        </p:nvSpPr>
        <p:spPr>
          <a:xfrm>
            <a:off x="2690088" y="349438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34"/>
          <p:cNvSpPr/>
          <p:nvPr/>
        </p:nvSpPr>
        <p:spPr>
          <a:xfrm>
            <a:off x="5663567" y="349438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34"/>
          <p:cNvSpPr/>
          <p:nvPr/>
        </p:nvSpPr>
        <p:spPr>
          <a:xfrm>
            <a:off x="4946817" y="415666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34"/>
          <p:cNvSpPr/>
          <p:nvPr/>
        </p:nvSpPr>
        <p:spPr>
          <a:xfrm>
            <a:off x="5659053" y="415666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4"/>
          <p:cNvSpPr/>
          <p:nvPr/>
        </p:nvSpPr>
        <p:spPr>
          <a:xfrm>
            <a:off x="4946801" y="349438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9" name="Google Shape;269;p34"/>
          <p:cNvGrpSpPr/>
          <p:nvPr/>
        </p:nvGrpSpPr>
        <p:grpSpPr>
          <a:xfrm rot="-1757404">
            <a:off x="6550684" y="3481420"/>
            <a:ext cx="893763" cy="610497"/>
            <a:chOff x="3104742" y="3437775"/>
            <a:chExt cx="1575700" cy="1076781"/>
          </a:xfrm>
        </p:grpSpPr>
        <p:sp>
          <p:nvSpPr>
            <p:cNvPr id="270" name="Google Shape;270;p34"/>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71" name="Google Shape;271;p34"/>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72" name="Google Shape;272;p34"/>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73" name="Google Shape;273;p34"/>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74" name="Google Shape;274;p34"/>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75" name="Google Shape;275;p34"/>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76" name="Google Shape;276;p34"/>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77" name="Google Shape;277;p34"/>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78" name="Google Shape;278;p34"/>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79" name="Google Shape;279;p34"/>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
        <p:nvSpPr>
          <p:cNvPr id="280" name="Google Shape;280;p34"/>
          <p:cNvSpPr txBox="1"/>
          <p:nvPr/>
        </p:nvSpPr>
        <p:spPr>
          <a:xfrm>
            <a:off x="7158925" y="3242950"/>
            <a:ext cx="157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B2A9"/>
                </a:solidFill>
                <a:latin typeface="Roboto"/>
                <a:ea typeface="Roboto"/>
                <a:cs typeface="Roboto"/>
                <a:sym typeface="Roboto"/>
              </a:rPr>
              <a:t>EXAMPLES</a:t>
            </a:r>
            <a:endParaRPr>
              <a:latin typeface="Roboto"/>
              <a:ea typeface="Roboto"/>
              <a:cs typeface="Roboto"/>
              <a:sym typeface="Roboto"/>
            </a:endParaRPr>
          </a:p>
        </p:txBody>
      </p:sp>
      <p:cxnSp>
        <p:nvCxnSpPr>
          <p:cNvPr id="281" name="Google Shape;281;p34"/>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3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 </a:t>
            </a:r>
            <a:r>
              <a:rPr b="1" lang="en">
                <a:solidFill>
                  <a:srgbClr val="1F3A93"/>
                </a:solidFill>
                <a:latin typeface="Roboto Condensed"/>
                <a:ea typeface="Roboto Condensed"/>
                <a:cs typeface="Roboto Condensed"/>
                <a:sym typeface="Roboto Condensed"/>
              </a:rPr>
              <a:t>Class Discussion</a:t>
            </a:r>
            <a:endParaRPr b="1">
              <a:solidFill>
                <a:srgbClr val="1F3A93"/>
              </a:solidFill>
              <a:latin typeface="Roboto Condensed"/>
              <a:ea typeface="Roboto Condensed"/>
              <a:cs typeface="Roboto Condensed"/>
              <a:sym typeface="Roboto Condensed"/>
            </a:endParaRPr>
          </a:p>
        </p:txBody>
      </p:sp>
      <p:graphicFrame>
        <p:nvGraphicFramePr>
          <p:cNvPr id="287" name="Google Shape;287;p35"/>
          <p:cNvGraphicFramePr/>
          <p:nvPr/>
        </p:nvGraphicFramePr>
        <p:xfrm>
          <a:off x="540288" y="1578888"/>
          <a:ext cx="3000000" cy="3000000"/>
        </p:xfrm>
        <a:graphic>
          <a:graphicData uri="http://schemas.openxmlformats.org/drawingml/2006/table">
            <a:tbl>
              <a:tblPr>
                <a:noFill/>
                <a:tableStyleId>{00820A2E-DC79-4C95-BFB4-3AF1BE64DF56}</a:tableStyleId>
              </a:tblPr>
              <a:tblGrid>
                <a:gridCol w="3189950"/>
                <a:gridCol w="3494075"/>
              </a:tblGrid>
              <a:tr h="1402475">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is climate change?</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caused global warming?</a:t>
                      </a:r>
                      <a:endParaRPr sz="12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r h="896150">
                <a:tc gridSpan="2">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does climate change mean for your health?</a:t>
                      </a:r>
                      <a:endParaRPr sz="12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hMerge="1"/>
              </a:tr>
              <a:tr h="89615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Explain the greenhouse effect</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What are the potential effects of climate change?</a:t>
                      </a:r>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288" name="Google Shape;288;p35"/>
          <p:cNvSpPr txBox="1"/>
          <p:nvPr>
            <p:ph idx="1" type="body"/>
          </p:nvPr>
        </p:nvSpPr>
        <p:spPr>
          <a:xfrm>
            <a:off x="228100" y="1068300"/>
            <a:ext cx="7428000" cy="47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1F3A93"/>
                </a:solidFill>
                <a:latin typeface="Roboto"/>
                <a:ea typeface="Roboto"/>
                <a:cs typeface="Roboto"/>
                <a:sym typeface="Roboto"/>
              </a:rPr>
              <a:t>Questions to consider...</a:t>
            </a:r>
            <a:endParaRPr b="1">
              <a:solidFill>
                <a:srgbClr val="1F3A93"/>
              </a:solidFill>
              <a:latin typeface="Roboto"/>
              <a:ea typeface="Roboto"/>
              <a:cs typeface="Roboto"/>
              <a:sym typeface="Roboto"/>
            </a:endParaRPr>
          </a:p>
        </p:txBody>
      </p:sp>
      <p:cxnSp>
        <p:nvCxnSpPr>
          <p:cNvPr id="289" name="Google Shape;289;p35"/>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3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graphicFrame>
        <p:nvGraphicFramePr>
          <p:cNvPr id="295" name="Google Shape;295;p36"/>
          <p:cNvGraphicFramePr/>
          <p:nvPr/>
        </p:nvGraphicFramePr>
        <p:xfrm>
          <a:off x="6710000" y="1431363"/>
          <a:ext cx="3000000" cy="3000000"/>
        </p:xfrm>
        <a:graphic>
          <a:graphicData uri="http://schemas.openxmlformats.org/drawingml/2006/table">
            <a:tbl>
              <a:tblPr>
                <a:noFill/>
                <a:tableStyleId>{00820A2E-DC79-4C95-BFB4-3AF1BE64DF56}</a:tableStyleId>
              </a:tblPr>
              <a:tblGrid>
                <a:gridCol w="1124550"/>
                <a:gridCol w="1124550"/>
              </a:tblGrid>
              <a:tr h="2171675">
                <a:tc gridSpan="2">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Explain how t</a:t>
                      </a:r>
                      <a:r>
                        <a:rPr lang="en" sz="1800">
                          <a:solidFill>
                            <a:srgbClr val="1F3A93"/>
                          </a:solidFill>
                          <a:latin typeface="Roboto"/>
                          <a:ea typeface="Roboto"/>
                          <a:cs typeface="Roboto"/>
                          <a:sym typeface="Roboto"/>
                        </a:rPr>
                        <a:t>his image depicts climate change. </a:t>
                      </a:r>
                      <a:endParaRPr>
                        <a:solidFill>
                          <a:srgbClr val="1F3A93"/>
                        </a:solidFill>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hMerge="1"/>
              </a:tr>
            </a:tbl>
          </a:graphicData>
        </a:graphic>
      </p:graphicFrame>
      <p:pic>
        <p:nvPicPr>
          <p:cNvPr id="296" name="Google Shape;296;p36"/>
          <p:cNvPicPr preferRelativeResize="0"/>
          <p:nvPr/>
        </p:nvPicPr>
        <p:blipFill>
          <a:blip r:embed="rId3">
            <a:alphaModFix/>
          </a:blip>
          <a:stretch>
            <a:fillRect/>
          </a:stretch>
        </p:blipFill>
        <p:spPr>
          <a:xfrm>
            <a:off x="409575" y="1333225"/>
            <a:ext cx="5840775" cy="3428725"/>
          </a:xfrm>
          <a:prstGeom prst="rect">
            <a:avLst/>
          </a:prstGeom>
          <a:noFill/>
          <a:ln cap="flat" cmpd="sng" w="28575">
            <a:solidFill>
              <a:srgbClr val="00B2A9"/>
            </a:solidFill>
            <a:prstDash val="solid"/>
            <a:round/>
            <a:headEnd len="sm" w="sm" type="none"/>
            <a:tailEnd len="sm" w="sm" type="none"/>
          </a:ln>
        </p:spPr>
      </p:pic>
      <p:cxnSp>
        <p:nvCxnSpPr>
          <p:cNvPr id="297" name="Google Shape;297;p36"/>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298" name="Google Shape;298;p36"/>
          <p:cNvSpPr/>
          <p:nvPr/>
        </p:nvSpPr>
        <p:spPr>
          <a:xfrm>
            <a:off x="7427001" y="71679"/>
            <a:ext cx="1636500" cy="1152900"/>
          </a:xfrm>
          <a:prstGeom prst="teardrop">
            <a:avLst>
              <a:gd fmla="val 100000" name="adj"/>
            </a:avLst>
          </a:prstGeom>
          <a:solidFill>
            <a:srgbClr val="FFFFFF"/>
          </a:solidFill>
          <a:ln cap="flat" cmpd="sng" w="28575">
            <a:solidFill>
              <a:srgbClr val="FDB82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solidFill>
                  <a:srgbClr val="1F3A93"/>
                </a:solidFill>
                <a:latin typeface="Roboto"/>
                <a:ea typeface="Roboto"/>
                <a:cs typeface="Roboto"/>
                <a:sym typeface="Roboto"/>
              </a:rPr>
              <a:t>Don’t forget to complete your daily learning log!! </a:t>
            </a:r>
            <a:endParaRPr b="1" sz="1300">
              <a:solidFill>
                <a:srgbClr val="1F3A93"/>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302" name="Shape 302"/>
        <p:cNvGrpSpPr/>
        <p:nvPr/>
      </p:nvGrpSpPr>
      <p:grpSpPr>
        <a:xfrm>
          <a:off x="0" y="0"/>
          <a:ext cx="0" cy="0"/>
          <a:chOff x="0" y="0"/>
          <a:chExt cx="0" cy="0"/>
        </a:xfrm>
      </p:grpSpPr>
      <p:pic>
        <p:nvPicPr>
          <p:cNvPr id="303" name="Google Shape;303;p37"/>
          <p:cNvPicPr preferRelativeResize="0"/>
          <p:nvPr/>
        </p:nvPicPr>
        <p:blipFill rotWithShape="1">
          <a:blip r:embed="rId3">
            <a:alphaModFix/>
          </a:blip>
          <a:srcRect b="35111" l="18892" r="27297" t="0"/>
          <a:stretch/>
        </p:blipFill>
        <p:spPr>
          <a:xfrm rot="5400000">
            <a:off x="228638" y="-552487"/>
            <a:ext cx="5181600" cy="6248475"/>
          </a:xfrm>
          <a:prstGeom prst="rect">
            <a:avLst/>
          </a:prstGeom>
          <a:noFill/>
          <a:ln>
            <a:noFill/>
          </a:ln>
        </p:spPr>
      </p:pic>
      <p:sp>
        <p:nvSpPr>
          <p:cNvPr id="304" name="Google Shape;304;p37"/>
          <p:cNvSpPr txBox="1"/>
          <p:nvPr>
            <p:ph idx="1" type="subTitle"/>
          </p:nvPr>
        </p:nvSpPr>
        <p:spPr>
          <a:xfrm>
            <a:off x="597375" y="3358025"/>
            <a:ext cx="42534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Layers of the Earth</a:t>
            </a:r>
            <a:endParaRPr sz="2600">
              <a:solidFill>
                <a:schemeClr val="lt1"/>
              </a:solidFill>
              <a:latin typeface="Raleway Medium"/>
              <a:ea typeface="Raleway Medium"/>
              <a:cs typeface="Raleway Medium"/>
              <a:sym typeface="Raleway Medium"/>
            </a:endParaRPr>
          </a:p>
        </p:txBody>
      </p:sp>
      <p:cxnSp>
        <p:nvCxnSpPr>
          <p:cNvPr id="305" name="Google Shape;305;p37"/>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306" name="Google Shape;306;p37"/>
          <p:cNvPicPr preferRelativeResize="0"/>
          <p:nvPr/>
        </p:nvPicPr>
        <p:blipFill>
          <a:blip r:embed="rId4">
            <a:alphaModFix/>
          </a:blip>
          <a:stretch>
            <a:fillRect/>
          </a:stretch>
        </p:blipFill>
        <p:spPr>
          <a:xfrm>
            <a:off x="690719" y="1064375"/>
            <a:ext cx="1947275" cy="581013"/>
          </a:xfrm>
          <a:prstGeom prst="rect">
            <a:avLst/>
          </a:prstGeom>
          <a:noFill/>
          <a:ln>
            <a:noFill/>
          </a:ln>
        </p:spPr>
      </p:pic>
      <p:sp>
        <p:nvSpPr>
          <p:cNvPr id="307" name="Google Shape;307;p37"/>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2</a:t>
            </a:r>
            <a:endParaRPr b="1" sz="4800">
              <a:solidFill>
                <a:schemeClr val="lt1"/>
              </a:solidFill>
              <a:latin typeface="Roboto Condensed"/>
              <a:ea typeface="Roboto Condensed"/>
              <a:cs typeface="Roboto Condensed"/>
              <a:sym typeface="Roboto Condensed"/>
            </a:endParaRPr>
          </a:p>
        </p:txBody>
      </p:sp>
      <p:pic>
        <p:nvPicPr>
          <p:cNvPr id="308" name="Google Shape;308;p37"/>
          <p:cNvPicPr preferRelativeResize="0"/>
          <p:nvPr/>
        </p:nvPicPr>
        <p:blipFill rotWithShape="1">
          <a:blip r:embed="rId5">
            <a:alphaModFix/>
          </a:blip>
          <a:srcRect b="0" l="0" r="0" t="0"/>
          <a:stretch/>
        </p:blipFill>
        <p:spPr>
          <a:xfrm>
            <a:off x="5943663" y="1263013"/>
            <a:ext cx="2958515" cy="295851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3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sp>
        <p:nvSpPr>
          <p:cNvPr id="314" name="Google Shape;314;p38"/>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Question:</a:t>
            </a:r>
            <a:endParaRPr b="1" sz="3000">
              <a:solidFill>
                <a:srgbClr val="00B2A9"/>
              </a:solidFill>
              <a:latin typeface="Roboto"/>
              <a:ea typeface="Roboto"/>
              <a:cs typeface="Roboto"/>
              <a:sym typeface="Roboto"/>
            </a:endParaRPr>
          </a:p>
        </p:txBody>
      </p:sp>
      <p:graphicFrame>
        <p:nvGraphicFramePr>
          <p:cNvPr id="315" name="Google Shape;315;p38"/>
          <p:cNvGraphicFramePr/>
          <p:nvPr/>
        </p:nvGraphicFramePr>
        <p:xfrm>
          <a:off x="803513" y="2411150"/>
          <a:ext cx="3000000" cy="3000000"/>
        </p:xfrm>
        <a:graphic>
          <a:graphicData uri="http://schemas.openxmlformats.org/drawingml/2006/table">
            <a:tbl>
              <a:tblPr>
                <a:noFill/>
                <a:tableStyleId>{00820A2E-DC79-4C95-BFB4-3AF1BE64DF56}</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do </a:t>
                      </a:r>
                      <a:r>
                        <a:rPr lang="en" sz="1800">
                          <a:solidFill>
                            <a:srgbClr val="1F3A93"/>
                          </a:solidFill>
                          <a:latin typeface="Roboto"/>
                          <a:ea typeface="Roboto"/>
                          <a:cs typeface="Roboto"/>
                          <a:sym typeface="Roboto"/>
                        </a:rPr>
                        <a:t>you</a:t>
                      </a:r>
                      <a:r>
                        <a:rPr lang="en" sz="1800">
                          <a:solidFill>
                            <a:srgbClr val="1F3A93"/>
                          </a:solidFill>
                          <a:latin typeface="Roboto"/>
                          <a:ea typeface="Roboto"/>
                          <a:cs typeface="Roboto"/>
                          <a:sym typeface="Roboto"/>
                        </a:rPr>
                        <a:t> know </a:t>
                      </a:r>
                      <a:r>
                        <a:rPr lang="en" sz="1800">
                          <a:solidFill>
                            <a:srgbClr val="1F3A93"/>
                          </a:solidFill>
                          <a:latin typeface="Roboto"/>
                          <a:ea typeface="Roboto"/>
                          <a:cs typeface="Roboto"/>
                          <a:sym typeface="Roboto"/>
                        </a:rPr>
                        <a:t>about</a:t>
                      </a:r>
                      <a:r>
                        <a:rPr lang="en" sz="1800">
                          <a:solidFill>
                            <a:srgbClr val="1F3A93"/>
                          </a:solidFill>
                          <a:latin typeface="Roboto"/>
                          <a:ea typeface="Roboto"/>
                          <a:cs typeface="Roboto"/>
                          <a:sym typeface="Roboto"/>
                        </a:rPr>
                        <a:t> the Earth’s layers?</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cxnSp>
        <p:nvCxnSpPr>
          <p:cNvPr id="316" name="Google Shape;316;p38"/>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3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sp>
        <p:nvSpPr>
          <p:cNvPr id="322" name="Google Shape;322;p39"/>
          <p:cNvSpPr txBox="1"/>
          <p:nvPr>
            <p:ph idx="1" type="body"/>
          </p:nvPr>
        </p:nvSpPr>
        <p:spPr>
          <a:xfrm>
            <a:off x="311700" y="1152475"/>
            <a:ext cx="8520600" cy="34164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800">
                <a:solidFill>
                  <a:srgbClr val="00B2A9"/>
                </a:solidFill>
                <a:latin typeface="Roboto"/>
                <a:ea typeface="Roboto"/>
                <a:cs typeface="Roboto"/>
                <a:sym typeface="Roboto"/>
              </a:rPr>
              <a:t>Students will be able to:</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Name the layers of Earth.</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Describe the location of each layer in relationship to the other layers.</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Describe the relative size of each layer in relationship to the other layers.</a:t>
            </a:r>
            <a:endParaRPr sz="28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cxnSp>
        <p:nvCxnSpPr>
          <p:cNvPr id="323" name="Google Shape;323;p39"/>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4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329" name="Google Shape;329;p40"/>
          <p:cNvSpPr txBox="1"/>
          <p:nvPr>
            <p:ph idx="1" type="body"/>
          </p:nvPr>
        </p:nvSpPr>
        <p:spPr>
          <a:xfrm>
            <a:off x="311700" y="1798325"/>
            <a:ext cx="8520600" cy="2859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Discuss the Do Now</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Mini-lesson: Layers of the Earth</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Visualize the </a:t>
            </a:r>
            <a:r>
              <a:rPr b="1" lang="en" sz="2400">
                <a:solidFill>
                  <a:srgbClr val="00B2A9"/>
                </a:solidFill>
                <a:latin typeface="Roboto"/>
                <a:ea typeface="Roboto"/>
                <a:cs typeface="Roboto"/>
                <a:sym typeface="Roboto"/>
              </a:rPr>
              <a:t>Layers</a:t>
            </a:r>
            <a:r>
              <a:rPr b="1" lang="en" sz="2400">
                <a:solidFill>
                  <a:srgbClr val="00B2A9"/>
                </a:solidFill>
                <a:latin typeface="Roboto"/>
                <a:ea typeface="Roboto"/>
                <a:cs typeface="Roboto"/>
                <a:sym typeface="Roboto"/>
              </a:rPr>
              <a:t> of the Earth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cxnSp>
        <p:nvCxnSpPr>
          <p:cNvPr id="330" name="Google Shape;330;p40"/>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4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sz="2600">
              <a:solidFill>
                <a:srgbClr val="1F3A93"/>
              </a:solidFill>
              <a:latin typeface="Roboto Condensed"/>
              <a:ea typeface="Roboto Condensed"/>
              <a:cs typeface="Roboto Condensed"/>
              <a:sym typeface="Roboto Condensed"/>
            </a:endParaRPr>
          </a:p>
        </p:txBody>
      </p:sp>
      <p:cxnSp>
        <p:nvCxnSpPr>
          <p:cNvPr id="336" name="Google Shape;336;p41"/>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pic>
        <p:nvPicPr>
          <p:cNvPr descr="You live on Earth, a huge mass travelling through space that orbits the sun. But what is the layer of Earth you are on right called? And do you know what all the layers that form our planet are called? &#10;Earth has distinct layers within it. Let’s start with the outer most and thinnest layer, the crust.&#10;There are two parts to the crust, one part being the Oceanic crust, which the oceans sit on, and is around 5-8 kilometres deep. It is mainly made of basalt which is a type of Igneous (or volcanic) rock.  &#10;&#10;The other part is the continental crust, which is what we live on. This varies from around 8 kilometres to 70 kilometres and is largely made of another igneous rock called Granite.&#10;The next layer is the mantle. Mainly composed of silicate rock and minerals, the mantle is about 2900 kilometres thick, which makes it the thickest layer of Earth, also making up 85% of the earths total weight!&#10;&#10;This again can be split into two distinct layers, the upper and lower mantle.&#10;The outer part of the upper mantle is like the crust but much cooler and rigid. The crust and outer upper mantle together is called the lithosphere. The lithosphere is broken into large pieces which make up Earths tectonic plates. &#10;&#10;These plates sit on the inner part of the upper mantle called the asthenosphere. The rock here is softer and partially molten as temperatures rise to 3,000° degrees Celsius. &#10;The lower mantle is just as hot as the upper, the rocks being hot enough to melt, but remain solid due to the pressure being pushed down on it.&#10;&#10;The lower mantle is slowly moving due to convection currents, which is when deeper hotter material rises, then cools and sinks again. This is what is thought to move the Earth’s tectonic plates, shaping Earth’s continents as we know them today.&#10;&#10;The outer core is the layer surrounding the inner core. It is approximately 2,400 kilometres thick mostly made up of liquid Iron and nickel at a temperature between 4,000 – 6,000° degrees Celsius. The flow of the liquid here is what creates Earth’s magnetic field. &#10;&#10;The inner core is the hottest part of Earth with temperatures between 5000-6000° degrees Celsius. that is as hot as the surface of the sun. It is roughly 1400 kilometres thick and is also primarily iron and nickel. The air pressure here is three million times that of sea level which causes the core to become solid metal. &#10;&#10;The deepest humans have ever explored is the Kola Superdeep Borehole, which was a Soviet Union scientific drilling project between 1970 and 1994 that drilled a mere 9 inch wide hole 12kilometres deep into the Earth. One of the most exciting findings was that of microscopic fossils found in rocks nearly 7 kilometres deep that were 2 billion years old! Very little research has been done about the layers below our feet, just imagine what else might be down there!&#10;&#10;If you like our animations would you consider sponsoring us on Patreon to help the channel grow? It will help us make more videos!&#10;www.patreon.com/beautifulscience&#10;&#10;Instagram - https://www.instagram.com/beautiful_sci/&#10;Twitter - https://www.twitter.com/BeautScienceVid&#10;Facebook - https://www.facebook.com/beautifulsci...&#10;&#10;#earth #layers #mantle" id="337" name="Google Shape;337;p41" title="Layers of the Earth. What is beneath us?">
            <a:hlinkClick r:id="rId3"/>
          </p:cNvPr>
          <p:cNvPicPr preferRelativeResize="0"/>
          <p:nvPr/>
        </p:nvPicPr>
        <p:blipFill>
          <a:blip r:embed="rId4">
            <a:alphaModFix/>
          </a:blip>
          <a:stretch>
            <a:fillRect/>
          </a:stretch>
        </p:blipFill>
        <p:spPr>
          <a:xfrm>
            <a:off x="3543750" y="990550"/>
            <a:ext cx="5429000" cy="4071750"/>
          </a:xfrm>
          <a:prstGeom prst="rect">
            <a:avLst/>
          </a:prstGeom>
          <a:noFill/>
          <a:ln>
            <a:noFill/>
          </a:ln>
        </p:spPr>
      </p:pic>
      <p:sp>
        <p:nvSpPr>
          <p:cNvPr id="338" name="Google Shape;338;p41"/>
          <p:cNvSpPr txBox="1"/>
          <p:nvPr>
            <p:ph idx="1" type="body"/>
          </p:nvPr>
        </p:nvSpPr>
        <p:spPr>
          <a:xfrm>
            <a:off x="477400" y="1022532"/>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Layers of the Earth</a:t>
            </a:r>
            <a:endParaRPr b="1" sz="3000">
              <a:solidFill>
                <a:srgbClr val="00B2A9"/>
              </a:solidFill>
              <a:latin typeface="Roboto"/>
              <a:ea typeface="Roboto"/>
              <a:cs typeface="Roboto"/>
              <a:sym typeface="Roboto"/>
            </a:endParaRPr>
          </a:p>
        </p:txBody>
      </p:sp>
      <p:sp>
        <p:nvSpPr>
          <p:cNvPr id="339" name="Google Shape;339;p41"/>
          <p:cNvSpPr txBox="1"/>
          <p:nvPr>
            <p:ph idx="1" type="body"/>
          </p:nvPr>
        </p:nvSpPr>
        <p:spPr>
          <a:xfrm>
            <a:off x="477400" y="1505900"/>
            <a:ext cx="2861100" cy="840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rgbClr val="00B2A9"/>
                </a:solidFill>
                <a:latin typeface="Roboto"/>
                <a:ea typeface="Roboto"/>
                <a:cs typeface="Roboto"/>
                <a:sym typeface="Roboto"/>
              </a:rPr>
              <a:t>In order to better understand the impact of Climate Change, we need to first understand the climate itself by learning about layers of the Earth &amp; Atmosphere!</a:t>
            </a:r>
            <a:endParaRPr sz="2000">
              <a:solidFill>
                <a:srgbClr val="00B2A9"/>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1000"/>
                                        <p:tgtEl>
                                          <p:spTgt spid="3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4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sz="2600">
              <a:solidFill>
                <a:srgbClr val="1F3A93"/>
              </a:solidFill>
              <a:latin typeface="Roboto Condensed"/>
              <a:ea typeface="Roboto Condensed"/>
              <a:cs typeface="Roboto Condensed"/>
              <a:sym typeface="Roboto Condensed"/>
            </a:endParaRPr>
          </a:p>
        </p:txBody>
      </p:sp>
      <p:cxnSp>
        <p:nvCxnSpPr>
          <p:cNvPr id="345" name="Google Shape;345;p42"/>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346" name="Google Shape;346;p42"/>
          <p:cNvSpPr txBox="1"/>
          <p:nvPr>
            <p:ph idx="1" type="body"/>
          </p:nvPr>
        </p:nvSpPr>
        <p:spPr>
          <a:xfrm>
            <a:off x="3066425" y="1089700"/>
            <a:ext cx="1053000" cy="463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000">
                <a:solidFill>
                  <a:srgbClr val="00B2A9"/>
                </a:solidFill>
                <a:latin typeface="Roboto"/>
                <a:ea typeface="Roboto"/>
                <a:cs typeface="Roboto"/>
                <a:sym typeface="Roboto"/>
              </a:rPr>
              <a:t>CRUST</a:t>
            </a:r>
            <a:endParaRPr b="1" sz="2000">
              <a:solidFill>
                <a:srgbClr val="00B2A9"/>
              </a:solidFill>
              <a:latin typeface="Roboto"/>
              <a:ea typeface="Roboto"/>
              <a:cs typeface="Roboto"/>
              <a:sym typeface="Roboto"/>
            </a:endParaRPr>
          </a:p>
        </p:txBody>
      </p:sp>
      <p:pic>
        <p:nvPicPr>
          <p:cNvPr id="347" name="Google Shape;347;p42"/>
          <p:cNvPicPr preferRelativeResize="0"/>
          <p:nvPr/>
        </p:nvPicPr>
        <p:blipFill>
          <a:blip r:embed="rId3">
            <a:alphaModFix/>
          </a:blip>
          <a:stretch>
            <a:fillRect/>
          </a:stretch>
        </p:blipFill>
        <p:spPr>
          <a:xfrm>
            <a:off x="129375" y="1657201"/>
            <a:ext cx="3871203" cy="3331248"/>
          </a:xfrm>
          <a:prstGeom prst="rect">
            <a:avLst/>
          </a:prstGeom>
          <a:noFill/>
          <a:ln>
            <a:noFill/>
          </a:ln>
        </p:spPr>
      </p:pic>
      <p:sp>
        <p:nvSpPr>
          <p:cNvPr id="348" name="Google Shape;348;p42"/>
          <p:cNvSpPr txBox="1"/>
          <p:nvPr>
            <p:ph idx="1" type="body"/>
          </p:nvPr>
        </p:nvSpPr>
        <p:spPr>
          <a:xfrm>
            <a:off x="4294825" y="1089700"/>
            <a:ext cx="4655400" cy="3747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00B2A9"/>
                </a:solidFill>
                <a:latin typeface="Roboto"/>
                <a:ea typeface="Roboto"/>
                <a:cs typeface="Roboto"/>
                <a:sym typeface="Roboto"/>
              </a:rPr>
              <a:t>Earth’s crust is like the shell of a hard-boiled egg. It is extremely thin, cold and brittle compared to what lies below it. The crust is made of relatively light elements, especially silica, aluminum and oxygen. It’s also highly variable in its thickness. Under the oceans (and Hawaiian Islands), it may be as little as 5 kilometers (3.1 miles) thick. Beneath the continents, the crust may be 30 to 70 kilometers (18.6 to 43.5 miles) thick.</a:t>
            </a:r>
            <a:endParaRPr>
              <a:solidFill>
                <a:srgbClr val="00B2A9"/>
              </a:solidFill>
              <a:latin typeface="Roboto"/>
              <a:ea typeface="Roboto"/>
              <a:cs typeface="Roboto"/>
              <a:sym typeface="Roboto"/>
            </a:endParaRPr>
          </a:p>
        </p:txBody>
      </p:sp>
      <p:cxnSp>
        <p:nvCxnSpPr>
          <p:cNvPr id="349" name="Google Shape;349;p42"/>
          <p:cNvCxnSpPr/>
          <p:nvPr/>
        </p:nvCxnSpPr>
        <p:spPr>
          <a:xfrm flipH="1">
            <a:off x="3135125" y="1553500"/>
            <a:ext cx="457800" cy="585300"/>
          </a:xfrm>
          <a:prstGeom prst="straightConnector1">
            <a:avLst/>
          </a:prstGeom>
          <a:noFill/>
          <a:ln cap="flat" cmpd="sng" w="28575">
            <a:solidFill>
              <a:srgbClr val="1F3A93"/>
            </a:solidFill>
            <a:prstDash val="solid"/>
            <a:round/>
            <a:headEnd len="med" w="med" type="none"/>
            <a:tailEnd len="med" w="med" type="triangl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106" name="Shape 106"/>
        <p:cNvGrpSpPr/>
        <p:nvPr/>
      </p:nvGrpSpPr>
      <p:grpSpPr>
        <a:xfrm>
          <a:off x="0" y="0"/>
          <a:ext cx="0" cy="0"/>
          <a:chOff x="0" y="0"/>
          <a:chExt cx="0" cy="0"/>
        </a:xfrm>
      </p:grpSpPr>
      <p:pic>
        <p:nvPicPr>
          <p:cNvPr id="107" name="Google Shape;107;p25"/>
          <p:cNvPicPr preferRelativeResize="0"/>
          <p:nvPr/>
        </p:nvPicPr>
        <p:blipFill rotWithShape="1">
          <a:blip r:embed="rId3">
            <a:alphaModFix/>
          </a:blip>
          <a:srcRect b="35111" l="18892" r="27297" t="0"/>
          <a:stretch/>
        </p:blipFill>
        <p:spPr>
          <a:xfrm rot="5400000">
            <a:off x="228638" y="-552487"/>
            <a:ext cx="5181600" cy="6248475"/>
          </a:xfrm>
          <a:prstGeom prst="rect">
            <a:avLst/>
          </a:prstGeom>
          <a:noFill/>
          <a:ln>
            <a:noFill/>
          </a:ln>
        </p:spPr>
      </p:pic>
      <p:sp>
        <p:nvSpPr>
          <p:cNvPr id="108" name="Google Shape;108;p25"/>
          <p:cNvSpPr txBox="1"/>
          <p:nvPr>
            <p:ph idx="1" type="subTitle"/>
          </p:nvPr>
        </p:nvSpPr>
        <p:spPr>
          <a:xfrm>
            <a:off x="597375" y="3358025"/>
            <a:ext cx="42534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Understanding Climate Change</a:t>
            </a:r>
            <a:endParaRPr sz="2600">
              <a:solidFill>
                <a:schemeClr val="lt1"/>
              </a:solidFill>
              <a:latin typeface="Raleway Medium"/>
              <a:ea typeface="Raleway Medium"/>
              <a:cs typeface="Raleway Medium"/>
              <a:sym typeface="Raleway Medium"/>
            </a:endParaRPr>
          </a:p>
        </p:txBody>
      </p:sp>
      <p:cxnSp>
        <p:nvCxnSpPr>
          <p:cNvPr id="109" name="Google Shape;109;p25"/>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110" name="Google Shape;110;p25"/>
          <p:cNvPicPr preferRelativeResize="0"/>
          <p:nvPr/>
        </p:nvPicPr>
        <p:blipFill>
          <a:blip r:embed="rId4">
            <a:alphaModFix/>
          </a:blip>
          <a:stretch>
            <a:fillRect/>
          </a:stretch>
        </p:blipFill>
        <p:spPr>
          <a:xfrm>
            <a:off x="690719" y="1064375"/>
            <a:ext cx="1947275" cy="581013"/>
          </a:xfrm>
          <a:prstGeom prst="rect">
            <a:avLst/>
          </a:prstGeom>
          <a:noFill/>
          <a:ln>
            <a:noFill/>
          </a:ln>
        </p:spPr>
      </p:pic>
      <p:sp>
        <p:nvSpPr>
          <p:cNvPr id="111" name="Google Shape;111;p25"/>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1</a:t>
            </a:r>
            <a:endParaRPr b="1" sz="4800">
              <a:solidFill>
                <a:schemeClr val="lt1"/>
              </a:solidFill>
              <a:latin typeface="Roboto Condensed"/>
              <a:ea typeface="Roboto Condensed"/>
              <a:cs typeface="Roboto Condensed"/>
              <a:sym typeface="Roboto Condensed"/>
            </a:endParaRPr>
          </a:p>
        </p:txBody>
      </p:sp>
      <p:pic>
        <p:nvPicPr>
          <p:cNvPr id="112" name="Google Shape;112;p25"/>
          <p:cNvPicPr preferRelativeResize="0"/>
          <p:nvPr/>
        </p:nvPicPr>
        <p:blipFill rotWithShape="1">
          <a:blip r:embed="rId5">
            <a:alphaModFix/>
          </a:blip>
          <a:srcRect b="0" l="0" r="0" t="0"/>
          <a:stretch/>
        </p:blipFill>
        <p:spPr>
          <a:xfrm>
            <a:off x="5943663" y="1263013"/>
            <a:ext cx="2958515" cy="295851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4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sz="2600">
              <a:solidFill>
                <a:srgbClr val="1F3A93"/>
              </a:solidFill>
              <a:latin typeface="Roboto Condensed"/>
              <a:ea typeface="Roboto Condensed"/>
              <a:cs typeface="Roboto Condensed"/>
              <a:sym typeface="Roboto Condensed"/>
            </a:endParaRPr>
          </a:p>
        </p:txBody>
      </p:sp>
      <p:cxnSp>
        <p:nvCxnSpPr>
          <p:cNvPr id="355" name="Google Shape;355;p43"/>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356" name="Google Shape;356;p43"/>
          <p:cNvSpPr txBox="1"/>
          <p:nvPr>
            <p:ph idx="1" type="body"/>
          </p:nvPr>
        </p:nvSpPr>
        <p:spPr>
          <a:xfrm>
            <a:off x="3066425" y="1089700"/>
            <a:ext cx="2209200" cy="463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000">
                <a:solidFill>
                  <a:srgbClr val="00B2A9"/>
                </a:solidFill>
                <a:latin typeface="Roboto"/>
                <a:ea typeface="Roboto"/>
                <a:cs typeface="Roboto"/>
                <a:sym typeface="Roboto"/>
              </a:rPr>
              <a:t>MANTLE</a:t>
            </a:r>
            <a:endParaRPr b="1" sz="2000">
              <a:solidFill>
                <a:srgbClr val="00B2A9"/>
              </a:solidFill>
              <a:latin typeface="Roboto"/>
              <a:ea typeface="Roboto"/>
              <a:cs typeface="Roboto"/>
              <a:sym typeface="Roboto"/>
            </a:endParaRPr>
          </a:p>
        </p:txBody>
      </p:sp>
      <p:pic>
        <p:nvPicPr>
          <p:cNvPr id="357" name="Google Shape;357;p43"/>
          <p:cNvPicPr preferRelativeResize="0"/>
          <p:nvPr/>
        </p:nvPicPr>
        <p:blipFill>
          <a:blip r:embed="rId3">
            <a:alphaModFix/>
          </a:blip>
          <a:stretch>
            <a:fillRect/>
          </a:stretch>
        </p:blipFill>
        <p:spPr>
          <a:xfrm>
            <a:off x="129375" y="1657201"/>
            <a:ext cx="3871203" cy="3331248"/>
          </a:xfrm>
          <a:prstGeom prst="rect">
            <a:avLst/>
          </a:prstGeom>
          <a:noFill/>
          <a:ln>
            <a:noFill/>
          </a:ln>
        </p:spPr>
      </p:pic>
      <p:sp>
        <p:nvSpPr>
          <p:cNvPr id="358" name="Google Shape;358;p43"/>
          <p:cNvSpPr txBox="1"/>
          <p:nvPr>
            <p:ph idx="1" type="body"/>
          </p:nvPr>
        </p:nvSpPr>
        <p:spPr>
          <a:xfrm>
            <a:off x="4294825" y="1089700"/>
            <a:ext cx="4655400" cy="3747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rgbClr val="00B2A9"/>
                </a:solidFill>
                <a:latin typeface="Roboto"/>
                <a:ea typeface="Roboto"/>
                <a:cs typeface="Roboto"/>
                <a:sym typeface="Roboto"/>
              </a:rPr>
              <a:t>At close to 3,000 kilometers (1,865 miles) thick, this is Earth’s thickest layer. It starts a mere 30 kilometers (18.6 miles) beneath the surface. Made mostly of iron, magnesium and silicon, it is dense, hot and semi-solid (think caramel candy). Like the layer below it, this one also circulates. It just does so far more slowly. The mantle’s outermost zone is relatively cool and rigid. It behaves more like the crust above it. Together, this uppermost part of the mantle layer and the crust are known as the lithosphere.</a:t>
            </a:r>
            <a:endParaRPr>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a:solidFill>
                <a:srgbClr val="00B2A9"/>
              </a:solidFill>
              <a:latin typeface="Roboto"/>
              <a:ea typeface="Roboto"/>
              <a:cs typeface="Roboto"/>
              <a:sym typeface="Roboto"/>
            </a:endParaRPr>
          </a:p>
        </p:txBody>
      </p:sp>
      <p:cxnSp>
        <p:nvCxnSpPr>
          <p:cNvPr id="359" name="Google Shape;359;p43"/>
          <p:cNvCxnSpPr/>
          <p:nvPr/>
        </p:nvCxnSpPr>
        <p:spPr>
          <a:xfrm flipH="1">
            <a:off x="2859125" y="1553500"/>
            <a:ext cx="733800" cy="815100"/>
          </a:xfrm>
          <a:prstGeom prst="straightConnector1">
            <a:avLst/>
          </a:prstGeom>
          <a:noFill/>
          <a:ln cap="flat" cmpd="sng" w="28575">
            <a:solidFill>
              <a:srgbClr val="1F3A93"/>
            </a:solidFill>
            <a:prstDash val="solid"/>
            <a:round/>
            <a:headEnd len="med" w="med" type="none"/>
            <a:tailEnd len="med" w="med" type="triangl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4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sz="2600">
              <a:solidFill>
                <a:srgbClr val="1F3A93"/>
              </a:solidFill>
              <a:latin typeface="Roboto Condensed"/>
              <a:ea typeface="Roboto Condensed"/>
              <a:cs typeface="Roboto Condensed"/>
              <a:sym typeface="Roboto Condensed"/>
            </a:endParaRPr>
          </a:p>
        </p:txBody>
      </p:sp>
      <p:cxnSp>
        <p:nvCxnSpPr>
          <p:cNvPr id="365" name="Google Shape;365;p44"/>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366" name="Google Shape;366;p44"/>
          <p:cNvSpPr txBox="1"/>
          <p:nvPr>
            <p:ph idx="1" type="body"/>
          </p:nvPr>
        </p:nvSpPr>
        <p:spPr>
          <a:xfrm>
            <a:off x="2423125" y="1089700"/>
            <a:ext cx="1871700" cy="463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000">
                <a:solidFill>
                  <a:srgbClr val="00B2A9"/>
                </a:solidFill>
                <a:latin typeface="Roboto"/>
                <a:ea typeface="Roboto"/>
                <a:cs typeface="Roboto"/>
                <a:sym typeface="Roboto"/>
              </a:rPr>
              <a:t>OUTER </a:t>
            </a:r>
            <a:r>
              <a:rPr b="1" lang="en" sz="2000">
                <a:solidFill>
                  <a:srgbClr val="00B2A9"/>
                </a:solidFill>
                <a:latin typeface="Roboto"/>
                <a:ea typeface="Roboto"/>
                <a:cs typeface="Roboto"/>
                <a:sym typeface="Roboto"/>
              </a:rPr>
              <a:t>CORE</a:t>
            </a:r>
            <a:endParaRPr b="1" sz="2000">
              <a:solidFill>
                <a:srgbClr val="00B2A9"/>
              </a:solidFill>
              <a:latin typeface="Roboto"/>
              <a:ea typeface="Roboto"/>
              <a:cs typeface="Roboto"/>
              <a:sym typeface="Roboto"/>
            </a:endParaRPr>
          </a:p>
        </p:txBody>
      </p:sp>
      <p:pic>
        <p:nvPicPr>
          <p:cNvPr id="367" name="Google Shape;367;p44"/>
          <p:cNvPicPr preferRelativeResize="0"/>
          <p:nvPr/>
        </p:nvPicPr>
        <p:blipFill>
          <a:blip r:embed="rId3">
            <a:alphaModFix/>
          </a:blip>
          <a:stretch>
            <a:fillRect/>
          </a:stretch>
        </p:blipFill>
        <p:spPr>
          <a:xfrm>
            <a:off x="129375" y="1657201"/>
            <a:ext cx="3871203" cy="3331248"/>
          </a:xfrm>
          <a:prstGeom prst="rect">
            <a:avLst/>
          </a:prstGeom>
          <a:noFill/>
          <a:ln>
            <a:noFill/>
          </a:ln>
        </p:spPr>
      </p:pic>
      <p:sp>
        <p:nvSpPr>
          <p:cNvPr id="368" name="Google Shape;368;p44"/>
          <p:cNvSpPr txBox="1"/>
          <p:nvPr>
            <p:ph idx="1" type="body"/>
          </p:nvPr>
        </p:nvSpPr>
        <p:spPr>
          <a:xfrm>
            <a:off x="4294825" y="1089700"/>
            <a:ext cx="4655400" cy="3747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00B2A9"/>
                </a:solidFill>
                <a:latin typeface="Roboto"/>
                <a:ea typeface="Roboto"/>
                <a:cs typeface="Roboto"/>
                <a:sym typeface="Roboto"/>
              </a:rPr>
              <a:t>This part of the core is also made from iron and nickel, just in liquid form. It sits some 5,180 to 2,880 kilometers (3,220 to 1,790 miles) below the surface. Heated largely by the radioactive decay of the elements uranium and thorium, this liquid churns in huge, turbulent currents. That motion generates electrical currents. They, in turn, generate Earth’s magnetic field. For reasons somehow related to the outer core, Earth’s magnetic field reverses about every 200,000 to 300,000 years. Scientists are still working to understand how that happens.</a:t>
            </a:r>
            <a:endParaRPr>
              <a:solidFill>
                <a:srgbClr val="00B2A9"/>
              </a:solidFill>
              <a:latin typeface="Roboto"/>
              <a:ea typeface="Roboto"/>
              <a:cs typeface="Roboto"/>
              <a:sym typeface="Roboto"/>
            </a:endParaRPr>
          </a:p>
        </p:txBody>
      </p:sp>
      <p:cxnSp>
        <p:nvCxnSpPr>
          <p:cNvPr id="369" name="Google Shape;369;p44"/>
          <p:cNvCxnSpPr/>
          <p:nvPr/>
        </p:nvCxnSpPr>
        <p:spPr>
          <a:xfrm flipH="1">
            <a:off x="2483525" y="1553500"/>
            <a:ext cx="1109400" cy="1206000"/>
          </a:xfrm>
          <a:prstGeom prst="straightConnector1">
            <a:avLst/>
          </a:prstGeom>
          <a:noFill/>
          <a:ln cap="flat" cmpd="sng" w="28575">
            <a:solidFill>
              <a:srgbClr val="1F3A93"/>
            </a:solidFill>
            <a:prstDash val="solid"/>
            <a:round/>
            <a:headEnd len="med" w="med" type="none"/>
            <a:tailEnd len="med" w="med" type="triangl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4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sz="2600">
              <a:solidFill>
                <a:srgbClr val="1F3A93"/>
              </a:solidFill>
              <a:latin typeface="Roboto Condensed"/>
              <a:ea typeface="Roboto Condensed"/>
              <a:cs typeface="Roboto Condensed"/>
              <a:sym typeface="Roboto Condensed"/>
            </a:endParaRPr>
          </a:p>
        </p:txBody>
      </p:sp>
      <p:cxnSp>
        <p:nvCxnSpPr>
          <p:cNvPr id="375" name="Google Shape;375;p45"/>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376" name="Google Shape;376;p45"/>
          <p:cNvSpPr txBox="1"/>
          <p:nvPr>
            <p:ph idx="1" type="body"/>
          </p:nvPr>
        </p:nvSpPr>
        <p:spPr>
          <a:xfrm>
            <a:off x="2658025" y="1089700"/>
            <a:ext cx="1636800" cy="463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000">
                <a:solidFill>
                  <a:srgbClr val="00B2A9"/>
                </a:solidFill>
                <a:latin typeface="Roboto"/>
                <a:ea typeface="Roboto"/>
                <a:cs typeface="Roboto"/>
                <a:sym typeface="Roboto"/>
              </a:rPr>
              <a:t>INNER CORE</a:t>
            </a:r>
            <a:endParaRPr b="1" sz="2000">
              <a:solidFill>
                <a:srgbClr val="00B2A9"/>
              </a:solidFill>
              <a:latin typeface="Roboto"/>
              <a:ea typeface="Roboto"/>
              <a:cs typeface="Roboto"/>
              <a:sym typeface="Roboto"/>
            </a:endParaRPr>
          </a:p>
        </p:txBody>
      </p:sp>
      <p:pic>
        <p:nvPicPr>
          <p:cNvPr id="377" name="Google Shape;377;p45"/>
          <p:cNvPicPr preferRelativeResize="0"/>
          <p:nvPr/>
        </p:nvPicPr>
        <p:blipFill>
          <a:blip r:embed="rId3">
            <a:alphaModFix/>
          </a:blip>
          <a:stretch>
            <a:fillRect/>
          </a:stretch>
        </p:blipFill>
        <p:spPr>
          <a:xfrm>
            <a:off x="129375" y="1657201"/>
            <a:ext cx="3871203" cy="3331248"/>
          </a:xfrm>
          <a:prstGeom prst="rect">
            <a:avLst/>
          </a:prstGeom>
          <a:noFill/>
          <a:ln>
            <a:noFill/>
          </a:ln>
        </p:spPr>
      </p:pic>
      <p:sp>
        <p:nvSpPr>
          <p:cNvPr id="378" name="Google Shape;378;p45"/>
          <p:cNvSpPr txBox="1"/>
          <p:nvPr>
            <p:ph idx="1" type="body"/>
          </p:nvPr>
        </p:nvSpPr>
        <p:spPr>
          <a:xfrm>
            <a:off x="4294825" y="1089700"/>
            <a:ext cx="4655400" cy="3747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00B2A9"/>
                </a:solidFill>
                <a:latin typeface="Roboto"/>
                <a:ea typeface="Roboto"/>
                <a:cs typeface="Roboto"/>
                <a:sym typeface="Roboto"/>
              </a:rPr>
              <a:t>This solid metal ball has a radius of 1,220 kilometers (758 miles), or about three-quarters that of the moon. It’s located some 6,400 to 5,180 kilometers (4,000 to 3,220 miles) beneath Earth’s surface. It’s made mostly of iron and nickel and is extremely dense. The inner core spins a bit faster than the rest of the planet. It’s also intensely hot: Temperatures sizzle at 5,400° Celsius (9,800° Fahrenheit). That’s almost as hot as the surface of the sun. Pressures here are immense: well over 3 million times greater than on Earth’s surface. </a:t>
            </a:r>
            <a:endParaRPr>
              <a:solidFill>
                <a:srgbClr val="00B2A9"/>
              </a:solidFill>
              <a:latin typeface="Roboto"/>
              <a:ea typeface="Roboto"/>
              <a:cs typeface="Roboto"/>
              <a:sym typeface="Roboto"/>
            </a:endParaRPr>
          </a:p>
        </p:txBody>
      </p:sp>
      <p:cxnSp>
        <p:nvCxnSpPr>
          <p:cNvPr id="379" name="Google Shape;379;p45"/>
          <p:cNvCxnSpPr/>
          <p:nvPr/>
        </p:nvCxnSpPr>
        <p:spPr>
          <a:xfrm flipH="1">
            <a:off x="2269025" y="1553500"/>
            <a:ext cx="1323900" cy="1581600"/>
          </a:xfrm>
          <a:prstGeom prst="straightConnector1">
            <a:avLst/>
          </a:prstGeom>
          <a:noFill/>
          <a:ln cap="flat" cmpd="sng" w="28575">
            <a:solidFill>
              <a:srgbClr val="1F3A93"/>
            </a:solidFill>
            <a:prstDash val="solid"/>
            <a:round/>
            <a:headEnd len="med" w="med" type="none"/>
            <a:tailEnd len="med" w="med" type="triangl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4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sz="2600">
              <a:solidFill>
                <a:srgbClr val="1F3A93"/>
              </a:solidFill>
              <a:latin typeface="Roboto Condensed"/>
              <a:ea typeface="Roboto Condensed"/>
              <a:cs typeface="Roboto Condensed"/>
              <a:sym typeface="Roboto Condensed"/>
            </a:endParaRPr>
          </a:p>
        </p:txBody>
      </p:sp>
      <p:cxnSp>
        <p:nvCxnSpPr>
          <p:cNvPr id="385" name="Google Shape;385;p46"/>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386" name="Google Shape;386;p46"/>
          <p:cNvSpPr txBox="1"/>
          <p:nvPr>
            <p:ph idx="1" type="body"/>
          </p:nvPr>
        </p:nvSpPr>
        <p:spPr>
          <a:xfrm>
            <a:off x="477400" y="958050"/>
            <a:ext cx="8277300" cy="411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550">
                <a:solidFill>
                  <a:srgbClr val="00B2A9"/>
                </a:solidFill>
                <a:latin typeface="Roboto"/>
                <a:ea typeface="Roboto"/>
                <a:cs typeface="Roboto"/>
                <a:sym typeface="Roboto"/>
              </a:rPr>
              <a:t>How Climate </a:t>
            </a:r>
            <a:r>
              <a:rPr b="1" lang="en" sz="1550">
                <a:solidFill>
                  <a:srgbClr val="00B2A9"/>
                </a:solidFill>
                <a:latin typeface="Roboto"/>
                <a:ea typeface="Roboto"/>
                <a:cs typeface="Roboto"/>
                <a:sym typeface="Roboto"/>
              </a:rPr>
              <a:t>Change</a:t>
            </a:r>
            <a:r>
              <a:rPr b="1" lang="en" sz="1550">
                <a:solidFill>
                  <a:srgbClr val="00B2A9"/>
                </a:solidFill>
                <a:latin typeface="Roboto"/>
                <a:ea typeface="Roboto"/>
                <a:cs typeface="Roboto"/>
                <a:sym typeface="Roboto"/>
              </a:rPr>
              <a:t> impacts the Earth. </a:t>
            </a:r>
            <a:endParaRPr sz="155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sz="1550">
              <a:solidFill>
                <a:srgbClr val="00B2A9"/>
              </a:solidFill>
              <a:latin typeface="Roboto"/>
              <a:ea typeface="Roboto"/>
              <a:cs typeface="Roboto"/>
              <a:sym typeface="Roboto"/>
            </a:endParaRPr>
          </a:p>
        </p:txBody>
      </p:sp>
      <p:pic>
        <p:nvPicPr>
          <p:cNvPr id="387" name="Google Shape;387;p46"/>
          <p:cNvPicPr preferRelativeResize="0"/>
          <p:nvPr/>
        </p:nvPicPr>
        <p:blipFill>
          <a:blip r:embed="rId3">
            <a:alphaModFix/>
          </a:blip>
          <a:stretch>
            <a:fillRect/>
          </a:stretch>
        </p:blipFill>
        <p:spPr>
          <a:xfrm>
            <a:off x="1490513" y="1433800"/>
            <a:ext cx="6162965" cy="346905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4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sz="2600">
              <a:solidFill>
                <a:srgbClr val="1F3A93"/>
              </a:solidFill>
              <a:latin typeface="Roboto Condensed"/>
              <a:ea typeface="Roboto Condensed"/>
              <a:cs typeface="Roboto Condensed"/>
              <a:sym typeface="Roboto Condensed"/>
            </a:endParaRPr>
          </a:p>
        </p:txBody>
      </p:sp>
      <p:cxnSp>
        <p:nvCxnSpPr>
          <p:cNvPr id="393" name="Google Shape;393;p47"/>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pic>
        <p:nvPicPr>
          <p:cNvPr id="394" name="Google Shape;394;p47"/>
          <p:cNvPicPr preferRelativeResize="0"/>
          <p:nvPr/>
        </p:nvPicPr>
        <p:blipFill>
          <a:blip r:embed="rId3">
            <a:alphaModFix/>
          </a:blip>
          <a:stretch>
            <a:fillRect/>
          </a:stretch>
        </p:blipFill>
        <p:spPr>
          <a:xfrm>
            <a:off x="1534563" y="1433800"/>
            <a:ext cx="6162965" cy="3469051"/>
          </a:xfrm>
          <a:prstGeom prst="rect">
            <a:avLst/>
          </a:prstGeom>
          <a:noFill/>
          <a:ln>
            <a:noFill/>
          </a:ln>
        </p:spPr>
      </p:pic>
      <p:sp>
        <p:nvSpPr>
          <p:cNvPr id="395" name="Google Shape;395;p47"/>
          <p:cNvSpPr txBox="1"/>
          <p:nvPr>
            <p:ph idx="1" type="body"/>
          </p:nvPr>
        </p:nvSpPr>
        <p:spPr>
          <a:xfrm>
            <a:off x="477400" y="958050"/>
            <a:ext cx="8277300" cy="411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550">
                <a:solidFill>
                  <a:srgbClr val="00B2A9"/>
                </a:solidFill>
                <a:latin typeface="Roboto"/>
                <a:ea typeface="Roboto"/>
                <a:cs typeface="Roboto"/>
                <a:sym typeface="Roboto"/>
              </a:rPr>
              <a:t>How Climate Change impacts the Earth. </a:t>
            </a:r>
            <a:endParaRPr sz="155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sz="1550">
              <a:solidFill>
                <a:srgbClr val="00B2A9"/>
              </a:solidFill>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4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sz="2600">
              <a:solidFill>
                <a:srgbClr val="1F3A93"/>
              </a:solidFill>
              <a:latin typeface="Roboto Condensed"/>
              <a:ea typeface="Roboto Condensed"/>
              <a:cs typeface="Roboto Condensed"/>
              <a:sym typeface="Roboto Condensed"/>
            </a:endParaRPr>
          </a:p>
        </p:txBody>
      </p:sp>
      <p:cxnSp>
        <p:nvCxnSpPr>
          <p:cNvPr id="401" name="Google Shape;401;p48"/>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pic>
        <p:nvPicPr>
          <p:cNvPr id="402" name="Google Shape;402;p48"/>
          <p:cNvPicPr preferRelativeResize="0"/>
          <p:nvPr/>
        </p:nvPicPr>
        <p:blipFill>
          <a:blip r:embed="rId3">
            <a:alphaModFix/>
          </a:blip>
          <a:stretch>
            <a:fillRect/>
          </a:stretch>
        </p:blipFill>
        <p:spPr>
          <a:xfrm>
            <a:off x="2015600" y="1369650"/>
            <a:ext cx="5200893" cy="3469049"/>
          </a:xfrm>
          <a:prstGeom prst="rect">
            <a:avLst/>
          </a:prstGeom>
          <a:noFill/>
          <a:ln>
            <a:noFill/>
          </a:ln>
        </p:spPr>
      </p:pic>
      <p:sp>
        <p:nvSpPr>
          <p:cNvPr id="403" name="Google Shape;403;p48"/>
          <p:cNvSpPr txBox="1"/>
          <p:nvPr>
            <p:ph idx="1" type="body"/>
          </p:nvPr>
        </p:nvSpPr>
        <p:spPr>
          <a:xfrm>
            <a:off x="477400" y="958050"/>
            <a:ext cx="8277300" cy="411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550">
                <a:solidFill>
                  <a:srgbClr val="00B2A9"/>
                </a:solidFill>
                <a:latin typeface="Roboto"/>
                <a:ea typeface="Roboto"/>
                <a:cs typeface="Roboto"/>
                <a:sym typeface="Roboto"/>
              </a:rPr>
              <a:t>How Climate Change impacts the Earth. </a:t>
            </a:r>
            <a:endParaRPr sz="155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sz="1550">
              <a:solidFill>
                <a:srgbClr val="00B2A9"/>
              </a:solidFill>
              <a:latin typeface="Roboto"/>
              <a:ea typeface="Roboto"/>
              <a:cs typeface="Roboto"/>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4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sz="2600">
              <a:solidFill>
                <a:srgbClr val="1F3A93"/>
              </a:solidFill>
              <a:latin typeface="Roboto Condensed"/>
              <a:ea typeface="Roboto Condensed"/>
              <a:cs typeface="Roboto Condensed"/>
              <a:sym typeface="Roboto Condensed"/>
            </a:endParaRPr>
          </a:p>
        </p:txBody>
      </p:sp>
      <p:cxnSp>
        <p:nvCxnSpPr>
          <p:cNvPr id="409" name="Google Shape;409;p49"/>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pic>
        <p:nvPicPr>
          <p:cNvPr id="410" name="Google Shape;410;p49"/>
          <p:cNvPicPr preferRelativeResize="0"/>
          <p:nvPr/>
        </p:nvPicPr>
        <p:blipFill>
          <a:blip r:embed="rId3">
            <a:alphaModFix/>
          </a:blip>
          <a:stretch>
            <a:fillRect/>
          </a:stretch>
        </p:blipFill>
        <p:spPr>
          <a:xfrm>
            <a:off x="1991363" y="1369650"/>
            <a:ext cx="5161268" cy="3469049"/>
          </a:xfrm>
          <a:prstGeom prst="rect">
            <a:avLst/>
          </a:prstGeom>
          <a:noFill/>
          <a:ln>
            <a:noFill/>
          </a:ln>
        </p:spPr>
      </p:pic>
      <p:sp>
        <p:nvSpPr>
          <p:cNvPr id="411" name="Google Shape;411;p49"/>
          <p:cNvSpPr txBox="1"/>
          <p:nvPr>
            <p:ph idx="1" type="body"/>
          </p:nvPr>
        </p:nvSpPr>
        <p:spPr>
          <a:xfrm>
            <a:off x="477400" y="958050"/>
            <a:ext cx="8277300" cy="411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550">
                <a:solidFill>
                  <a:srgbClr val="00B2A9"/>
                </a:solidFill>
                <a:latin typeface="Roboto"/>
                <a:ea typeface="Roboto"/>
                <a:cs typeface="Roboto"/>
                <a:sym typeface="Roboto"/>
              </a:rPr>
              <a:t>How Climate Change impacts the Earth. </a:t>
            </a:r>
            <a:endParaRPr sz="155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sz="1550">
              <a:solidFill>
                <a:srgbClr val="00B2A9"/>
              </a:solidFill>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5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sz="2600">
              <a:solidFill>
                <a:srgbClr val="1F3A93"/>
              </a:solidFill>
              <a:latin typeface="Roboto Condensed"/>
              <a:ea typeface="Roboto Condensed"/>
              <a:cs typeface="Roboto Condensed"/>
              <a:sym typeface="Roboto Condensed"/>
            </a:endParaRPr>
          </a:p>
        </p:txBody>
      </p:sp>
      <p:cxnSp>
        <p:nvCxnSpPr>
          <p:cNvPr id="417" name="Google Shape;417;p50"/>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pic>
        <p:nvPicPr>
          <p:cNvPr id="418" name="Google Shape;418;p50"/>
          <p:cNvPicPr preferRelativeResize="0"/>
          <p:nvPr/>
        </p:nvPicPr>
        <p:blipFill>
          <a:blip r:embed="rId3">
            <a:alphaModFix/>
          </a:blip>
          <a:stretch>
            <a:fillRect/>
          </a:stretch>
        </p:blipFill>
        <p:spPr>
          <a:xfrm>
            <a:off x="1490513" y="1433800"/>
            <a:ext cx="6162965" cy="3469051"/>
          </a:xfrm>
          <a:prstGeom prst="rect">
            <a:avLst/>
          </a:prstGeom>
          <a:noFill/>
          <a:ln>
            <a:noFill/>
          </a:ln>
        </p:spPr>
      </p:pic>
      <p:sp>
        <p:nvSpPr>
          <p:cNvPr id="419" name="Google Shape;419;p50"/>
          <p:cNvSpPr txBox="1"/>
          <p:nvPr>
            <p:ph idx="1" type="body"/>
          </p:nvPr>
        </p:nvSpPr>
        <p:spPr>
          <a:xfrm>
            <a:off x="477400" y="958050"/>
            <a:ext cx="8277300" cy="411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550">
                <a:solidFill>
                  <a:srgbClr val="00B2A9"/>
                </a:solidFill>
                <a:latin typeface="Roboto"/>
                <a:ea typeface="Roboto"/>
                <a:cs typeface="Roboto"/>
                <a:sym typeface="Roboto"/>
              </a:rPr>
              <a:t>How Climate Change impacts the Earth. </a:t>
            </a:r>
            <a:endParaRPr sz="155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sz="1550">
              <a:solidFill>
                <a:srgbClr val="00B2A9"/>
              </a:solidFill>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5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sz="2600">
              <a:solidFill>
                <a:srgbClr val="1F3A93"/>
              </a:solidFill>
              <a:latin typeface="Roboto Condensed"/>
              <a:ea typeface="Roboto Condensed"/>
              <a:cs typeface="Roboto Condensed"/>
              <a:sym typeface="Roboto Condensed"/>
            </a:endParaRPr>
          </a:p>
        </p:txBody>
      </p:sp>
      <p:cxnSp>
        <p:nvCxnSpPr>
          <p:cNvPr id="425" name="Google Shape;425;p51"/>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pic>
        <p:nvPicPr>
          <p:cNvPr id="426" name="Google Shape;426;p51"/>
          <p:cNvPicPr preferRelativeResize="0"/>
          <p:nvPr/>
        </p:nvPicPr>
        <p:blipFill>
          <a:blip r:embed="rId3">
            <a:alphaModFix/>
          </a:blip>
          <a:stretch>
            <a:fillRect/>
          </a:stretch>
        </p:blipFill>
        <p:spPr>
          <a:xfrm>
            <a:off x="2003488" y="1369650"/>
            <a:ext cx="5225121" cy="3469049"/>
          </a:xfrm>
          <a:prstGeom prst="rect">
            <a:avLst/>
          </a:prstGeom>
          <a:noFill/>
          <a:ln>
            <a:noFill/>
          </a:ln>
        </p:spPr>
      </p:pic>
      <p:sp>
        <p:nvSpPr>
          <p:cNvPr id="427" name="Google Shape;427;p51"/>
          <p:cNvSpPr txBox="1"/>
          <p:nvPr>
            <p:ph idx="1" type="body"/>
          </p:nvPr>
        </p:nvSpPr>
        <p:spPr>
          <a:xfrm>
            <a:off x="477400" y="958050"/>
            <a:ext cx="8277300" cy="411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550">
                <a:solidFill>
                  <a:srgbClr val="00B2A9"/>
                </a:solidFill>
                <a:latin typeface="Roboto"/>
                <a:ea typeface="Roboto"/>
                <a:cs typeface="Roboto"/>
                <a:sym typeface="Roboto"/>
              </a:rPr>
              <a:t>How Climate Change impacts the Earth. </a:t>
            </a:r>
            <a:endParaRPr sz="155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sz="1550">
              <a:solidFill>
                <a:srgbClr val="00B2A9"/>
              </a:solidFill>
              <a:latin typeface="Roboto"/>
              <a:ea typeface="Roboto"/>
              <a:cs typeface="Roboto"/>
              <a:sym typeface="Robo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5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sz="2600">
              <a:solidFill>
                <a:srgbClr val="1F3A93"/>
              </a:solidFill>
              <a:latin typeface="Roboto Condensed"/>
              <a:ea typeface="Roboto Condensed"/>
              <a:cs typeface="Roboto Condensed"/>
              <a:sym typeface="Roboto Condensed"/>
            </a:endParaRPr>
          </a:p>
        </p:txBody>
      </p:sp>
      <p:cxnSp>
        <p:nvCxnSpPr>
          <p:cNvPr id="433" name="Google Shape;433;p52"/>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pic>
        <p:nvPicPr>
          <p:cNvPr id="434" name="Google Shape;434;p52"/>
          <p:cNvPicPr preferRelativeResize="0"/>
          <p:nvPr/>
        </p:nvPicPr>
        <p:blipFill>
          <a:blip r:embed="rId3">
            <a:alphaModFix/>
          </a:blip>
          <a:stretch>
            <a:fillRect/>
          </a:stretch>
        </p:blipFill>
        <p:spPr>
          <a:xfrm>
            <a:off x="1967525" y="1433800"/>
            <a:ext cx="5208946" cy="3469051"/>
          </a:xfrm>
          <a:prstGeom prst="rect">
            <a:avLst/>
          </a:prstGeom>
          <a:noFill/>
          <a:ln>
            <a:noFill/>
          </a:ln>
        </p:spPr>
      </p:pic>
      <p:sp>
        <p:nvSpPr>
          <p:cNvPr id="435" name="Google Shape;435;p52"/>
          <p:cNvSpPr txBox="1"/>
          <p:nvPr>
            <p:ph idx="1" type="body"/>
          </p:nvPr>
        </p:nvSpPr>
        <p:spPr>
          <a:xfrm>
            <a:off x="477400" y="958050"/>
            <a:ext cx="8277300" cy="411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550">
                <a:solidFill>
                  <a:srgbClr val="00B2A9"/>
                </a:solidFill>
                <a:latin typeface="Roboto"/>
                <a:ea typeface="Roboto"/>
                <a:cs typeface="Roboto"/>
                <a:sym typeface="Roboto"/>
              </a:rPr>
              <a:t>How Climate Change impacts the Earth. </a:t>
            </a:r>
            <a:endParaRPr sz="155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sz="1550">
              <a:solidFill>
                <a:srgbClr val="00B2A9"/>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sp>
        <p:nvSpPr>
          <p:cNvPr id="118" name="Google Shape;118;p26"/>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Question:</a:t>
            </a:r>
            <a:endParaRPr b="1" sz="3000">
              <a:solidFill>
                <a:srgbClr val="00B2A9"/>
              </a:solidFill>
              <a:latin typeface="Roboto"/>
              <a:ea typeface="Roboto"/>
              <a:cs typeface="Roboto"/>
              <a:sym typeface="Roboto"/>
            </a:endParaRPr>
          </a:p>
        </p:txBody>
      </p:sp>
      <p:graphicFrame>
        <p:nvGraphicFramePr>
          <p:cNvPr id="119" name="Google Shape;119;p26"/>
          <p:cNvGraphicFramePr/>
          <p:nvPr/>
        </p:nvGraphicFramePr>
        <p:xfrm>
          <a:off x="803513" y="2411150"/>
          <a:ext cx="3000000" cy="3000000"/>
        </p:xfrm>
        <a:graphic>
          <a:graphicData uri="http://schemas.openxmlformats.org/drawingml/2006/table">
            <a:tbl>
              <a:tblPr>
                <a:noFill/>
                <a:tableStyleId>{00820A2E-DC79-4C95-BFB4-3AF1BE64DF56}</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do you know about “climate change” </a:t>
                      </a:r>
                      <a:endParaRPr sz="1800">
                        <a:solidFill>
                          <a:srgbClr val="1F3A93"/>
                        </a:solidFill>
                        <a:latin typeface="Roboto"/>
                        <a:ea typeface="Roboto"/>
                        <a:cs typeface="Roboto"/>
                        <a:sym typeface="Roboto"/>
                      </a:endParaRPr>
                    </a:p>
                    <a:p>
                      <a:pPr indent="0" lvl="0" marL="0" rtl="0" algn="ctr">
                        <a:spcBef>
                          <a:spcPts val="0"/>
                        </a:spcBef>
                        <a:spcAft>
                          <a:spcPts val="0"/>
                        </a:spcAft>
                        <a:buNone/>
                      </a:pPr>
                      <a:r>
                        <a:rPr lang="en" sz="1800">
                          <a:solidFill>
                            <a:srgbClr val="1F3A93"/>
                          </a:solidFill>
                          <a:latin typeface="Roboto"/>
                          <a:ea typeface="Roboto"/>
                          <a:cs typeface="Roboto"/>
                          <a:sym typeface="Roboto"/>
                        </a:rPr>
                        <a:t>&amp; “global warming”? </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cxnSp>
        <p:nvCxnSpPr>
          <p:cNvPr id="120" name="Google Shape;120;p26"/>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5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sz="2600">
              <a:solidFill>
                <a:srgbClr val="1F3A93"/>
              </a:solidFill>
              <a:latin typeface="Roboto Condensed"/>
              <a:ea typeface="Roboto Condensed"/>
              <a:cs typeface="Roboto Condensed"/>
              <a:sym typeface="Roboto Condensed"/>
            </a:endParaRPr>
          </a:p>
        </p:txBody>
      </p:sp>
      <p:cxnSp>
        <p:nvCxnSpPr>
          <p:cNvPr id="441" name="Google Shape;441;p53"/>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pic>
        <p:nvPicPr>
          <p:cNvPr id="442" name="Google Shape;442;p53"/>
          <p:cNvPicPr preferRelativeResize="0"/>
          <p:nvPr/>
        </p:nvPicPr>
        <p:blipFill>
          <a:blip r:embed="rId3">
            <a:alphaModFix/>
          </a:blip>
          <a:stretch>
            <a:fillRect/>
          </a:stretch>
        </p:blipFill>
        <p:spPr>
          <a:xfrm>
            <a:off x="1971550" y="1433800"/>
            <a:ext cx="5200893" cy="3469049"/>
          </a:xfrm>
          <a:prstGeom prst="rect">
            <a:avLst/>
          </a:prstGeom>
          <a:noFill/>
          <a:ln>
            <a:noFill/>
          </a:ln>
        </p:spPr>
      </p:pic>
      <p:sp>
        <p:nvSpPr>
          <p:cNvPr id="443" name="Google Shape;443;p53"/>
          <p:cNvSpPr txBox="1"/>
          <p:nvPr>
            <p:ph idx="1" type="body"/>
          </p:nvPr>
        </p:nvSpPr>
        <p:spPr>
          <a:xfrm>
            <a:off x="477400" y="958050"/>
            <a:ext cx="8277300" cy="411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550">
                <a:solidFill>
                  <a:srgbClr val="00B2A9"/>
                </a:solidFill>
                <a:latin typeface="Roboto"/>
                <a:ea typeface="Roboto"/>
                <a:cs typeface="Roboto"/>
                <a:sym typeface="Roboto"/>
              </a:rPr>
              <a:t>How Climate Change impacts the Earth. </a:t>
            </a:r>
            <a:endParaRPr sz="155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sz="1550">
              <a:solidFill>
                <a:srgbClr val="00B2A9"/>
              </a:solidFill>
              <a:latin typeface="Roboto"/>
              <a:ea typeface="Roboto"/>
              <a:cs typeface="Roboto"/>
              <a:sym typeface="Robo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5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sz="2600">
              <a:solidFill>
                <a:srgbClr val="1F3A93"/>
              </a:solidFill>
              <a:latin typeface="Roboto Condensed"/>
              <a:ea typeface="Roboto Condensed"/>
              <a:cs typeface="Roboto Condensed"/>
              <a:sym typeface="Roboto Condensed"/>
            </a:endParaRPr>
          </a:p>
        </p:txBody>
      </p:sp>
      <p:cxnSp>
        <p:nvCxnSpPr>
          <p:cNvPr id="449" name="Google Shape;449;p54"/>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pic>
        <p:nvPicPr>
          <p:cNvPr id="450" name="Google Shape;450;p54"/>
          <p:cNvPicPr preferRelativeResize="0"/>
          <p:nvPr/>
        </p:nvPicPr>
        <p:blipFill>
          <a:blip r:embed="rId3">
            <a:alphaModFix/>
          </a:blip>
          <a:stretch>
            <a:fillRect/>
          </a:stretch>
        </p:blipFill>
        <p:spPr>
          <a:xfrm>
            <a:off x="2280175" y="1433800"/>
            <a:ext cx="4510696" cy="3469051"/>
          </a:xfrm>
          <a:prstGeom prst="rect">
            <a:avLst/>
          </a:prstGeom>
          <a:noFill/>
          <a:ln>
            <a:noFill/>
          </a:ln>
        </p:spPr>
      </p:pic>
      <p:sp>
        <p:nvSpPr>
          <p:cNvPr id="451" name="Google Shape;451;p54"/>
          <p:cNvSpPr txBox="1"/>
          <p:nvPr>
            <p:ph idx="1" type="body"/>
          </p:nvPr>
        </p:nvSpPr>
        <p:spPr>
          <a:xfrm>
            <a:off x="477400" y="958050"/>
            <a:ext cx="8277300" cy="411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550">
                <a:solidFill>
                  <a:srgbClr val="00B2A9"/>
                </a:solidFill>
                <a:latin typeface="Roboto"/>
                <a:ea typeface="Roboto"/>
                <a:cs typeface="Roboto"/>
                <a:sym typeface="Roboto"/>
              </a:rPr>
              <a:t>How Climate Change impacts the Earth. </a:t>
            </a:r>
            <a:endParaRPr sz="155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sz="1550">
              <a:solidFill>
                <a:srgbClr val="00B2A9"/>
              </a:solidFill>
              <a:latin typeface="Roboto"/>
              <a:ea typeface="Roboto"/>
              <a:cs typeface="Roboto"/>
              <a:sym typeface="Robot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5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sz="2600">
              <a:solidFill>
                <a:srgbClr val="1F3A93"/>
              </a:solidFill>
              <a:latin typeface="Roboto Condensed"/>
              <a:ea typeface="Roboto Condensed"/>
              <a:cs typeface="Roboto Condensed"/>
              <a:sym typeface="Roboto Condensed"/>
            </a:endParaRPr>
          </a:p>
        </p:txBody>
      </p:sp>
      <p:cxnSp>
        <p:nvCxnSpPr>
          <p:cNvPr id="457" name="Google Shape;457;p55"/>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pic>
        <p:nvPicPr>
          <p:cNvPr id="458" name="Google Shape;458;p55"/>
          <p:cNvPicPr preferRelativeResize="0"/>
          <p:nvPr/>
        </p:nvPicPr>
        <p:blipFill>
          <a:blip r:embed="rId3">
            <a:alphaModFix/>
          </a:blip>
          <a:stretch>
            <a:fillRect/>
          </a:stretch>
        </p:blipFill>
        <p:spPr>
          <a:xfrm>
            <a:off x="1972075" y="1433800"/>
            <a:ext cx="5199861" cy="3469050"/>
          </a:xfrm>
          <a:prstGeom prst="rect">
            <a:avLst/>
          </a:prstGeom>
          <a:noFill/>
          <a:ln>
            <a:noFill/>
          </a:ln>
        </p:spPr>
      </p:pic>
      <p:sp>
        <p:nvSpPr>
          <p:cNvPr id="459" name="Google Shape;459;p55"/>
          <p:cNvSpPr txBox="1"/>
          <p:nvPr>
            <p:ph idx="1" type="body"/>
          </p:nvPr>
        </p:nvSpPr>
        <p:spPr>
          <a:xfrm>
            <a:off x="477400" y="958050"/>
            <a:ext cx="8277300" cy="411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550">
                <a:solidFill>
                  <a:srgbClr val="00B2A9"/>
                </a:solidFill>
                <a:latin typeface="Roboto"/>
                <a:ea typeface="Roboto"/>
                <a:cs typeface="Roboto"/>
                <a:sym typeface="Roboto"/>
              </a:rPr>
              <a:t>How Climate Change impacts the Earth. </a:t>
            </a:r>
            <a:endParaRPr sz="155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sz="1550">
              <a:solidFill>
                <a:srgbClr val="00B2A9"/>
              </a:solidFill>
              <a:latin typeface="Roboto"/>
              <a:ea typeface="Roboto"/>
              <a:cs typeface="Roboto"/>
              <a:sym typeface="Robot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5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sz="2600">
              <a:solidFill>
                <a:srgbClr val="1F3A93"/>
              </a:solidFill>
              <a:latin typeface="Roboto Condensed"/>
              <a:ea typeface="Roboto Condensed"/>
              <a:cs typeface="Roboto Condensed"/>
              <a:sym typeface="Roboto Condensed"/>
            </a:endParaRPr>
          </a:p>
        </p:txBody>
      </p:sp>
      <p:cxnSp>
        <p:nvCxnSpPr>
          <p:cNvPr id="465" name="Google Shape;465;p56"/>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466" name="Google Shape;466;p56"/>
          <p:cNvSpPr txBox="1"/>
          <p:nvPr>
            <p:ph idx="1" type="body"/>
          </p:nvPr>
        </p:nvSpPr>
        <p:spPr>
          <a:xfrm>
            <a:off x="477400" y="958050"/>
            <a:ext cx="8277300" cy="411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550">
                <a:solidFill>
                  <a:srgbClr val="00B2A9"/>
                </a:solidFill>
                <a:latin typeface="Roboto"/>
                <a:ea typeface="Roboto"/>
                <a:cs typeface="Roboto"/>
                <a:sym typeface="Roboto"/>
              </a:rPr>
              <a:t>How Climate Change impacts the Earth. </a:t>
            </a:r>
            <a:endParaRPr sz="155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sz="1550">
              <a:solidFill>
                <a:srgbClr val="00B2A9"/>
              </a:solidFill>
              <a:latin typeface="Roboto"/>
              <a:ea typeface="Roboto"/>
              <a:cs typeface="Roboto"/>
              <a:sym typeface="Roboto"/>
            </a:endParaRPr>
          </a:p>
        </p:txBody>
      </p:sp>
      <p:pic>
        <p:nvPicPr>
          <p:cNvPr id="467" name="Google Shape;467;p56"/>
          <p:cNvPicPr preferRelativeResize="0"/>
          <p:nvPr/>
        </p:nvPicPr>
        <p:blipFill rotWithShape="1">
          <a:blip r:embed="rId3">
            <a:alphaModFix/>
          </a:blip>
          <a:srcRect b="19843" l="0" r="0" t="12059"/>
          <a:stretch/>
        </p:blipFill>
        <p:spPr>
          <a:xfrm>
            <a:off x="656350" y="1433800"/>
            <a:ext cx="2375851" cy="3502525"/>
          </a:xfrm>
          <a:prstGeom prst="rect">
            <a:avLst/>
          </a:prstGeom>
          <a:noFill/>
          <a:ln>
            <a:noFill/>
          </a:ln>
        </p:spPr>
      </p:pic>
      <p:pic>
        <p:nvPicPr>
          <p:cNvPr id="468" name="Google Shape;468;p56"/>
          <p:cNvPicPr preferRelativeResize="0"/>
          <p:nvPr/>
        </p:nvPicPr>
        <p:blipFill rotWithShape="1">
          <a:blip r:embed="rId4">
            <a:alphaModFix/>
          </a:blip>
          <a:srcRect b="20749" l="0" r="0" t="11154"/>
          <a:stretch/>
        </p:blipFill>
        <p:spPr>
          <a:xfrm>
            <a:off x="3237525" y="1433800"/>
            <a:ext cx="2375851" cy="3502525"/>
          </a:xfrm>
          <a:prstGeom prst="rect">
            <a:avLst/>
          </a:prstGeom>
          <a:noFill/>
          <a:ln>
            <a:noFill/>
          </a:ln>
        </p:spPr>
      </p:pic>
      <p:pic>
        <p:nvPicPr>
          <p:cNvPr id="469" name="Google Shape;469;p56"/>
          <p:cNvPicPr preferRelativeResize="0"/>
          <p:nvPr/>
        </p:nvPicPr>
        <p:blipFill rotWithShape="1">
          <a:blip r:embed="rId5">
            <a:alphaModFix/>
          </a:blip>
          <a:srcRect b="19427" l="0" r="0" t="12475"/>
          <a:stretch/>
        </p:blipFill>
        <p:spPr>
          <a:xfrm>
            <a:off x="5818700" y="1433800"/>
            <a:ext cx="2375851" cy="35025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5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sz="2600">
              <a:solidFill>
                <a:srgbClr val="1F3A93"/>
              </a:solidFill>
              <a:latin typeface="Roboto Condensed"/>
              <a:ea typeface="Roboto Condensed"/>
              <a:cs typeface="Roboto Condensed"/>
              <a:sym typeface="Roboto Condensed"/>
            </a:endParaRPr>
          </a:p>
        </p:txBody>
      </p:sp>
      <p:cxnSp>
        <p:nvCxnSpPr>
          <p:cNvPr id="475" name="Google Shape;475;p57"/>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476" name="Google Shape;476;p57"/>
          <p:cNvSpPr txBox="1"/>
          <p:nvPr>
            <p:ph idx="1" type="body"/>
          </p:nvPr>
        </p:nvSpPr>
        <p:spPr>
          <a:xfrm>
            <a:off x="477400" y="958050"/>
            <a:ext cx="8277300" cy="411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550">
                <a:solidFill>
                  <a:srgbClr val="00B2A9"/>
                </a:solidFill>
                <a:latin typeface="Roboto"/>
                <a:ea typeface="Roboto"/>
                <a:cs typeface="Roboto"/>
                <a:sym typeface="Roboto"/>
              </a:rPr>
              <a:t>How Climate Change impacts the Earth. </a:t>
            </a:r>
            <a:endParaRPr sz="155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sz="1550">
              <a:solidFill>
                <a:srgbClr val="00B2A9"/>
              </a:solidFill>
              <a:latin typeface="Roboto"/>
              <a:ea typeface="Roboto"/>
              <a:cs typeface="Roboto"/>
              <a:sym typeface="Roboto"/>
            </a:endParaRPr>
          </a:p>
        </p:txBody>
      </p:sp>
      <p:pic>
        <p:nvPicPr>
          <p:cNvPr id="477" name="Google Shape;477;p57"/>
          <p:cNvPicPr preferRelativeResize="0"/>
          <p:nvPr/>
        </p:nvPicPr>
        <p:blipFill>
          <a:blip r:embed="rId3">
            <a:alphaModFix/>
          </a:blip>
          <a:stretch>
            <a:fillRect/>
          </a:stretch>
        </p:blipFill>
        <p:spPr>
          <a:xfrm>
            <a:off x="2153775" y="1369650"/>
            <a:ext cx="4836462" cy="34690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5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cxnSp>
        <p:nvCxnSpPr>
          <p:cNvPr id="483" name="Google Shape;483;p58"/>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484" name="Google Shape;484;p58"/>
          <p:cNvSpPr txBox="1"/>
          <p:nvPr>
            <p:ph idx="1" type="body"/>
          </p:nvPr>
        </p:nvSpPr>
        <p:spPr>
          <a:xfrm>
            <a:off x="477400" y="1043651"/>
            <a:ext cx="5737200" cy="463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rgbClr val="00B2A9"/>
                </a:solidFill>
                <a:latin typeface="Roboto"/>
                <a:ea typeface="Roboto"/>
                <a:cs typeface="Roboto"/>
                <a:sym typeface="Roboto"/>
              </a:rPr>
              <a:t>Visualize the Earth’s Layers. </a:t>
            </a:r>
            <a:endParaRPr sz="2000">
              <a:solidFill>
                <a:srgbClr val="00B2A9"/>
              </a:solidFill>
              <a:latin typeface="Roboto"/>
              <a:ea typeface="Roboto"/>
              <a:cs typeface="Roboto"/>
              <a:sym typeface="Roboto"/>
            </a:endParaRPr>
          </a:p>
        </p:txBody>
      </p:sp>
      <p:pic>
        <p:nvPicPr>
          <p:cNvPr id="485" name="Google Shape;485;p58"/>
          <p:cNvPicPr preferRelativeResize="0"/>
          <p:nvPr/>
        </p:nvPicPr>
        <p:blipFill>
          <a:blip r:embed="rId3">
            <a:alphaModFix/>
          </a:blip>
          <a:stretch>
            <a:fillRect/>
          </a:stretch>
        </p:blipFill>
        <p:spPr>
          <a:xfrm>
            <a:off x="311700" y="1507451"/>
            <a:ext cx="4740458" cy="3331249"/>
          </a:xfrm>
          <a:prstGeom prst="rect">
            <a:avLst/>
          </a:prstGeom>
          <a:noFill/>
          <a:ln>
            <a:noFill/>
          </a:ln>
        </p:spPr>
      </p:pic>
      <p:pic>
        <p:nvPicPr>
          <p:cNvPr id="486" name="Google Shape;486;p58"/>
          <p:cNvPicPr preferRelativeResize="0"/>
          <p:nvPr/>
        </p:nvPicPr>
        <p:blipFill>
          <a:blip r:embed="rId4">
            <a:alphaModFix/>
          </a:blip>
          <a:stretch>
            <a:fillRect/>
          </a:stretch>
        </p:blipFill>
        <p:spPr>
          <a:xfrm>
            <a:off x="5912850" y="1043650"/>
            <a:ext cx="2393226" cy="394479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5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cxnSp>
        <p:nvCxnSpPr>
          <p:cNvPr id="492" name="Google Shape;492;p59"/>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493" name="Google Shape;493;p59"/>
          <p:cNvSpPr txBox="1"/>
          <p:nvPr>
            <p:ph idx="1" type="body"/>
          </p:nvPr>
        </p:nvSpPr>
        <p:spPr>
          <a:xfrm>
            <a:off x="477400" y="1043650"/>
            <a:ext cx="6920700" cy="463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rgbClr val="00B2A9"/>
                </a:solidFill>
                <a:latin typeface="Roboto"/>
                <a:ea typeface="Roboto"/>
                <a:cs typeface="Roboto"/>
                <a:sym typeface="Roboto"/>
              </a:rPr>
              <a:t>Draw a </a:t>
            </a:r>
            <a:r>
              <a:rPr lang="en" sz="2000">
                <a:solidFill>
                  <a:srgbClr val="00B2A9"/>
                </a:solidFill>
                <a:latin typeface="Roboto"/>
                <a:ea typeface="Roboto"/>
                <a:cs typeface="Roboto"/>
                <a:sym typeface="Roboto"/>
              </a:rPr>
              <a:t>picture</a:t>
            </a:r>
            <a:r>
              <a:rPr lang="en" sz="2000">
                <a:solidFill>
                  <a:srgbClr val="00B2A9"/>
                </a:solidFill>
                <a:latin typeface="Roboto"/>
                <a:ea typeface="Roboto"/>
                <a:cs typeface="Roboto"/>
                <a:sym typeface="Roboto"/>
              </a:rPr>
              <a:t> of the Earth’s layers and label the layers. </a:t>
            </a:r>
            <a:endParaRPr sz="2000">
              <a:solidFill>
                <a:srgbClr val="00B2A9"/>
              </a:solidFill>
              <a:latin typeface="Roboto"/>
              <a:ea typeface="Roboto"/>
              <a:cs typeface="Roboto"/>
              <a:sym typeface="Roboto"/>
            </a:endParaRPr>
          </a:p>
        </p:txBody>
      </p:sp>
      <p:pic>
        <p:nvPicPr>
          <p:cNvPr id="494" name="Google Shape;494;p59">
            <a:hlinkClick r:id="rId3"/>
          </p:cNvPr>
          <p:cNvPicPr preferRelativeResize="0"/>
          <p:nvPr/>
        </p:nvPicPr>
        <p:blipFill>
          <a:blip r:embed="rId4">
            <a:alphaModFix/>
          </a:blip>
          <a:stretch>
            <a:fillRect/>
          </a:stretch>
        </p:blipFill>
        <p:spPr>
          <a:xfrm>
            <a:off x="129375" y="1657201"/>
            <a:ext cx="3871203" cy="3331248"/>
          </a:xfrm>
          <a:prstGeom prst="rect">
            <a:avLst/>
          </a:prstGeom>
          <a:noFill/>
          <a:ln>
            <a:noFill/>
          </a:ln>
        </p:spPr>
      </p:pic>
      <p:pic>
        <p:nvPicPr>
          <p:cNvPr id="495" name="Google Shape;495;p59">
            <a:hlinkClick r:id="rId5"/>
          </p:cNvPr>
          <p:cNvPicPr preferRelativeResize="0"/>
          <p:nvPr/>
        </p:nvPicPr>
        <p:blipFill>
          <a:blip r:embed="rId6">
            <a:alphaModFix/>
          </a:blip>
          <a:stretch>
            <a:fillRect/>
          </a:stretch>
        </p:blipFill>
        <p:spPr>
          <a:xfrm>
            <a:off x="4000575" y="1657201"/>
            <a:ext cx="4740458" cy="333124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6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sp>
        <p:nvSpPr>
          <p:cNvPr id="501" name="Google Shape;501;p60"/>
          <p:cNvSpPr txBox="1"/>
          <p:nvPr>
            <p:ph idx="1" type="body"/>
          </p:nvPr>
        </p:nvSpPr>
        <p:spPr>
          <a:xfrm>
            <a:off x="228100" y="1068300"/>
            <a:ext cx="2865000" cy="47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solidFill>
                  <a:srgbClr val="00B2A9"/>
                </a:solidFill>
                <a:latin typeface="Roboto"/>
                <a:ea typeface="Roboto"/>
                <a:cs typeface="Roboto"/>
                <a:sym typeface="Roboto"/>
              </a:rPr>
              <a:t>Look at Earth from the International Space Station live feed! </a:t>
            </a:r>
            <a:endParaRPr>
              <a:solidFill>
                <a:srgbClr val="00B2A9"/>
              </a:solidFill>
              <a:latin typeface="Roboto"/>
              <a:ea typeface="Roboto"/>
              <a:cs typeface="Roboto"/>
              <a:sym typeface="Roboto"/>
            </a:endParaRPr>
          </a:p>
        </p:txBody>
      </p:sp>
      <p:cxnSp>
        <p:nvCxnSpPr>
          <p:cNvPr id="502" name="Google Shape;502;p60"/>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pic>
        <p:nvPicPr>
          <p:cNvPr descr="A series of unique and beautiful recorded views of planet Earth captured from 240 miles above it. We look down on our planet along with the astronauts aboard the ISS&#10;Earth From Space Live Video: https://www.youtube.com/watch?v=86YLFOog4GM&#10;--------------------------------------------------------------------------------------------------------------------&#10;Watch our latest video - The Sun - Incredible Close Up Of Our Star&#10;https://www.youtube.com/watch?v=NUuHA9WbVCY&#10;---------------------------------------------------------------------------------------------------------------------&#10;&#10;A wonderful relaxing view - sit back and enjoy the spectacular awe of planet Earth&#10;&#10;These recorded videos offer a unique and spectacular view of our home - the majority of these videos will not be found elsewhere and were created especially for Space VIdeos.&#10;&#10;#earthfromspace #spacestation #earth&#10;&#10;&#10;Subscribe For More Videos Like This: http://www.youtube.com/user/ouramazingspace?sub_confirmation=1&#10;&#10;See my latest videos : https://www.youtube.com/user/ouramazingspace/videos&#10;&#10;Bringing you the BEST Space and Astronomy videos online. Showcasing videos and images from the likes of NASA,ESA,Hubble etc.&#10;&#10; &#10;Music by Keving Macleod &#10;http://incompetech.com/music/royalty-free/" id="503" name="Google Shape;503;p60" title="Earth Views: Earth From Space Seen From The ISS">
            <a:hlinkClick r:id="rId3"/>
          </p:cNvPr>
          <p:cNvPicPr preferRelativeResize="0"/>
          <p:nvPr/>
        </p:nvPicPr>
        <p:blipFill>
          <a:blip r:embed="rId4">
            <a:alphaModFix/>
          </a:blip>
          <a:stretch>
            <a:fillRect/>
          </a:stretch>
        </p:blipFill>
        <p:spPr>
          <a:xfrm>
            <a:off x="3218425" y="984275"/>
            <a:ext cx="5402550" cy="4051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3"/>
                                        </p:tgtEl>
                                        <p:attrNameLst>
                                          <p:attrName>style.visibility</p:attrName>
                                        </p:attrNameLst>
                                      </p:cBhvr>
                                      <p:to>
                                        <p:strVal val="visible"/>
                                      </p:to>
                                    </p:set>
                                    <p:animEffect filter="fade" transition="in">
                                      <p:cBhvr>
                                        <p:cTn dur="1000"/>
                                        <p:tgtEl>
                                          <p:spTgt spid="5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6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509" name="Google Shape;509;p61"/>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graphicFrame>
        <p:nvGraphicFramePr>
          <p:cNvPr id="510" name="Google Shape;510;p61"/>
          <p:cNvGraphicFramePr/>
          <p:nvPr/>
        </p:nvGraphicFramePr>
        <p:xfrm>
          <a:off x="581625" y="2054700"/>
          <a:ext cx="3000000" cy="3000000"/>
        </p:xfrm>
        <a:graphic>
          <a:graphicData uri="http://schemas.openxmlformats.org/drawingml/2006/table">
            <a:tbl>
              <a:tblPr>
                <a:noFill/>
                <a:tableStyleId>{00820A2E-DC79-4C95-BFB4-3AF1BE64DF56}</a:tableStyleId>
              </a:tblPr>
              <a:tblGrid>
                <a:gridCol w="3619500"/>
                <a:gridCol w="3619500"/>
              </a:tblGrid>
              <a:tr h="1312300">
                <a:tc gridSpan="2">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do you know about the Earth’s layers?</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hMerge="1"/>
              </a:tr>
            </a:tbl>
          </a:graphicData>
        </a:graphic>
      </p:graphicFrame>
      <p:sp>
        <p:nvSpPr>
          <p:cNvPr id="511" name="Google Shape;511;p61"/>
          <p:cNvSpPr/>
          <p:nvPr/>
        </p:nvSpPr>
        <p:spPr>
          <a:xfrm>
            <a:off x="7427001" y="71679"/>
            <a:ext cx="1636500" cy="1152900"/>
          </a:xfrm>
          <a:prstGeom prst="teardrop">
            <a:avLst>
              <a:gd fmla="val 100000" name="adj"/>
            </a:avLst>
          </a:prstGeom>
          <a:solidFill>
            <a:srgbClr val="FFFFFF"/>
          </a:solidFill>
          <a:ln cap="flat" cmpd="sng" w="28575">
            <a:solidFill>
              <a:srgbClr val="FDB82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solidFill>
                  <a:srgbClr val="1F3A93"/>
                </a:solidFill>
                <a:latin typeface="Roboto"/>
                <a:ea typeface="Roboto"/>
                <a:cs typeface="Roboto"/>
                <a:sym typeface="Roboto"/>
              </a:rPr>
              <a:t>Don’t forget to complete your daily learning log!! </a:t>
            </a:r>
            <a:endParaRPr b="1" sz="1300">
              <a:solidFill>
                <a:srgbClr val="1F3A93"/>
              </a:solidFill>
              <a:latin typeface="Roboto"/>
              <a:ea typeface="Roboto"/>
              <a:cs typeface="Roboto"/>
              <a:sym typeface="Roboto"/>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515" name="Shape 515"/>
        <p:cNvGrpSpPr/>
        <p:nvPr/>
      </p:nvGrpSpPr>
      <p:grpSpPr>
        <a:xfrm>
          <a:off x="0" y="0"/>
          <a:ext cx="0" cy="0"/>
          <a:chOff x="0" y="0"/>
          <a:chExt cx="0" cy="0"/>
        </a:xfrm>
      </p:grpSpPr>
      <p:pic>
        <p:nvPicPr>
          <p:cNvPr id="516" name="Google Shape;516;p62"/>
          <p:cNvPicPr preferRelativeResize="0"/>
          <p:nvPr/>
        </p:nvPicPr>
        <p:blipFill rotWithShape="1">
          <a:blip r:embed="rId3">
            <a:alphaModFix/>
          </a:blip>
          <a:srcRect b="35111" l="18892" r="27297" t="0"/>
          <a:stretch/>
        </p:blipFill>
        <p:spPr>
          <a:xfrm rot="5400000">
            <a:off x="228638" y="-552487"/>
            <a:ext cx="5181600" cy="6248475"/>
          </a:xfrm>
          <a:prstGeom prst="rect">
            <a:avLst/>
          </a:prstGeom>
          <a:noFill/>
          <a:ln>
            <a:noFill/>
          </a:ln>
        </p:spPr>
      </p:pic>
      <p:sp>
        <p:nvSpPr>
          <p:cNvPr id="517" name="Google Shape;517;p62"/>
          <p:cNvSpPr txBox="1"/>
          <p:nvPr>
            <p:ph idx="1" type="subTitle"/>
          </p:nvPr>
        </p:nvSpPr>
        <p:spPr>
          <a:xfrm>
            <a:off x="597375" y="3358025"/>
            <a:ext cx="42534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Layers of the Atmosphere</a:t>
            </a:r>
            <a:endParaRPr sz="2600">
              <a:solidFill>
                <a:schemeClr val="lt1"/>
              </a:solidFill>
              <a:latin typeface="Raleway Medium"/>
              <a:ea typeface="Raleway Medium"/>
              <a:cs typeface="Raleway Medium"/>
              <a:sym typeface="Raleway Medium"/>
            </a:endParaRPr>
          </a:p>
        </p:txBody>
      </p:sp>
      <p:cxnSp>
        <p:nvCxnSpPr>
          <p:cNvPr id="518" name="Google Shape;518;p62"/>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519" name="Google Shape;519;p62"/>
          <p:cNvPicPr preferRelativeResize="0"/>
          <p:nvPr/>
        </p:nvPicPr>
        <p:blipFill>
          <a:blip r:embed="rId4">
            <a:alphaModFix/>
          </a:blip>
          <a:stretch>
            <a:fillRect/>
          </a:stretch>
        </p:blipFill>
        <p:spPr>
          <a:xfrm>
            <a:off x="690719" y="1064375"/>
            <a:ext cx="1947275" cy="581013"/>
          </a:xfrm>
          <a:prstGeom prst="rect">
            <a:avLst/>
          </a:prstGeom>
          <a:noFill/>
          <a:ln>
            <a:noFill/>
          </a:ln>
        </p:spPr>
      </p:pic>
      <p:sp>
        <p:nvSpPr>
          <p:cNvPr id="520" name="Google Shape;520;p62"/>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3</a:t>
            </a:r>
            <a:endParaRPr b="1" sz="4800">
              <a:solidFill>
                <a:schemeClr val="lt1"/>
              </a:solidFill>
              <a:latin typeface="Roboto Condensed"/>
              <a:ea typeface="Roboto Condensed"/>
              <a:cs typeface="Roboto Condensed"/>
              <a:sym typeface="Roboto Condensed"/>
            </a:endParaRPr>
          </a:p>
        </p:txBody>
      </p:sp>
      <p:pic>
        <p:nvPicPr>
          <p:cNvPr id="521" name="Google Shape;521;p62"/>
          <p:cNvPicPr preferRelativeResize="0"/>
          <p:nvPr/>
        </p:nvPicPr>
        <p:blipFill rotWithShape="1">
          <a:blip r:embed="rId5">
            <a:alphaModFix/>
          </a:blip>
          <a:srcRect b="0" l="0" r="0" t="0"/>
          <a:stretch/>
        </p:blipFill>
        <p:spPr>
          <a:xfrm>
            <a:off x="5943663" y="1263013"/>
            <a:ext cx="2958515" cy="295851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sp>
        <p:nvSpPr>
          <p:cNvPr id="126" name="Google Shape;126;p27"/>
          <p:cNvSpPr txBox="1"/>
          <p:nvPr>
            <p:ph idx="1" type="body"/>
          </p:nvPr>
        </p:nvSpPr>
        <p:spPr>
          <a:xfrm>
            <a:off x="311700" y="1152475"/>
            <a:ext cx="8520600" cy="34164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800">
                <a:solidFill>
                  <a:srgbClr val="00B2A9"/>
                </a:solidFill>
                <a:latin typeface="Roboto"/>
                <a:ea typeface="Roboto"/>
                <a:cs typeface="Roboto"/>
                <a:sym typeface="Roboto"/>
              </a:rPr>
              <a:t>Students will be able to:</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Create a working definition of climate change</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Describe the causes and potential effects of climate change</a:t>
            </a:r>
            <a:endParaRPr sz="28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cxnSp>
        <p:nvCxnSpPr>
          <p:cNvPr id="127" name="Google Shape;127;p27"/>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6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sp>
        <p:nvSpPr>
          <p:cNvPr id="527" name="Google Shape;527;p63"/>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Question:</a:t>
            </a:r>
            <a:endParaRPr b="1" sz="3000">
              <a:solidFill>
                <a:srgbClr val="00B2A9"/>
              </a:solidFill>
              <a:latin typeface="Roboto"/>
              <a:ea typeface="Roboto"/>
              <a:cs typeface="Roboto"/>
              <a:sym typeface="Roboto"/>
            </a:endParaRPr>
          </a:p>
        </p:txBody>
      </p:sp>
      <p:graphicFrame>
        <p:nvGraphicFramePr>
          <p:cNvPr id="528" name="Google Shape;528;p63"/>
          <p:cNvGraphicFramePr/>
          <p:nvPr/>
        </p:nvGraphicFramePr>
        <p:xfrm>
          <a:off x="803513" y="2411150"/>
          <a:ext cx="3000000" cy="3000000"/>
        </p:xfrm>
        <a:graphic>
          <a:graphicData uri="http://schemas.openxmlformats.org/drawingml/2006/table">
            <a:tbl>
              <a:tblPr>
                <a:noFill/>
                <a:tableStyleId>{00820A2E-DC79-4C95-BFB4-3AF1BE64DF56}</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Besides air, what else is in the Atmosphere?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cxnSp>
        <p:nvCxnSpPr>
          <p:cNvPr id="529" name="Google Shape;529;p63"/>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6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sp>
        <p:nvSpPr>
          <p:cNvPr id="535" name="Google Shape;535;p64"/>
          <p:cNvSpPr txBox="1"/>
          <p:nvPr>
            <p:ph idx="1" type="body"/>
          </p:nvPr>
        </p:nvSpPr>
        <p:spPr>
          <a:xfrm>
            <a:off x="311700" y="1152475"/>
            <a:ext cx="8520600" cy="34164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800">
                <a:solidFill>
                  <a:srgbClr val="00B2A9"/>
                </a:solidFill>
                <a:latin typeface="Roboto"/>
                <a:ea typeface="Roboto"/>
                <a:cs typeface="Roboto"/>
                <a:sym typeface="Roboto"/>
              </a:rPr>
              <a:t>Students will be able to:</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Name the layers of Atmosphere.</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Describe the location of each layer in relationship to the other layers.</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Describe the relative size of each layer in relationship to the other layers.</a:t>
            </a:r>
            <a:endParaRPr sz="28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cxnSp>
        <p:nvCxnSpPr>
          <p:cNvPr id="536" name="Google Shape;536;p64"/>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6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542" name="Google Shape;542;p65"/>
          <p:cNvSpPr txBox="1"/>
          <p:nvPr>
            <p:ph idx="1" type="body"/>
          </p:nvPr>
        </p:nvSpPr>
        <p:spPr>
          <a:xfrm>
            <a:off x="311700" y="1798325"/>
            <a:ext cx="8520600" cy="2859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Discuss the Do Now</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Mini-lesson: Layers of the Atmosphere</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Visualize the Layers of the Atmosphere</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cxnSp>
        <p:nvCxnSpPr>
          <p:cNvPr id="543" name="Google Shape;543;p65"/>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6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a:solidFill>
                <a:srgbClr val="1F3A93"/>
              </a:solidFill>
              <a:latin typeface="Roboto Condensed"/>
              <a:ea typeface="Roboto Condensed"/>
              <a:cs typeface="Roboto Condensed"/>
              <a:sym typeface="Roboto Condensed"/>
            </a:endParaRPr>
          </a:p>
        </p:txBody>
      </p:sp>
      <p:cxnSp>
        <p:nvCxnSpPr>
          <p:cNvPr id="549" name="Google Shape;549;p66"/>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550" name="Google Shape;550;p66"/>
          <p:cNvSpPr txBox="1"/>
          <p:nvPr>
            <p:ph idx="1" type="body"/>
          </p:nvPr>
        </p:nvSpPr>
        <p:spPr>
          <a:xfrm>
            <a:off x="477400" y="1043650"/>
            <a:ext cx="3090900" cy="463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rgbClr val="00B2A9"/>
                </a:solidFill>
                <a:latin typeface="Roboto"/>
                <a:ea typeface="Roboto"/>
                <a:cs typeface="Roboto"/>
                <a:sym typeface="Roboto"/>
              </a:rPr>
              <a:t>Watch this video to learn more about the layers of the Atmosphere! </a:t>
            </a:r>
            <a:endParaRPr sz="2000">
              <a:solidFill>
                <a:srgbClr val="00B2A9"/>
              </a:solidFill>
              <a:latin typeface="Roboto"/>
              <a:ea typeface="Roboto"/>
              <a:cs typeface="Roboto"/>
              <a:sym typeface="Roboto"/>
            </a:endParaRPr>
          </a:p>
        </p:txBody>
      </p:sp>
      <p:pic>
        <p:nvPicPr>
          <p:cNvPr descr="The atmosphere can be divided into four individuals layers separated by changes in air temperature. These layers are the troposphere, stratosphere, mesosphere, and thermosphere.&#10;&#10;Each layer is classified according to the temperature. As you gain elevation in the troposphere the temperature drops. The temperature range is from around 15 degrees celsius to negative 45 to 50 celsius at the top&#10;The temperature of the stratosphere actually gets warmer with elevation and ranges from minus 45 to 50 degrees celsius at the bottom to 0 degrees celsius at the top.&#10;The mesosphere is similar to the troposphere and the temperature decreases with elevation.&#10;The temperature ranges from 0 degrees celsius to negative 90 degrees celsius at the top.&#10;Finally, the thermosphere gets warmer with elevation. The temperature ranges  from negative 90 degrees at the bottom to over 1500  degrees celsius at the very top&#10;&#10;As you move from the troposphere to the thermosphere the atmospheric pressure decreases.&#10;As you go up in elevation the atmospheric pressure decreases and as you down in elevation the atmospheric pressure increases.&#10;In 2012  Felix Baumgartner completed a freefall parachute jump from the stratosphere. During this jump, he reached speeds of over 800 miles per hour and broke the sound barrier. He was able to reach speed because the atmospheric is so thin there was very little friction to slow him down." id="551" name="Google Shape;551;p66" title="Layers of the atmosphere- Includes temperature and atmospheric pressure">
            <a:hlinkClick r:id="rId3"/>
          </p:cNvPr>
          <p:cNvPicPr preferRelativeResize="0"/>
          <p:nvPr/>
        </p:nvPicPr>
        <p:blipFill>
          <a:blip r:embed="rId4">
            <a:alphaModFix/>
          </a:blip>
          <a:stretch>
            <a:fillRect/>
          </a:stretch>
        </p:blipFill>
        <p:spPr>
          <a:xfrm>
            <a:off x="3646000" y="1043650"/>
            <a:ext cx="5365600" cy="4024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1"/>
                                        </p:tgtEl>
                                        <p:attrNameLst>
                                          <p:attrName>style.visibility</p:attrName>
                                        </p:attrNameLst>
                                      </p:cBhvr>
                                      <p:to>
                                        <p:strVal val="visible"/>
                                      </p:to>
                                    </p:set>
                                    <p:animEffect filter="fade" transition="in">
                                      <p:cBhvr>
                                        <p:cTn dur="1000"/>
                                        <p:tgtEl>
                                          <p:spTgt spid="5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6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a:solidFill>
                <a:srgbClr val="1F3A93"/>
              </a:solidFill>
              <a:latin typeface="Roboto Condensed"/>
              <a:ea typeface="Roboto Condensed"/>
              <a:cs typeface="Roboto Condensed"/>
              <a:sym typeface="Roboto Condensed"/>
            </a:endParaRPr>
          </a:p>
        </p:txBody>
      </p:sp>
      <p:cxnSp>
        <p:nvCxnSpPr>
          <p:cNvPr id="557" name="Google Shape;557;p67"/>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558" name="Google Shape;558;p67"/>
          <p:cNvSpPr txBox="1"/>
          <p:nvPr>
            <p:ph idx="1" type="body"/>
          </p:nvPr>
        </p:nvSpPr>
        <p:spPr>
          <a:xfrm>
            <a:off x="477400" y="1043650"/>
            <a:ext cx="2032200" cy="463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rgbClr val="00B2A9"/>
                </a:solidFill>
                <a:latin typeface="Roboto"/>
                <a:ea typeface="Roboto"/>
                <a:cs typeface="Roboto"/>
                <a:sym typeface="Roboto"/>
              </a:rPr>
              <a:t>TROPOSPHERE</a:t>
            </a:r>
            <a:endParaRPr sz="2000">
              <a:solidFill>
                <a:srgbClr val="00B2A9"/>
              </a:solidFill>
              <a:latin typeface="Roboto"/>
              <a:ea typeface="Roboto"/>
              <a:cs typeface="Roboto"/>
              <a:sym typeface="Roboto"/>
            </a:endParaRPr>
          </a:p>
        </p:txBody>
      </p:sp>
      <p:pic>
        <p:nvPicPr>
          <p:cNvPr id="559" name="Google Shape;559;p67"/>
          <p:cNvPicPr preferRelativeResize="0"/>
          <p:nvPr/>
        </p:nvPicPr>
        <p:blipFill rotWithShape="1">
          <a:blip r:embed="rId3">
            <a:alphaModFix/>
          </a:blip>
          <a:srcRect b="6976" l="17177" r="17975" t="0"/>
          <a:stretch/>
        </p:blipFill>
        <p:spPr>
          <a:xfrm>
            <a:off x="516375" y="1456125"/>
            <a:ext cx="2731674" cy="3260250"/>
          </a:xfrm>
          <a:prstGeom prst="rect">
            <a:avLst/>
          </a:prstGeom>
          <a:noFill/>
          <a:ln>
            <a:noFill/>
          </a:ln>
        </p:spPr>
      </p:pic>
      <p:sp>
        <p:nvSpPr>
          <p:cNvPr id="560" name="Google Shape;560;p67"/>
          <p:cNvSpPr txBox="1"/>
          <p:nvPr>
            <p:ph idx="1" type="body"/>
          </p:nvPr>
        </p:nvSpPr>
        <p:spPr>
          <a:xfrm>
            <a:off x="3426025" y="1089700"/>
            <a:ext cx="5524200" cy="3747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700">
                <a:solidFill>
                  <a:srgbClr val="00B2A9"/>
                </a:solidFill>
                <a:latin typeface="Roboto"/>
                <a:ea typeface="Roboto"/>
                <a:cs typeface="Roboto"/>
                <a:sym typeface="Roboto"/>
              </a:rPr>
              <a:t>Earth’s troposphere extends from Earth’s surface to, on average, about 12 kilometers (7.5 miles) in height, with its height lower at Earth’s poles and higher at the equator. Yet this very shallow layer is tasked with holding all the air plants need for photosynthesis and animals need to breathe, and also contains about 99 percent of all water vapor and aerosols (minute solid or liquid particles suspended in the atmosphere). Most of Earth’s weather happens here, and almost all clouds that are generated by weather are found here, with the exception of cumulonimbus thunder clouds, whose tops can rise into the lowest parts of the neighboring stratosphere. Most aviation takes place here.</a:t>
            </a:r>
            <a:endParaRPr sz="1700">
              <a:solidFill>
                <a:srgbClr val="00B2A9"/>
              </a:solidFill>
              <a:latin typeface="Roboto"/>
              <a:ea typeface="Roboto"/>
              <a:cs typeface="Roboto"/>
              <a:sym typeface="Roboto"/>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6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a:solidFill>
                <a:srgbClr val="1F3A93"/>
              </a:solidFill>
              <a:latin typeface="Roboto Condensed"/>
              <a:ea typeface="Roboto Condensed"/>
              <a:cs typeface="Roboto Condensed"/>
              <a:sym typeface="Roboto Condensed"/>
            </a:endParaRPr>
          </a:p>
        </p:txBody>
      </p:sp>
      <p:cxnSp>
        <p:nvCxnSpPr>
          <p:cNvPr id="566" name="Google Shape;566;p68"/>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567" name="Google Shape;567;p68"/>
          <p:cNvSpPr txBox="1"/>
          <p:nvPr>
            <p:ph idx="1" type="body"/>
          </p:nvPr>
        </p:nvSpPr>
        <p:spPr>
          <a:xfrm>
            <a:off x="477400" y="1043650"/>
            <a:ext cx="2731800" cy="463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rgbClr val="00B2A9"/>
                </a:solidFill>
                <a:latin typeface="Roboto"/>
                <a:ea typeface="Roboto"/>
                <a:cs typeface="Roboto"/>
                <a:sym typeface="Roboto"/>
              </a:rPr>
              <a:t>STRATOSPHERE</a:t>
            </a:r>
            <a:endParaRPr sz="2000">
              <a:solidFill>
                <a:srgbClr val="00B2A9"/>
              </a:solidFill>
              <a:latin typeface="Roboto"/>
              <a:ea typeface="Roboto"/>
              <a:cs typeface="Roboto"/>
              <a:sym typeface="Roboto"/>
            </a:endParaRPr>
          </a:p>
        </p:txBody>
      </p:sp>
      <p:pic>
        <p:nvPicPr>
          <p:cNvPr id="568" name="Google Shape;568;p68"/>
          <p:cNvPicPr preferRelativeResize="0"/>
          <p:nvPr/>
        </p:nvPicPr>
        <p:blipFill rotWithShape="1">
          <a:blip r:embed="rId3">
            <a:alphaModFix/>
          </a:blip>
          <a:srcRect b="6976" l="17177" r="17975" t="0"/>
          <a:stretch/>
        </p:blipFill>
        <p:spPr>
          <a:xfrm>
            <a:off x="516375" y="1456125"/>
            <a:ext cx="2731674" cy="3260250"/>
          </a:xfrm>
          <a:prstGeom prst="rect">
            <a:avLst/>
          </a:prstGeom>
          <a:noFill/>
          <a:ln>
            <a:noFill/>
          </a:ln>
        </p:spPr>
      </p:pic>
      <p:sp>
        <p:nvSpPr>
          <p:cNvPr id="569" name="Google Shape;569;p68"/>
          <p:cNvSpPr txBox="1"/>
          <p:nvPr>
            <p:ph idx="1" type="body"/>
          </p:nvPr>
        </p:nvSpPr>
        <p:spPr>
          <a:xfrm>
            <a:off x="3426025" y="1089700"/>
            <a:ext cx="5524200" cy="3747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rgbClr val="00B2A9"/>
                </a:solidFill>
                <a:latin typeface="Roboto"/>
                <a:ea typeface="Roboto"/>
                <a:cs typeface="Roboto"/>
                <a:sym typeface="Roboto"/>
              </a:rPr>
              <a:t>Located between approximately 12 and 50 kilometers (7.5 and 31 miles) above Earth’s surface, the stratosphere is perhaps best known as home to Earth’s ozone layer, which protects us from the Sun’s harmful ultraviolet radiation. Because of that UV radiation, the higher up you go into the stratosphere, the warmer temperatures become. The stratosphere is nearly cloud- and weather-free, but polar stratospheric clouds are sometimes present in its lowest, coldest altitudes. It’s also the highest part of the atmosphere that jet planes can reach.</a:t>
            </a:r>
            <a:endParaRPr>
              <a:solidFill>
                <a:srgbClr val="00B2A9"/>
              </a:solidFill>
              <a:latin typeface="Roboto"/>
              <a:ea typeface="Roboto"/>
              <a:cs typeface="Roboto"/>
              <a:sym typeface="Roboto"/>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6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a:solidFill>
                <a:srgbClr val="1F3A93"/>
              </a:solidFill>
              <a:latin typeface="Roboto Condensed"/>
              <a:ea typeface="Roboto Condensed"/>
              <a:cs typeface="Roboto Condensed"/>
              <a:sym typeface="Roboto Condensed"/>
            </a:endParaRPr>
          </a:p>
        </p:txBody>
      </p:sp>
      <p:cxnSp>
        <p:nvCxnSpPr>
          <p:cNvPr id="575" name="Google Shape;575;p69"/>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576" name="Google Shape;576;p69"/>
          <p:cNvSpPr txBox="1"/>
          <p:nvPr>
            <p:ph idx="1" type="body"/>
          </p:nvPr>
        </p:nvSpPr>
        <p:spPr>
          <a:xfrm>
            <a:off x="477400" y="1043650"/>
            <a:ext cx="2731800" cy="463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rgbClr val="00B2A9"/>
                </a:solidFill>
                <a:latin typeface="Roboto"/>
                <a:ea typeface="Roboto"/>
                <a:cs typeface="Roboto"/>
                <a:sym typeface="Roboto"/>
              </a:rPr>
              <a:t>MESOSPHERE</a:t>
            </a:r>
            <a:endParaRPr sz="2000">
              <a:solidFill>
                <a:srgbClr val="00B2A9"/>
              </a:solidFill>
              <a:latin typeface="Roboto"/>
              <a:ea typeface="Roboto"/>
              <a:cs typeface="Roboto"/>
              <a:sym typeface="Roboto"/>
            </a:endParaRPr>
          </a:p>
        </p:txBody>
      </p:sp>
      <p:pic>
        <p:nvPicPr>
          <p:cNvPr id="577" name="Google Shape;577;p69"/>
          <p:cNvPicPr preferRelativeResize="0"/>
          <p:nvPr/>
        </p:nvPicPr>
        <p:blipFill rotWithShape="1">
          <a:blip r:embed="rId3">
            <a:alphaModFix/>
          </a:blip>
          <a:srcRect b="6976" l="17177" r="17975" t="0"/>
          <a:stretch/>
        </p:blipFill>
        <p:spPr>
          <a:xfrm>
            <a:off x="516375" y="1456125"/>
            <a:ext cx="2731674" cy="3260250"/>
          </a:xfrm>
          <a:prstGeom prst="rect">
            <a:avLst/>
          </a:prstGeom>
          <a:noFill/>
          <a:ln>
            <a:noFill/>
          </a:ln>
        </p:spPr>
      </p:pic>
      <p:sp>
        <p:nvSpPr>
          <p:cNvPr id="578" name="Google Shape;578;p69"/>
          <p:cNvSpPr txBox="1"/>
          <p:nvPr>
            <p:ph idx="1" type="body"/>
          </p:nvPr>
        </p:nvSpPr>
        <p:spPr>
          <a:xfrm>
            <a:off x="3426025" y="1089700"/>
            <a:ext cx="5524200" cy="3747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rgbClr val="00B2A9"/>
                </a:solidFill>
                <a:latin typeface="Roboto"/>
                <a:ea typeface="Roboto"/>
                <a:cs typeface="Roboto"/>
                <a:sym typeface="Roboto"/>
              </a:rPr>
              <a:t>Located between about 50 and 80 kilometers (31 and 50 miles) above Earth’s surface, the mesosphere gets progressively colder with altitude. In fact, the top of this layer is the coldest place found within the Earth system, with an average temperature of about minus 85 degrees Celsius (minus 120 degrees Fahrenheit). The very scarce water vapor present at the top of the mesosphere forms noctilucent clouds, the highest clouds in Earth’s atmosphere, which can be seen by the naked eye under certain conditions and at certain times of day. Most meteors burn up in this atmospheric layer. Sounding rockets and rocket-powered aircraft can reach the mesosphere.</a:t>
            </a:r>
            <a:endParaRPr>
              <a:solidFill>
                <a:srgbClr val="00B2A9"/>
              </a:solidFill>
              <a:latin typeface="Roboto"/>
              <a:ea typeface="Roboto"/>
              <a:cs typeface="Roboto"/>
              <a:sym typeface="Roboto"/>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7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a:solidFill>
                <a:srgbClr val="1F3A93"/>
              </a:solidFill>
              <a:latin typeface="Roboto Condensed"/>
              <a:ea typeface="Roboto Condensed"/>
              <a:cs typeface="Roboto Condensed"/>
              <a:sym typeface="Roboto Condensed"/>
            </a:endParaRPr>
          </a:p>
        </p:txBody>
      </p:sp>
      <p:cxnSp>
        <p:nvCxnSpPr>
          <p:cNvPr id="584" name="Google Shape;584;p70"/>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585" name="Google Shape;585;p70"/>
          <p:cNvSpPr txBox="1"/>
          <p:nvPr>
            <p:ph idx="1" type="body"/>
          </p:nvPr>
        </p:nvSpPr>
        <p:spPr>
          <a:xfrm>
            <a:off x="477400" y="1043650"/>
            <a:ext cx="2731800" cy="463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rgbClr val="00B2A9"/>
                </a:solidFill>
                <a:latin typeface="Roboto"/>
                <a:ea typeface="Roboto"/>
                <a:cs typeface="Roboto"/>
                <a:sym typeface="Roboto"/>
              </a:rPr>
              <a:t>THERMOSPHERE</a:t>
            </a:r>
            <a:endParaRPr sz="2000">
              <a:solidFill>
                <a:srgbClr val="00B2A9"/>
              </a:solidFill>
              <a:latin typeface="Roboto"/>
              <a:ea typeface="Roboto"/>
              <a:cs typeface="Roboto"/>
              <a:sym typeface="Roboto"/>
            </a:endParaRPr>
          </a:p>
        </p:txBody>
      </p:sp>
      <p:pic>
        <p:nvPicPr>
          <p:cNvPr id="586" name="Google Shape;586;p70"/>
          <p:cNvPicPr preferRelativeResize="0"/>
          <p:nvPr/>
        </p:nvPicPr>
        <p:blipFill rotWithShape="1">
          <a:blip r:embed="rId3">
            <a:alphaModFix/>
          </a:blip>
          <a:srcRect b="6976" l="17177" r="17975" t="0"/>
          <a:stretch/>
        </p:blipFill>
        <p:spPr>
          <a:xfrm>
            <a:off x="516375" y="1456125"/>
            <a:ext cx="2731674" cy="3260250"/>
          </a:xfrm>
          <a:prstGeom prst="rect">
            <a:avLst/>
          </a:prstGeom>
          <a:noFill/>
          <a:ln>
            <a:noFill/>
          </a:ln>
        </p:spPr>
      </p:pic>
      <p:sp>
        <p:nvSpPr>
          <p:cNvPr id="587" name="Google Shape;587;p70"/>
          <p:cNvSpPr txBox="1"/>
          <p:nvPr>
            <p:ph idx="1" type="body"/>
          </p:nvPr>
        </p:nvSpPr>
        <p:spPr>
          <a:xfrm>
            <a:off x="3426025" y="1089700"/>
            <a:ext cx="5524200" cy="3747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rgbClr val="00B2A9"/>
                </a:solidFill>
                <a:latin typeface="Roboto"/>
                <a:ea typeface="Roboto"/>
                <a:cs typeface="Roboto"/>
                <a:sym typeface="Roboto"/>
              </a:rPr>
              <a:t>Located between about 80 and 700 kilometers (50 and 440 miles) above Earth’s surface is the thermosphere, whose lowest part contains the ionosphere. In this layer, temperatures increase with altitude due to the very low density of molecules found here. It is both cloud- and water vapor-free. The aurora borealis and aurora australis are sometimes seen here. The International Space Station orbits in the thermosphere.</a:t>
            </a:r>
            <a:endParaRPr>
              <a:solidFill>
                <a:srgbClr val="00B2A9"/>
              </a:solidFill>
              <a:latin typeface="Roboto"/>
              <a:ea typeface="Roboto"/>
              <a:cs typeface="Roboto"/>
              <a:sym typeface="Roboto"/>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7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a:solidFill>
                <a:srgbClr val="1F3A93"/>
              </a:solidFill>
              <a:latin typeface="Roboto Condensed"/>
              <a:ea typeface="Roboto Condensed"/>
              <a:cs typeface="Roboto Condensed"/>
              <a:sym typeface="Roboto Condensed"/>
            </a:endParaRPr>
          </a:p>
        </p:txBody>
      </p:sp>
      <p:cxnSp>
        <p:nvCxnSpPr>
          <p:cNvPr id="593" name="Google Shape;593;p71"/>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594" name="Google Shape;594;p71"/>
          <p:cNvSpPr txBox="1"/>
          <p:nvPr>
            <p:ph idx="1" type="body"/>
          </p:nvPr>
        </p:nvSpPr>
        <p:spPr>
          <a:xfrm>
            <a:off x="477400" y="1043650"/>
            <a:ext cx="2731800" cy="463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rgbClr val="00B2A9"/>
                </a:solidFill>
                <a:latin typeface="Roboto"/>
                <a:ea typeface="Roboto"/>
                <a:cs typeface="Roboto"/>
                <a:sym typeface="Roboto"/>
              </a:rPr>
              <a:t>EXOSPHERE</a:t>
            </a:r>
            <a:endParaRPr sz="2000">
              <a:solidFill>
                <a:srgbClr val="00B2A9"/>
              </a:solidFill>
              <a:latin typeface="Roboto"/>
              <a:ea typeface="Roboto"/>
              <a:cs typeface="Roboto"/>
              <a:sym typeface="Roboto"/>
            </a:endParaRPr>
          </a:p>
        </p:txBody>
      </p:sp>
      <p:pic>
        <p:nvPicPr>
          <p:cNvPr id="595" name="Google Shape;595;p71"/>
          <p:cNvPicPr preferRelativeResize="0"/>
          <p:nvPr/>
        </p:nvPicPr>
        <p:blipFill rotWithShape="1">
          <a:blip r:embed="rId3">
            <a:alphaModFix/>
          </a:blip>
          <a:srcRect b="6976" l="17177" r="17975" t="0"/>
          <a:stretch/>
        </p:blipFill>
        <p:spPr>
          <a:xfrm>
            <a:off x="516375" y="1456125"/>
            <a:ext cx="2731674" cy="3260250"/>
          </a:xfrm>
          <a:prstGeom prst="rect">
            <a:avLst/>
          </a:prstGeom>
          <a:noFill/>
          <a:ln>
            <a:noFill/>
          </a:ln>
        </p:spPr>
      </p:pic>
      <p:sp>
        <p:nvSpPr>
          <p:cNvPr id="596" name="Google Shape;596;p71"/>
          <p:cNvSpPr txBox="1"/>
          <p:nvPr>
            <p:ph idx="1" type="body"/>
          </p:nvPr>
        </p:nvSpPr>
        <p:spPr>
          <a:xfrm>
            <a:off x="3426025" y="1089700"/>
            <a:ext cx="5524200" cy="3747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rgbClr val="00B2A9"/>
                </a:solidFill>
                <a:latin typeface="Roboto"/>
                <a:ea typeface="Roboto"/>
                <a:cs typeface="Roboto"/>
                <a:sym typeface="Roboto"/>
              </a:rPr>
              <a:t>Located between about 700 and 10,000 kilometers (440 and 6,200 miles) above Earth’s surface, the exosphere is the highest layer of Earth’s atmosphere and, at its top, merges with the solar wind. Molecules found here are of extremely low density, so this layer doesn’t behave like a gas, and particles here escape into space. While there’s no weather at all in the exosphere, the aurora borealis and aurora australis are sometimes seen in its lowest part. Most Earth satellites orbit in the exosphere.</a:t>
            </a:r>
            <a:endParaRPr>
              <a:solidFill>
                <a:srgbClr val="00B2A9"/>
              </a:solidFill>
              <a:latin typeface="Roboto"/>
              <a:ea typeface="Roboto"/>
              <a:cs typeface="Roboto"/>
              <a:sym typeface="Roboto"/>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7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a:solidFill>
                <a:srgbClr val="1F3A93"/>
              </a:solidFill>
              <a:latin typeface="Roboto Condensed"/>
              <a:ea typeface="Roboto Condensed"/>
              <a:cs typeface="Roboto Condensed"/>
              <a:sym typeface="Roboto Condensed"/>
            </a:endParaRPr>
          </a:p>
        </p:txBody>
      </p:sp>
      <p:cxnSp>
        <p:nvCxnSpPr>
          <p:cNvPr id="602" name="Google Shape;602;p72"/>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603" name="Google Shape;603;p72"/>
          <p:cNvSpPr txBox="1"/>
          <p:nvPr>
            <p:ph idx="1" type="body"/>
          </p:nvPr>
        </p:nvSpPr>
        <p:spPr>
          <a:xfrm>
            <a:off x="477400" y="1043650"/>
            <a:ext cx="2032200" cy="463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rgbClr val="00B2A9"/>
                </a:solidFill>
                <a:latin typeface="Roboto"/>
                <a:ea typeface="Roboto"/>
                <a:cs typeface="Roboto"/>
                <a:sym typeface="Roboto"/>
              </a:rPr>
              <a:t>OZONE LAYER</a:t>
            </a:r>
            <a:endParaRPr sz="2000">
              <a:solidFill>
                <a:srgbClr val="00B2A9"/>
              </a:solidFill>
              <a:latin typeface="Roboto"/>
              <a:ea typeface="Roboto"/>
              <a:cs typeface="Roboto"/>
              <a:sym typeface="Roboto"/>
            </a:endParaRPr>
          </a:p>
        </p:txBody>
      </p:sp>
      <p:pic>
        <p:nvPicPr>
          <p:cNvPr id="604" name="Google Shape;604;p72"/>
          <p:cNvPicPr preferRelativeResize="0"/>
          <p:nvPr/>
        </p:nvPicPr>
        <p:blipFill rotWithShape="1">
          <a:blip r:embed="rId3">
            <a:alphaModFix/>
          </a:blip>
          <a:srcRect b="6976" l="17177" r="17975" t="0"/>
          <a:stretch/>
        </p:blipFill>
        <p:spPr>
          <a:xfrm>
            <a:off x="516375" y="1456125"/>
            <a:ext cx="2731674" cy="3260250"/>
          </a:xfrm>
          <a:prstGeom prst="rect">
            <a:avLst/>
          </a:prstGeom>
          <a:noFill/>
          <a:ln>
            <a:noFill/>
          </a:ln>
        </p:spPr>
      </p:pic>
      <p:sp>
        <p:nvSpPr>
          <p:cNvPr id="605" name="Google Shape;605;p72"/>
          <p:cNvSpPr txBox="1"/>
          <p:nvPr>
            <p:ph idx="1" type="body"/>
          </p:nvPr>
        </p:nvSpPr>
        <p:spPr>
          <a:xfrm>
            <a:off x="3426025" y="1089700"/>
            <a:ext cx="5524200" cy="3747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rgbClr val="00B2A9"/>
                </a:solidFill>
                <a:latin typeface="Roboto"/>
                <a:ea typeface="Roboto"/>
                <a:cs typeface="Roboto"/>
                <a:sym typeface="Roboto"/>
              </a:rPr>
              <a:t>The ozone layer sits in the stratosphere between 15 km and 30 km above the earth, and shields us and other living things from the sun’s harmful ultraviolet radiation. Ozone layer depletion could have serious effects on human health and the environment.</a:t>
            </a:r>
            <a:endParaRPr>
              <a:solidFill>
                <a:srgbClr val="00B2A9"/>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133" name="Google Shape;133;p28"/>
          <p:cNvSpPr txBox="1"/>
          <p:nvPr>
            <p:ph idx="1" type="body"/>
          </p:nvPr>
        </p:nvSpPr>
        <p:spPr>
          <a:xfrm>
            <a:off x="311700" y="1798325"/>
            <a:ext cx="8520600" cy="2859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Discuss the Do Now</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Mini-lesson: How to Use Infographics</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Learn About Climate Change Using Infographics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Class Discussion: What did you learn about climate change?</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cxnSp>
        <p:nvCxnSpPr>
          <p:cNvPr id="134" name="Google Shape;134;p28"/>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7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a:solidFill>
                <a:srgbClr val="1F3A93"/>
              </a:solidFill>
              <a:latin typeface="Roboto Condensed"/>
              <a:ea typeface="Roboto Condensed"/>
              <a:cs typeface="Roboto Condensed"/>
              <a:sym typeface="Roboto Condensed"/>
            </a:endParaRPr>
          </a:p>
        </p:txBody>
      </p:sp>
      <p:cxnSp>
        <p:nvCxnSpPr>
          <p:cNvPr id="611" name="Google Shape;611;p73"/>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612" name="Google Shape;612;p73"/>
          <p:cNvSpPr txBox="1"/>
          <p:nvPr>
            <p:ph idx="1" type="body"/>
          </p:nvPr>
        </p:nvSpPr>
        <p:spPr>
          <a:xfrm>
            <a:off x="477400" y="1043650"/>
            <a:ext cx="2731800" cy="463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rgbClr val="00B2A9"/>
                </a:solidFill>
                <a:latin typeface="Roboto"/>
                <a:ea typeface="Roboto"/>
                <a:cs typeface="Roboto"/>
                <a:sym typeface="Roboto"/>
              </a:rPr>
              <a:t>KARMIN LINE</a:t>
            </a:r>
            <a:endParaRPr sz="2000">
              <a:solidFill>
                <a:srgbClr val="00B2A9"/>
              </a:solidFill>
              <a:latin typeface="Roboto"/>
              <a:ea typeface="Roboto"/>
              <a:cs typeface="Roboto"/>
              <a:sym typeface="Roboto"/>
            </a:endParaRPr>
          </a:p>
        </p:txBody>
      </p:sp>
      <p:pic>
        <p:nvPicPr>
          <p:cNvPr id="613" name="Google Shape;613;p73"/>
          <p:cNvPicPr preferRelativeResize="0"/>
          <p:nvPr/>
        </p:nvPicPr>
        <p:blipFill rotWithShape="1">
          <a:blip r:embed="rId3">
            <a:alphaModFix/>
          </a:blip>
          <a:srcRect b="6976" l="17177" r="17975" t="0"/>
          <a:stretch/>
        </p:blipFill>
        <p:spPr>
          <a:xfrm>
            <a:off x="516375" y="1456125"/>
            <a:ext cx="2731674" cy="3260250"/>
          </a:xfrm>
          <a:prstGeom prst="rect">
            <a:avLst/>
          </a:prstGeom>
          <a:noFill/>
          <a:ln>
            <a:noFill/>
          </a:ln>
        </p:spPr>
      </p:pic>
      <p:sp>
        <p:nvSpPr>
          <p:cNvPr id="614" name="Google Shape;614;p73"/>
          <p:cNvSpPr txBox="1"/>
          <p:nvPr>
            <p:ph idx="1" type="body"/>
          </p:nvPr>
        </p:nvSpPr>
        <p:spPr>
          <a:xfrm>
            <a:off x="3426025" y="1089700"/>
            <a:ext cx="5524200" cy="3747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00B2A9"/>
                </a:solidFill>
                <a:latin typeface="Roboto"/>
                <a:ea typeface="Roboto"/>
                <a:cs typeface="Roboto"/>
                <a:sym typeface="Roboto"/>
              </a:rPr>
              <a:t>While there’s really no clear boundary between where Earth’s atmosphere ends and outer space begins, most scientists use a delineation known as the Karman line, located 100 kilometers (62 miles) above Earth’s surface, to denote the transition point, since 99.99997 percent of Earth’s atmosphere lies beneath this point. A February 2019 study using data from the NASA/European Space Agency Solar and Heliospheric Observatory (SOHO) spacecraft suggests, however, that the farthest reaches of Earth’s atmosphere — a cloud of hydrogen atoms called the geocorona — may actually extend nearly 391,000 miles (629,300 kilometers) into space, far beyond the orbit of the Moon.</a:t>
            </a:r>
            <a:endParaRPr>
              <a:solidFill>
                <a:srgbClr val="00B2A9"/>
              </a:solidFill>
              <a:latin typeface="Roboto"/>
              <a:ea typeface="Roboto"/>
              <a:cs typeface="Roboto"/>
              <a:sym typeface="Roboto"/>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7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a:solidFill>
                <a:srgbClr val="1F3A93"/>
              </a:solidFill>
              <a:latin typeface="Roboto Condensed"/>
              <a:ea typeface="Roboto Condensed"/>
              <a:cs typeface="Roboto Condensed"/>
              <a:sym typeface="Roboto Condensed"/>
            </a:endParaRPr>
          </a:p>
        </p:txBody>
      </p:sp>
      <p:cxnSp>
        <p:nvCxnSpPr>
          <p:cNvPr id="620" name="Google Shape;620;p74"/>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621" name="Google Shape;621;p74"/>
          <p:cNvSpPr txBox="1"/>
          <p:nvPr>
            <p:ph idx="1" type="body"/>
          </p:nvPr>
        </p:nvSpPr>
        <p:spPr>
          <a:xfrm>
            <a:off x="477400" y="1043650"/>
            <a:ext cx="2731800" cy="463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rgbClr val="00B2A9"/>
                </a:solidFill>
                <a:latin typeface="Roboto"/>
                <a:ea typeface="Roboto"/>
                <a:cs typeface="Roboto"/>
                <a:sym typeface="Roboto"/>
              </a:rPr>
              <a:t>EXOBASE</a:t>
            </a:r>
            <a:endParaRPr sz="2000">
              <a:solidFill>
                <a:srgbClr val="00B2A9"/>
              </a:solidFill>
              <a:latin typeface="Roboto"/>
              <a:ea typeface="Roboto"/>
              <a:cs typeface="Roboto"/>
              <a:sym typeface="Roboto"/>
            </a:endParaRPr>
          </a:p>
        </p:txBody>
      </p:sp>
      <p:pic>
        <p:nvPicPr>
          <p:cNvPr id="622" name="Google Shape;622;p74"/>
          <p:cNvPicPr preferRelativeResize="0"/>
          <p:nvPr/>
        </p:nvPicPr>
        <p:blipFill rotWithShape="1">
          <a:blip r:embed="rId3">
            <a:alphaModFix/>
          </a:blip>
          <a:srcRect b="6976" l="17177" r="17975" t="0"/>
          <a:stretch/>
        </p:blipFill>
        <p:spPr>
          <a:xfrm>
            <a:off x="516375" y="1456125"/>
            <a:ext cx="2731674" cy="3260250"/>
          </a:xfrm>
          <a:prstGeom prst="rect">
            <a:avLst/>
          </a:prstGeom>
          <a:noFill/>
          <a:ln>
            <a:noFill/>
          </a:ln>
        </p:spPr>
      </p:pic>
      <p:sp>
        <p:nvSpPr>
          <p:cNvPr id="623" name="Google Shape;623;p74"/>
          <p:cNvSpPr txBox="1"/>
          <p:nvPr>
            <p:ph idx="1" type="body"/>
          </p:nvPr>
        </p:nvSpPr>
        <p:spPr>
          <a:xfrm>
            <a:off x="3426025" y="1089700"/>
            <a:ext cx="5524200" cy="3747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00B2A9"/>
                </a:solidFill>
                <a:latin typeface="Roboto"/>
                <a:ea typeface="Roboto"/>
                <a:cs typeface="Roboto"/>
                <a:sym typeface="Roboto"/>
              </a:rPr>
              <a:t>The lower boundary of the exosphere is called the exobase. It is also called the 'critical altitude' as this is the altitude where barometric conditions no longer apply. Atmospheric temperature becomes nearly a constant above this altitude.</a:t>
            </a:r>
            <a:endParaRPr>
              <a:solidFill>
                <a:srgbClr val="00B2A9"/>
              </a:solidFill>
              <a:latin typeface="Roboto"/>
              <a:ea typeface="Roboto"/>
              <a:cs typeface="Roboto"/>
              <a:sym typeface="Roboto"/>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7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sz="2600">
              <a:solidFill>
                <a:srgbClr val="1F3A93"/>
              </a:solidFill>
              <a:latin typeface="Roboto Condensed"/>
              <a:ea typeface="Roboto Condensed"/>
              <a:cs typeface="Roboto Condensed"/>
              <a:sym typeface="Roboto Condensed"/>
            </a:endParaRPr>
          </a:p>
        </p:txBody>
      </p:sp>
      <p:cxnSp>
        <p:nvCxnSpPr>
          <p:cNvPr id="629" name="Google Shape;629;p75"/>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pic>
        <p:nvPicPr>
          <p:cNvPr id="630" name="Google Shape;630;p75"/>
          <p:cNvPicPr preferRelativeResize="0"/>
          <p:nvPr/>
        </p:nvPicPr>
        <p:blipFill rotWithShape="1">
          <a:blip r:embed="rId3">
            <a:alphaModFix/>
          </a:blip>
          <a:srcRect b="0" l="0" r="0" t="13971"/>
          <a:stretch/>
        </p:blipFill>
        <p:spPr>
          <a:xfrm>
            <a:off x="576900" y="1145200"/>
            <a:ext cx="7901050" cy="382350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7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sz="2600">
              <a:solidFill>
                <a:srgbClr val="1F3A93"/>
              </a:solidFill>
              <a:latin typeface="Roboto Condensed"/>
              <a:ea typeface="Roboto Condensed"/>
              <a:cs typeface="Roboto Condensed"/>
              <a:sym typeface="Roboto Condensed"/>
            </a:endParaRPr>
          </a:p>
        </p:txBody>
      </p:sp>
      <p:cxnSp>
        <p:nvCxnSpPr>
          <p:cNvPr id="636" name="Google Shape;636;p76"/>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637" name="Google Shape;637;p76"/>
          <p:cNvSpPr txBox="1"/>
          <p:nvPr>
            <p:ph idx="1" type="body"/>
          </p:nvPr>
        </p:nvSpPr>
        <p:spPr>
          <a:xfrm>
            <a:off x="477400" y="958050"/>
            <a:ext cx="8277300" cy="4099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550">
                <a:solidFill>
                  <a:srgbClr val="00B2A9"/>
                </a:solidFill>
                <a:latin typeface="Roboto"/>
                <a:ea typeface="Roboto"/>
                <a:cs typeface="Roboto"/>
                <a:sym typeface="Roboto"/>
              </a:rPr>
              <a:t>How Climate Change affects the Atmosphere.</a:t>
            </a:r>
            <a:endParaRPr sz="155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rPr lang="en" sz="1550">
                <a:solidFill>
                  <a:srgbClr val="00B2A9"/>
                </a:solidFill>
                <a:latin typeface="Roboto"/>
                <a:ea typeface="Roboto"/>
                <a:cs typeface="Roboto"/>
                <a:sym typeface="Roboto"/>
              </a:rPr>
              <a:t>Earth’s atmosphere does many important tasks for us—it shields us from UV radiation, generates weather, and is the very air we breathe. But its ability to keep our planet warm is what makes the atmosphere so important to climate change. </a:t>
            </a:r>
            <a:endParaRPr sz="155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sz="1550">
              <a:solidFill>
                <a:srgbClr val="00B2A9"/>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b="1" lang="en" sz="1550">
                <a:solidFill>
                  <a:srgbClr val="00B2A9"/>
                </a:solidFill>
                <a:latin typeface="Roboto"/>
                <a:ea typeface="Roboto"/>
                <a:cs typeface="Roboto"/>
                <a:sym typeface="Roboto"/>
              </a:rPr>
              <a:t>A Slowly Heating Planet</a:t>
            </a:r>
            <a:endParaRPr b="1" sz="1550">
              <a:solidFill>
                <a:srgbClr val="00B2A9"/>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en" sz="1550">
                <a:solidFill>
                  <a:srgbClr val="00B2A9"/>
                </a:solidFill>
                <a:latin typeface="Roboto"/>
                <a:ea typeface="Roboto"/>
                <a:cs typeface="Roboto"/>
                <a:sym typeface="Roboto"/>
              </a:rPr>
              <a:t>While specific locations may be warmer or cooler from year to year, the overall trend is clear—global temperatures are rising almost everywhere on Earth. They're rising especially fast near the poles. Globally, temperatures have warmed by almost 1 degree Celsius (almost 2 degrees Fahrenheit.) And they're climbing rapidly. As of 2017, the four warmest years ever recorded by NOAA are 2016, 2015, 2017, and 2014.</a:t>
            </a:r>
            <a:endParaRPr sz="1550">
              <a:solidFill>
                <a:srgbClr val="00B2A9"/>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sz="1550">
              <a:solidFill>
                <a:srgbClr val="00B2A9"/>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b="1" lang="en" sz="1550">
                <a:solidFill>
                  <a:srgbClr val="00B2A9"/>
                </a:solidFill>
                <a:latin typeface="Roboto"/>
                <a:ea typeface="Roboto"/>
                <a:cs typeface="Roboto"/>
                <a:sym typeface="Roboto"/>
              </a:rPr>
              <a:t>Future Forecast: Warmer and Warmer</a:t>
            </a:r>
            <a:endParaRPr b="1" sz="155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rPr lang="en" sz="1550">
                <a:solidFill>
                  <a:srgbClr val="00B2A9"/>
                </a:solidFill>
                <a:latin typeface="Roboto"/>
                <a:ea typeface="Roboto"/>
                <a:cs typeface="Roboto"/>
                <a:sym typeface="Roboto"/>
              </a:rPr>
              <a:t>Climate scientists say it’s likely that the planet will continue to warm, by at least twice as much as it has in the last 100 years. How much warmer the planet will get depends largely on how much we reduce on our use of fossil fuels, because that's what’s driving the warming trend.</a:t>
            </a:r>
            <a:endParaRPr sz="1550">
              <a:solidFill>
                <a:srgbClr val="00B2A9"/>
              </a:solidFill>
              <a:latin typeface="Roboto"/>
              <a:ea typeface="Roboto"/>
              <a:cs typeface="Roboto"/>
              <a:sym typeface="Roboto"/>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7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cxnSp>
        <p:nvCxnSpPr>
          <p:cNvPr id="643" name="Google Shape;643;p77"/>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644" name="Google Shape;644;p77"/>
          <p:cNvSpPr txBox="1"/>
          <p:nvPr>
            <p:ph idx="1" type="body"/>
          </p:nvPr>
        </p:nvSpPr>
        <p:spPr>
          <a:xfrm>
            <a:off x="477400" y="1043650"/>
            <a:ext cx="4646400" cy="463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rgbClr val="00B2A9"/>
                </a:solidFill>
                <a:latin typeface="Roboto"/>
                <a:ea typeface="Roboto"/>
                <a:cs typeface="Roboto"/>
                <a:sym typeface="Roboto"/>
              </a:rPr>
              <a:t>Visualize</a:t>
            </a:r>
            <a:r>
              <a:rPr lang="en" sz="2000">
                <a:solidFill>
                  <a:srgbClr val="00B2A9"/>
                </a:solidFill>
                <a:latin typeface="Roboto"/>
                <a:ea typeface="Roboto"/>
                <a:cs typeface="Roboto"/>
                <a:sym typeface="Roboto"/>
              </a:rPr>
              <a:t> layers of the Atmosphere!</a:t>
            </a:r>
            <a:endParaRPr sz="2000">
              <a:solidFill>
                <a:srgbClr val="00B2A9"/>
              </a:solidFill>
              <a:latin typeface="Roboto"/>
              <a:ea typeface="Roboto"/>
              <a:cs typeface="Roboto"/>
              <a:sym typeface="Roboto"/>
            </a:endParaRPr>
          </a:p>
        </p:txBody>
      </p:sp>
      <p:pic>
        <p:nvPicPr>
          <p:cNvPr id="645" name="Google Shape;645;p77"/>
          <p:cNvPicPr preferRelativeResize="0"/>
          <p:nvPr/>
        </p:nvPicPr>
        <p:blipFill>
          <a:blip r:embed="rId3">
            <a:alphaModFix/>
          </a:blip>
          <a:stretch>
            <a:fillRect/>
          </a:stretch>
        </p:blipFill>
        <p:spPr>
          <a:xfrm>
            <a:off x="5925675" y="1043650"/>
            <a:ext cx="2370230" cy="3944799"/>
          </a:xfrm>
          <a:prstGeom prst="rect">
            <a:avLst/>
          </a:prstGeom>
          <a:noFill/>
          <a:ln>
            <a:noFill/>
          </a:ln>
        </p:spPr>
      </p:pic>
      <p:sp>
        <p:nvSpPr>
          <p:cNvPr id="646" name="Google Shape;646;p77"/>
          <p:cNvSpPr txBox="1"/>
          <p:nvPr>
            <p:ph idx="1" type="body"/>
          </p:nvPr>
        </p:nvSpPr>
        <p:spPr>
          <a:xfrm>
            <a:off x="2099984" y="1578600"/>
            <a:ext cx="2188500" cy="463800"/>
          </a:xfrm>
          <a:prstGeom prst="rect">
            <a:avLst/>
          </a:prstGeom>
        </p:spPr>
        <p:txBody>
          <a:bodyPr anchorCtr="0" anchor="t" bIns="91425" lIns="91425" spcFirstLastPara="1" rIns="91425" wrap="square" tIns="91425">
            <a:noAutofit/>
          </a:bodyPr>
          <a:lstStyle/>
          <a:p>
            <a:pPr indent="0" lvl="0" marL="0" rtl="0" algn="r">
              <a:lnSpc>
                <a:spcPct val="100000"/>
              </a:lnSpc>
              <a:spcBef>
                <a:spcPts val="0"/>
              </a:spcBef>
              <a:spcAft>
                <a:spcPts val="0"/>
              </a:spcAft>
              <a:buNone/>
            </a:pPr>
            <a:r>
              <a:rPr b="1" lang="en" sz="2000">
                <a:solidFill>
                  <a:srgbClr val="00B2A9"/>
                </a:solidFill>
                <a:latin typeface="Roboto"/>
                <a:ea typeface="Roboto"/>
                <a:cs typeface="Roboto"/>
                <a:sym typeface="Roboto"/>
              </a:rPr>
              <a:t>Exosphere</a:t>
            </a:r>
            <a:endParaRPr b="1" sz="2000">
              <a:solidFill>
                <a:srgbClr val="00B2A9"/>
              </a:solidFill>
              <a:latin typeface="Roboto"/>
              <a:ea typeface="Roboto"/>
              <a:cs typeface="Roboto"/>
              <a:sym typeface="Roboto"/>
            </a:endParaRPr>
          </a:p>
        </p:txBody>
      </p:sp>
      <p:sp>
        <p:nvSpPr>
          <p:cNvPr id="647" name="Google Shape;647;p77"/>
          <p:cNvSpPr txBox="1"/>
          <p:nvPr>
            <p:ph idx="1" type="body"/>
          </p:nvPr>
        </p:nvSpPr>
        <p:spPr>
          <a:xfrm>
            <a:off x="2099984" y="2042400"/>
            <a:ext cx="2188500" cy="463800"/>
          </a:xfrm>
          <a:prstGeom prst="rect">
            <a:avLst/>
          </a:prstGeom>
        </p:spPr>
        <p:txBody>
          <a:bodyPr anchorCtr="0" anchor="t" bIns="91425" lIns="91425" spcFirstLastPara="1" rIns="91425" wrap="square" tIns="91425">
            <a:noAutofit/>
          </a:bodyPr>
          <a:lstStyle/>
          <a:p>
            <a:pPr indent="0" lvl="0" marL="0" rtl="0" algn="r">
              <a:lnSpc>
                <a:spcPct val="100000"/>
              </a:lnSpc>
              <a:spcBef>
                <a:spcPts val="0"/>
              </a:spcBef>
              <a:spcAft>
                <a:spcPts val="0"/>
              </a:spcAft>
              <a:buNone/>
            </a:pPr>
            <a:r>
              <a:rPr b="1" lang="en" sz="2000">
                <a:solidFill>
                  <a:srgbClr val="00B2A9"/>
                </a:solidFill>
                <a:latin typeface="Roboto"/>
                <a:ea typeface="Roboto"/>
                <a:cs typeface="Roboto"/>
                <a:sym typeface="Roboto"/>
              </a:rPr>
              <a:t>Thermosphere</a:t>
            </a:r>
            <a:endParaRPr b="1" sz="2000">
              <a:solidFill>
                <a:srgbClr val="00B2A9"/>
              </a:solidFill>
              <a:latin typeface="Roboto"/>
              <a:ea typeface="Roboto"/>
              <a:cs typeface="Roboto"/>
              <a:sym typeface="Roboto"/>
            </a:endParaRPr>
          </a:p>
        </p:txBody>
      </p:sp>
      <p:sp>
        <p:nvSpPr>
          <p:cNvPr id="648" name="Google Shape;648;p77"/>
          <p:cNvSpPr txBox="1"/>
          <p:nvPr>
            <p:ph idx="1" type="body"/>
          </p:nvPr>
        </p:nvSpPr>
        <p:spPr>
          <a:xfrm>
            <a:off x="2099984" y="2506200"/>
            <a:ext cx="2188500" cy="463800"/>
          </a:xfrm>
          <a:prstGeom prst="rect">
            <a:avLst/>
          </a:prstGeom>
        </p:spPr>
        <p:txBody>
          <a:bodyPr anchorCtr="0" anchor="t" bIns="91425" lIns="91425" spcFirstLastPara="1" rIns="91425" wrap="square" tIns="91425">
            <a:noAutofit/>
          </a:bodyPr>
          <a:lstStyle/>
          <a:p>
            <a:pPr indent="0" lvl="0" marL="0" rtl="0" algn="r">
              <a:lnSpc>
                <a:spcPct val="100000"/>
              </a:lnSpc>
              <a:spcBef>
                <a:spcPts val="0"/>
              </a:spcBef>
              <a:spcAft>
                <a:spcPts val="0"/>
              </a:spcAft>
              <a:buNone/>
            </a:pPr>
            <a:r>
              <a:rPr b="1" lang="en" sz="2000">
                <a:solidFill>
                  <a:srgbClr val="00B2A9"/>
                </a:solidFill>
                <a:latin typeface="Roboto"/>
                <a:ea typeface="Roboto"/>
                <a:cs typeface="Roboto"/>
                <a:sym typeface="Roboto"/>
              </a:rPr>
              <a:t>Mesosphere</a:t>
            </a:r>
            <a:endParaRPr b="1" sz="2000">
              <a:solidFill>
                <a:srgbClr val="00B2A9"/>
              </a:solidFill>
              <a:latin typeface="Roboto"/>
              <a:ea typeface="Roboto"/>
              <a:cs typeface="Roboto"/>
              <a:sym typeface="Roboto"/>
            </a:endParaRPr>
          </a:p>
        </p:txBody>
      </p:sp>
      <p:sp>
        <p:nvSpPr>
          <p:cNvPr id="649" name="Google Shape;649;p77"/>
          <p:cNvSpPr txBox="1"/>
          <p:nvPr>
            <p:ph idx="1" type="body"/>
          </p:nvPr>
        </p:nvSpPr>
        <p:spPr>
          <a:xfrm>
            <a:off x="2099984" y="3199800"/>
            <a:ext cx="2188500" cy="463800"/>
          </a:xfrm>
          <a:prstGeom prst="rect">
            <a:avLst/>
          </a:prstGeom>
        </p:spPr>
        <p:txBody>
          <a:bodyPr anchorCtr="0" anchor="t" bIns="91425" lIns="91425" spcFirstLastPara="1" rIns="91425" wrap="square" tIns="91425">
            <a:noAutofit/>
          </a:bodyPr>
          <a:lstStyle/>
          <a:p>
            <a:pPr indent="0" lvl="0" marL="0" rtl="0" algn="r">
              <a:lnSpc>
                <a:spcPct val="100000"/>
              </a:lnSpc>
              <a:spcBef>
                <a:spcPts val="0"/>
              </a:spcBef>
              <a:spcAft>
                <a:spcPts val="0"/>
              </a:spcAft>
              <a:buNone/>
            </a:pPr>
            <a:r>
              <a:rPr b="1" lang="en" sz="2000">
                <a:solidFill>
                  <a:srgbClr val="00B2A9"/>
                </a:solidFill>
                <a:latin typeface="Roboto"/>
                <a:ea typeface="Roboto"/>
                <a:cs typeface="Roboto"/>
                <a:sym typeface="Roboto"/>
              </a:rPr>
              <a:t>Stratosphere</a:t>
            </a:r>
            <a:endParaRPr b="1" sz="2000">
              <a:solidFill>
                <a:srgbClr val="00B2A9"/>
              </a:solidFill>
              <a:latin typeface="Roboto"/>
              <a:ea typeface="Roboto"/>
              <a:cs typeface="Roboto"/>
              <a:sym typeface="Roboto"/>
            </a:endParaRPr>
          </a:p>
        </p:txBody>
      </p:sp>
      <p:sp>
        <p:nvSpPr>
          <p:cNvPr id="650" name="Google Shape;650;p77"/>
          <p:cNvSpPr txBox="1"/>
          <p:nvPr>
            <p:ph idx="1" type="body"/>
          </p:nvPr>
        </p:nvSpPr>
        <p:spPr>
          <a:xfrm>
            <a:off x="2099984" y="3989700"/>
            <a:ext cx="2188500" cy="463800"/>
          </a:xfrm>
          <a:prstGeom prst="rect">
            <a:avLst/>
          </a:prstGeom>
        </p:spPr>
        <p:txBody>
          <a:bodyPr anchorCtr="0" anchor="t" bIns="91425" lIns="91425" spcFirstLastPara="1" rIns="91425" wrap="square" tIns="91425">
            <a:noAutofit/>
          </a:bodyPr>
          <a:lstStyle/>
          <a:p>
            <a:pPr indent="0" lvl="0" marL="0" rtl="0" algn="r">
              <a:lnSpc>
                <a:spcPct val="100000"/>
              </a:lnSpc>
              <a:spcBef>
                <a:spcPts val="0"/>
              </a:spcBef>
              <a:spcAft>
                <a:spcPts val="0"/>
              </a:spcAft>
              <a:buNone/>
            </a:pPr>
            <a:r>
              <a:rPr b="1" lang="en" sz="2000">
                <a:solidFill>
                  <a:srgbClr val="00B2A9"/>
                </a:solidFill>
                <a:latin typeface="Roboto"/>
                <a:ea typeface="Roboto"/>
                <a:cs typeface="Roboto"/>
                <a:sym typeface="Roboto"/>
              </a:rPr>
              <a:t>Troposphere</a:t>
            </a:r>
            <a:endParaRPr b="1" sz="2000">
              <a:solidFill>
                <a:srgbClr val="00B2A9"/>
              </a:solidFill>
              <a:latin typeface="Roboto"/>
              <a:ea typeface="Roboto"/>
              <a:cs typeface="Roboto"/>
              <a:sym typeface="Roboto"/>
            </a:endParaRPr>
          </a:p>
        </p:txBody>
      </p:sp>
      <p:cxnSp>
        <p:nvCxnSpPr>
          <p:cNvPr id="651" name="Google Shape;651;p77"/>
          <p:cNvCxnSpPr/>
          <p:nvPr/>
        </p:nvCxnSpPr>
        <p:spPr>
          <a:xfrm flipH="1" rot="10800000">
            <a:off x="4364675" y="4244800"/>
            <a:ext cx="1866000" cy="6300"/>
          </a:xfrm>
          <a:prstGeom prst="straightConnector1">
            <a:avLst/>
          </a:prstGeom>
          <a:noFill/>
          <a:ln cap="flat" cmpd="sng" w="28575">
            <a:solidFill>
              <a:srgbClr val="FDB82C"/>
            </a:solidFill>
            <a:prstDash val="solid"/>
            <a:round/>
            <a:headEnd len="med" w="med" type="none"/>
            <a:tailEnd len="med" w="med" type="triangle"/>
          </a:ln>
        </p:spPr>
      </p:cxnSp>
      <p:cxnSp>
        <p:nvCxnSpPr>
          <p:cNvPr id="652" name="Google Shape;652;p77"/>
          <p:cNvCxnSpPr/>
          <p:nvPr/>
        </p:nvCxnSpPr>
        <p:spPr>
          <a:xfrm flipH="1" rot="10800000">
            <a:off x="4364675" y="3454750"/>
            <a:ext cx="1866000" cy="6300"/>
          </a:xfrm>
          <a:prstGeom prst="straightConnector1">
            <a:avLst/>
          </a:prstGeom>
          <a:noFill/>
          <a:ln cap="flat" cmpd="sng" w="28575">
            <a:solidFill>
              <a:srgbClr val="FDB82C"/>
            </a:solidFill>
            <a:prstDash val="solid"/>
            <a:round/>
            <a:headEnd len="med" w="med" type="none"/>
            <a:tailEnd len="med" w="med" type="triangle"/>
          </a:ln>
        </p:spPr>
      </p:cxnSp>
      <p:cxnSp>
        <p:nvCxnSpPr>
          <p:cNvPr id="653" name="Google Shape;653;p77"/>
          <p:cNvCxnSpPr/>
          <p:nvPr/>
        </p:nvCxnSpPr>
        <p:spPr>
          <a:xfrm flipH="1" rot="10800000">
            <a:off x="4364675" y="2755900"/>
            <a:ext cx="1866000" cy="6300"/>
          </a:xfrm>
          <a:prstGeom prst="straightConnector1">
            <a:avLst/>
          </a:prstGeom>
          <a:noFill/>
          <a:ln cap="flat" cmpd="sng" w="28575">
            <a:solidFill>
              <a:srgbClr val="FDB82C"/>
            </a:solidFill>
            <a:prstDash val="solid"/>
            <a:round/>
            <a:headEnd len="med" w="med" type="none"/>
            <a:tailEnd len="med" w="med" type="triangle"/>
          </a:ln>
        </p:spPr>
      </p:cxnSp>
      <p:cxnSp>
        <p:nvCxnSpPr>
          <p:cNvPr id="654" name="Google Shape;654;p77"/>
          <p:cNvCxnSpPr/>
          <p:nvPr/>
        </p:nvCxnSpPr>
        <p:spPr>
          <a:xfrm flipH="1" rot="10800000">
            <a:off x="4364675" y="2292100"/>
            <a:ext cx="1866000" cy="6300"/>
          </a:xfrm>
          <a:prstGeom prst="straightConnector1">
            <a:avLst/>
          </a:prstGeom>
          <a:noFill/>
          <a:ln cap="flat" cmpd="sng" w="28575">
            <a:solidFill>
              <a:srgbClr val="FDB82C"/>
            </a:solidFill>
            <a:prstDash val="solid"/>
            <a:round/>
            <a:headEnd len="med" w="med" type="none"/>
            <a:tailEnd len="med" w="med" type="triangle"/>
          </a:ln>
        </p:spPr>
      </p:cxnSp>
      <p:cxnSp>
        <p:nvCxnSpPr>
          <p:cNvPr id="655" name="Google Shape;655;p77"/>
          <p:cNvCxnSpPr/>
          <p:nvPr/>
        </p:nvCxnSpPr>
        <p:spPr>
          <a:xfrm flipH="1" rot="10800000">
            <a:off x="4364675" y="1821750"/>
            <a:ext cx="1866000" cy="6300"/>
          </a:xfrm>
          <a:prstGeom prst="straightConnector1">
            <a:avLst/>
          </a:prstGeom>
          <a:noFill/>
          <a:ln cap="flat" cmpd="sng" w="28575">
            <a:solidFill>
              <a:srgbClr val="FDB82C"/>
            </a:solidFill>
            <a:prstDash val="solid"/>
            <a:round/>
            <a:headEnd len="med" w="med" type="none"/>
            <a:tailEnd len="med" w="med" type="triangle"/>
          </a:ln>
        </p:spPr>
      </p:cxn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7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cxnSp>
        <p:nvCxnSpPr>
          <p:cNvPr id="661" name="Google Shape;661;p78"/>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662" name="Google Shape;662;p78"/>
          <p:cNvSpPr txBox="1"/>
          <p:nvPr>
            <p:ph idx="1" type="body"/>
          </p:nvPr>
        </p:nvSpPr>
        <p:spPr>
          <a:xfrm>
            <a:off x="477400" y="1043650"/>
            <a:ext cx="4646400" cy="463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rgbClr val="00B2A9"/>
                </a:solidFill>
                <a:latin typeface="Roboto"/>
                <a:ea typeface="Roboto"/>
                <a:cs typeface="Roboto"/>
                <a:sym typeface="Roboto"/>
              </a:rPr>
              <a:t>Design the layers of the Atmosphere!</a:t>
            </a:r>
            <a:endParaRPr sz="2000">
              <a:solidFill>
                <a:srgbClr val="00B2A9"/>
              </a:solidFill>
              <a:latin typeface="Roboto"/>
              <a:ea typeface="Roboto"/>
              <a:cs typeface="Roboto"/>
              <a:sym typeface="Roboto"/>
            </a:endParaRPr>
          </a:p>
        </p:txBody>
      </p:sp>
      <p:pic>
        <p:nvPicPr>
          <p:cNvPr id="663" name="Google Shape;663;p78"/>
          <p:cNvPicPr preferRelativeResize="0"/>
          <p:nvPr/>
        </p:nvPicPr>
        <p:blipFill rotWithShape="1">
          <a:blip r:embed="rId3">
            <a:alphaModFix/>
          </a:blip>
          <a:srcRect b="6976" l="17177" r="17975" t="0"/>
          <a:stretch/>
        </p:blipFill>
        <p:spPr>
          <a:xfrm>
            <a:off x="5212500" y="1043650"/>
            <a:ext cx="3159276" cy="3770600"/>
          </a:xfrm>
          <a:prstGeom prst="rect">
            <a:avLst/>
          </a:prstGeom>
          <a:noFill/>
          <a:ln>
            <a:noFill/>
          </a:ln>
        </p:spPr>
      </p:pic>
      <p:pic>
        <p:nvPicPr>
          <p:cNvPr id="664" name="Google Shape;664;p78"/>
          <p:cNvPicPr preferRelativeResize="0"/>
          <p:nvPr/>
        </p:nvPicPr>
        <p:blipFill>
          <a:blip r:embed="rId4">
            <a:alphaModFix/>
          </a:blip>
          <a:stretch>
            <a:fillRect/>
          </a:stretch>
        </p:blipFill>
        <p:spPr>
          <a:xfrm>
            <a:off x="1718475" y="3608250"/>
            <a:ext cx="1396100" cy="1396100"/>
          </a:xfrm>
          <a:prstGeom prst="rect">
            <a:avLst/>
          </a:prstGeom>
          <a:noFill/>
          <a:ln>
            <a:noFill/>
          </a:ln>
        </p:spPr>
      </p:pic>
      <p:cxnSp>
        <p:nvCxnSpPr>
          <p:cNvPr id="665" name="Google Shape;665;p78"/>
          <p:cNvCxnSpPr/>
          <p:nvPr/>
        </p:nvCxnSpPr>
        <p:spPr>
          <a:xfrm rot="10800000">
            <a:off x="791850" y="1735300"/>
            <a:ext cx="971100" cy="2571000"/>
          </a:xfrm>
          <a:prstGeom prst="straightConnector1">
            <a:avLst/>
          </a:prstGeom>
          <a:noFill/>
          <a:ln cap="flat" cmpd="sng" w="28575">
            <a:solidFill>
              <a:schemeClr val="dk1"/>
            </a:solidFill>
            <a:prstDash val="solid"/>
            <a:round/>
            <a:headEnd len="med" w="med" type="none"/>
            <a:tailEnd len="med" w="med" type="none"/>
          </a:ln>
        </p:spPr>
      </p:cxnSp>
      <p:cxnSp>
        <p:nvCxnSpPr>
          <p:cNvPr id="666" name="Google Shape;666;p78"/>
          <p:cNvCxnSpPr/>
          <p:nvPr/>
        </p:nvCxnSpPr>
        <p:spPr>
          <a:xfrm flipH="1" rot="10800000">
            <a:off x="3070075" y="1748650"/>
            <a:ext cx="1121100" cy="2544300"/>
          </a:xfrm>
          <a:prstGeom prst="straightConnector1">
            <a:avLst/>
          </a:prstGeom>
          <a:noFill/>
          <a:ln cap="flat" cmpd="sng" w="28575">
            <a:solidFill>
              <a:schemeClr val="dk1"/>
            </a:solidFill>
            <a:prstDash val="solid"/>
            <a:round/>
            <a:headEnd len="med" w="med" type="none"/>
            <a:tailEnd len="med" w="med" type="none"/>
          </a:ln>
        </p:spPr>
      </p:cxn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7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672" name="Google Shape;672;p79"/>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graphicFrame>
        <p:nvGraphicFramePr>
          <p:cNvPr id="673" name="Google Shape;673;p79"/>
          <p:cNvGraphicFramePr/>
          <p:nvPr/>
        </p:nvGraphicFramePr>
        <p:xfrm>
          <a:off x="581625" y="2054700"/>
          <a:ext cx="3000000" cy="3000000"/>
        </p:xfrm>
        <a:graphic>
          <a:graphicData uri="http://schemas.openxmlformats.org/drawingml/2006/table">
            <a:tbl>
              <a:tblPr>
                <a:noFill/>
                <a:tableStyleId>{00820A2E-DC79-4C95-BFB4-3AF1BE64DF56}</a:tableStyleId>
              </a:tblPr>
              <a:tblGrid>
                <a:gridCol w="3619500"/>
                <a:gridCol w="3619500"/>
              </a:tblGrid>
              <a:tr h="1312300">
                <a:tc gridSpan="2">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Why is the Atmosphere so </a:t>
                      </a:r>
                      <a:r>
                        <a:rPr lang="en" sz="1800">
                          <a:solidFill>
                            <a:srgbClr val="1F3A93"/>
                          </a:solidFill>
                          <a:latin typeface="Roboto"/>
                          <a:ea typeface="Roboto"/>
                          <a:cs typeface="Roboto"/>
                          <a:sym typeface="Roboto"/>
                        </a:rPr>
                        <a:t>important</a:t>
                      </a:r>
                      <a:r>
                        <a:rPr lang="en" sz="1800">
                          <a:solidFill>
                            <a:srgbClr val="1F3A93"/>
                          </a:solidFill>
                          <a:latin typeface="Roboto"/>
                          <a:ea typeface="Roboto"/>
                          <a:cs typeface="Roboto"/>
                          <a:sym typeface="Roboto"/>
                        </a:rPr>
                        <a:t>? </a:t>
                      </a:r>
                      <a:endParaRPr>
                        <a:solidFill>
                          <a:srgbClr val="1F3A93"/>
                        </a:solidFill>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hMerge="1"/>
              </a:tr>
            </a:tbl>
          </a:graphicData>
        </a:graphic>
      </p:graphicFrame>
      <p:sp>
        <p:nvSpPr>
          <p:cNvPr id="674" name="Google Shape;674;p79"/>
          <p:cNvSpPr/>
          <p:nvPr/>
        </p:nvSpPr>
        <p:spPr>
          <a:xfrm>
            <a:off x="7427001" y="71679"/>
            <a:ext cx="1636500" cy="1152900"/>
          </a:xfrm>
          <a:prstGeom prst="teardrop">
            <a:avLst>
              <a:gd fmla="val 100000" name="adj"/>
            </a:avLst>
          </a:prstGeom>
          <a:solidFill>
            <a:srgbClr val="FFFFFF"/>
          </a:solidFill>
          <a:ln cap="flat" cmpd="sng" w="28575">
            <a:solidFill>
              <a:srgbClr val="FDB82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solidFill>
                  <a:srgbClr val="1F3A93"/>
                </a:solidFill>
                <a:latin typeface="Roboto"/>
                <a:ea typeface="Roboto"/>
                <a:cs typeface="Roboto"/>
                <a:sym typeface="Roboto"/>
              </a:rPr>
              <a:t>Don’t forget to complete your daily learning log!! </a:t>
            </a:r>
            <a:endParaRPr b="1" sz="1300">
              <a:solidFill>
                <a:srgbClr val="1F3A93"/>
              </a:solidFill>
              <a:latin typeface="Roboto"/>
              <a:ea typeface="Roboto"/>
              <a:cs typeface="Roboto"/>
              <a:sym typeface="Roboto"/>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678" name="Shape 678"/>
        <p:cNvGrpSpPr/>
        <p:nvPr/>
      </p:nvGrpSpPr>
      <p:grpSpPr>
        <a:xfrm>
          <a:off x="0" y="0"/>
          <a:ext cx="0" cy="0"/>
          <a:chOff x="0" y="0"/>
          <a:chExt cx="0" cy="0"/>
        </a:xfrm>
      </p:grpSpPr>
      <p:pic>
        <p:nvPicPr>
          <p:cNvPr id="679" name="Google Shape;679;p80"/>
          <p:cNvPicPr preferRelativeResize="0"/>
          <p:nvPr/>
        </p:nvPicPr>
        <p:blipFill rotWithShape="1">
          <a:blip r:embed="rId3">
            <a:alphaModFix/>
          </a:blip>
          <a:srcRect b="35111" l="18892" r="27297" t="0"/>
          <a:stretch/>
        </p:blipFill>
        <p:spPr>
          <a:xfrm rot="5400000">
            <a:off x="228638" y="-552487"/>
            <a:ext cx="5181600" cy="6248475"/>
          </a:xfrm>
          <a:prstGeom prst="rect">
            <a:avLst/>
          </a:prstGeom>
          <a:noFill/>
          <a:ln>
            <a:noFill/>
          </a:ln>
        </p:spPr>
      </p:pic>
      <p:sp>
        <p:nvSpPr>
          <p:cNvPr id="680" name="Google Shape;680;p80"/>
          <p:cNvSpPr txBox="1"/>
          <p:nvPr>
            <p:ph idx="1" type="subTitle"/>
          </p:nvPr>
        </p:nvSpPr>
        <p:spPr>
          <a:xfrm>
            <a:off x="597375" y="3358025"/>
            <a:ext cx="42534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The Big Picture</a:t>
            </a:r>
            <a:endParaRPr sz="2600">
              <a:solidFill>
                <a:schemeClr val="lt1"/>
              </a:solidFill>
              <a:latin typeface="Raleway Medium"/>
              <a:ea typeface="Raleway Medium"/>
              <a:cs typeface="Raleway Medium"/>
              <a:sym typeface="Raleway Medium"/>
            </a:endParaRPr>
          </a:p>
        </p:txBody>
      </p:sp>
      <p:cxnSp>
        <p:nvCxnSpPr>
          <p:cNvPr id="681" name="Google Shape;681;p80"/>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682" name="Google Shape;682;p80"/>
          <p:cNvPicPr preferRelativeResize="0"/>
          <p:nvPr/>
        </p:nvPicPr>
        <p:blipFill>
          <a:blip r:embed="rId4">
            <a:alphaModFix/>
          </a:blip>
          <a:stretch>
            <a:fillRect/>
          </a:stretch>
        </p:blipFill>
        <p:spPr>
          <a:xfrm>
            <a:off x="690719" y="1064375"/>
            <a:ext cx="1947275" cy="581013"/>
          </a:xfrm>
          <a:prstGeom prst="rect">
            <a:avLst/>
          </a:prstGeom>
          <a:noFill/>
          <a:ln>
            <a:noFill/>
          </a:ln>
        </p:spPr>
      </p:pic>
      <p:sp>
        <p:nvSpPr>
          <p:cNvPr id="683" name="Google Shape;683;p80"/>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4</a:t>
            </a:r>
            <a:endParaRPr b="1" sz="4800">
              <a:solidFill>
                <a:schemeClr val="lt1"/>
              </a:solidFill>
              <a:latin typeface="Roboto Condensed"/>
              <a:ea typeface="Roboto Condensed"/>
              <a:cs typeface="Roboto Condensed"/>
              <a:sym typeface="Roboto Condensed"/>
            </a:endParaRPr>
          </a:p>
        </p:txBody>
      </p:sp>
      <p:pic>
        <p:nvPicPr>
          <p:cNvPr id="684" name="Google Shape;684;p80"/>
          <p:cNvPicPr preferRelativeResize="0"/>
          <p:nvPr/>
        </p:nvPicPr>
        <p:blipFill rotWithShape="1">
          <a:blip r:embed="rId5">
            <a:alphaModFix/>
          </a:blip>
          <a:srcRect b="0" l="0" r="0" t="0"/>
          <a:stretch/>
        </p:blipFill>
        <p:spPr>
          <a:xfrm>
            <a:off x="5943663" y="1263013"/>
            <a:ext cx="2958515" cy="295851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p8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graphicFrame>
        <p:nvGraphicFramePr>
          <p:cNvPr id="690" name="Google Shape;690;p81"/>
          <p:cNvGraphicFramePr/>
          <p:nvPr/>
        </p:nvGraphicFramePr>
        <p:xfrm>
          <a:off x="803513" y="2411150"/>
          <a:ext cx="3000000" cy="3000000"/>
        </p:xfrm>
        <a:graphic>
          <a:graphicData uri="http://schemas.openxmlformats.org/drawingml/2006/table">
            <a:tbl>
              <a:tblPr>
                <a:noFill/>
                <a:tableStyleId>{00820A2E-DC79-4C95-BFB4-3AF1BE64DF56}</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are the top three causes of </a:t>
                      </a:r>
                      <a:r>
                        <a:rPr lang="en" sz="1800">
                          <a:solidFill>
                            <a:srgbClr val="1F3A93"/>
                          </a:solidFill>
                          <a:latin typeface="Roboto"/>
                          <a:ea typeface="Roboto"/>
                          <a:cs typeface="Roboto"/>
                          <a:sym typeface="Roboto"/>
                        </a:rPr>
                        <a:t>climate change.</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691" name="Google Shape;691;p81"/>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Question:</a:t>
            </a:r>
            <a:endParaRPr b="1" sz="3000">
              <a:solidFill>
                <a:srgbClr val="00B2A9"/>
              </a:solidFill>
              <a:latin typeface="Roboto"/>
              <a:ea typeface="Roboto"/>
              <a:cs typeface="Roboto"/>
              <a:sym typeface="Roboto"/>
            </a:endParaRPr>
          </a:p>
        </p:txBody>
      </p:sp>
      <p:cxnSp>
        <p:nvCxnSpPr>
          <p:cNvPr id="692" name="Google Shape;692;p81"/>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p8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sp>
        <p:nvSpPr>
          <p:cNvPr id="698" name="Google Shape;698;p82"/>
          <p:cNvSpPr txBox="1"/>
          <p:nvPr>
            <p:ph idx="1" type="body"/>
          </p:nvPr>
        </p:nvSpPr>
        <p:spPr>
          <a:xfrm>
            <a:off x="311700" y="1152475"/>
            <a:ext cx="8520600" cy="34164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800">
                <a:solidFill>
                  <a:srgbClr val="00B2A9"/>
                </a:solidFill>
                <a:latin typeface="Roboto"/>
                <a:ea typeface="Roboto"/>
                <a:cs typeface="Roboto"/>
                <a:sym typeface="Roboto"/>
              </a:rPr>
              <a:t>Students will be able to:</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Examine what climate change looks like</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Evaluate the main causes of climate change</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Explain what climate justice is and how climate change impacts minorities</a:t>
            </a:r>
            <a:endParaRPr sz="2800">
              <a:solidFill>
                <a:srgbClr val="00B2A9"/>
              </a:solidFill>
              <a:latin typeface="Roboto"/>
              <a:ea typeface="Roboto"/>
              <a:cs typeface="Roboto"/>
              <a:sym typeface="Roboto"/>
            </a:endParaRPr>
          </a:p>
          <a:p>
            <a:pPr indent="0" lvl="0" marL="45720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cxnSp>
        <p:nvCxnSpPr>
          <p:cNvPr id="699" name="Google Shape;699;p82"/>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9"/>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Introduction</a:t>
            </a:r>
            <a:endParaRPr b="1">
              <a:solidFill>
                <a:srgbClr val="1F3A93"/>
              </a:solidFill>
              <a:latin typeface="Roboto Condensed"/>
              <a:ea typeface="Roboto Condensed"/>
              <a:cs typeface="Roboto Condensed"/>
              <a:sym typeface="Roboto Condensed"/>
            </a:endParaRPr>
          </a:p>
        </p:txBody>
      </p:sp>
      <p:cxnSp>
        <p:nvCxnSpPr>
          <p:cNvPr id="140" name="Google Shape;140;p29"/>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141" name="Google Shape;141;p29"/>
          <p:cNvSpPr txBox="1"/>
          <p:nvPr/>
        </p:nvSpPr>
        <p:spPr>
          <a:xfrm>
            <a:off x="3672951" y="1163500"/>
            <a:ext cx="5096100" cy="27672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ctr">
              <a:lnSpc>
                <a:spcPct val="115000"/>
              </a:lnSpc>
              <a:spcBef>
                <a:spcPts val="0"/>
              </a:spcBef>
              <a:spcAft>
                <a:spcPts val="1200"/>
              </a:spcAft>
              <a:buNone/>
            </a:pPr>
            <a:r>
              <a:rPr lang="en" sz="2000">
                <a:solidFill>
                  <a:srgbClr val="1F3A93"/>
                </a:solidFill>
                <a:latin typeface="Roboto"/>
                <a:ea typeface="Roboto"/>
                <a:cs typeface="Roboto"/>
                <a:sym typeface="Roboto"/>
              </a:rPr>
              <a:t>In Unearth, students become scientists, studying the layers of the Earth and Atmosphere, and applying that knowledge to current climate change issues. Students will learn that climate change is not only a scientific issue but a social justice issue. The Unearth curriculum culminates in a nationwide contest for students to submit 3D models of the layers of the Earth and/or Atmosphere.</a:t>
            </a:r>
            <a:endParaRPr sz="2000">
              <a:solidFill>
                <a:srgbClr val="1F3A93"/>
              </a:solidFill>
              <a:latin typeface="Roboto"/>
              <a:ea typeface="Roboto"/>
              <a:cs typeface="Roboto"/>
              <a:sym typeface="Roboto"/>
            </a:endParaRPr>
          </a:p>
        </p:txBody>
      </p:sp>
      <p:sp>
        <p:nvSpPr>
          <p:cNvPr id="142" name="Google Shape;142;p29"/>
          <p:cNvSpPr/>
          <p:nvPr/>
        </p:nvSpPr>
        <p:spPr>
          <a:xfrm>
            <a:off x="5304599" y="3862925"/>
            <a:ext cx="2417100" cy="1029600"/>
          </a:xfrm>
          <a:prstGeom prst="wedgeEllipseCallout">
            <a:avLst>
              <a:gd fmla="val -32664" name="adj1"/>
              <a:gd fmla="val 63914" name="adj2"/>
            </a:avLst>
          </a:prstGeom>
          <a:noFill/>
          <a:ln cap="flat" cmpd="sng" w="28575">
            <a:solidFill>
              <a:srgbClr val="FDB82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 sz="1600">
                <a:latin typeface="Roboto"/>
                <a:ea typeface="Roboto"/>
                <a:cs typeface="Roboto"/>
                <a:sym typeface="Roboto"/>
              </a:rPr>
              <a:t>Don’t forget, there’s a competition too!</a:t>
            </a:r>
            <a:endParaRPr i="1" sz="1600">
              <a:latin typeface="Roboto"/>
              <a:ea typeface="Roboto"/>
              <a:cs typeface="Roboto"/>
              <a:sym typeface="Roboto"/>
            </a:endParaRPr>
          </a:p>
        </p:txBody>
      </p:sp>
      <p:grpSp>
        <p:nvGrpSpPr>
          <p:cNvPr id="143" name="Google Shape;143;p29"/>
          <p:cNvGrpSpPr/>
          <p:nvPr/>
        </p:nvGrpSpPr>
        <p:grpSpPr>
          <a:xfrm flipH="1" rot="-1818">
            <a:off x="3925951" y="3990111"/>
            <a:ext cx="893737" cy="610535"/>
            <a:chOff x="3104742" y="3437775"/>
            <a:chExt cx="1575700" cy="1076781"/>
          </a:xfrm>
        </p:grpSpPr>
        <p:sp>
          <p:nvSpPr>
            <p:cNvPr id="144" name="Google Shape;144;p29"/>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45" name="Google Shape;145;p29"/>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46" name="Google Shape;146;p29"/>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47" name="Google Shape;147;p29"/>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48" name="Google Shape;148;p29"/>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49" name="Google Shape;149;p29"/>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50" name="Google Shape;150;p29"/>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51" name="Google Shape;151;p29"/>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52" name="Google Shape;152;p29"/>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53" name="Google Shape;153;p29"/>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pic>
        <p:nvPicPr>
          <p:cNvPr id="154" name="Google Shape;154;p29"/>
          <p:cNvPicPr preferRelativeResize="0"/>
          <p:nvPr/>
        </p:nvPicPr>
        <p:blipFill rotWithShape="1">
          <a:blip r:embed="rId3">
            <a:alphaModFix/>
          </a:blip>
          <a:srcRect b="0" l="0" r="0" t="0"/>
          <a:stretch/>
        </p:blipFill>
        <p:spPr>
          <a:xfrm>
            <a:off x="482538" y="1267113"/>
            <a:ext cx="2958515" cy="295851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8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705" name="Google Shape;705;p83"/>
          <p:cNvSpPr txBox="1"/>
          <p:nvPr>
            <p:ph idx="1" type="body"/>
          </p:nvPr>
        </p:nvSpPr>
        <p:spPr>
          <a:xfrm>
            <a:off x="311700" y="1798325"/>
            <a:ext cx="8520600" cy="2859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Mini-lesson: Explore Climate Change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Rank </a:t>
            </a:r>
            <a:r>
              <a:rPr b="1" lang="en" sz="2400">
                <a:solidFill>
                  <a:srgbClr val="00B2A9"/>
                </a:solidFill>
                <a:latin typeface="Roboto"/>
                <a:ea typeface="Roboto"/>
                <a:cs typeface="Roboto"/>
                <a:sym typeface="Roboto"/>
              </a:rPr>
              <a:t>climate change effects</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Voices Matter</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cxnSp>
        <p:nvCxnSpPr>
          <p:cNvPr id="706" name="Google Shape;706;p83"/>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8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Explore Climate Change</a:t>
            </a:r>
            <a:endParaRPr b="1">
              <a:solidFill>
                <a:srgbClr val="1F3A93"/>
              </a:solidFill>
              <a:latin typeface="Roboto Condensed"/>
              <a:ea typeface="Roboto Condensed"/>
              <a:cs typeface="Roboto Condensed"/>
              <a:sym typeface="Roboto Condensed"/>
            </a:endParaRPr>
          </a:p>
        </p:txBody>
      </p:sp>
      <p:graphicFrame>
        <p:nvGraphicFramePr>
          <p:cNvPr id="712" name="Google Shape;712;p84"/>
          <p:cNvGraphicFramePr/>
          <p:nvPr/>
        </p:nvGraphicFramePr>
        <p:xfrm>
          <a:off x="581625" y="2054700"/>
          <a:ext cx="3000000" cy="3000000"/>
        </p:xfrm>
        <a:graphic>
          <a:graphicData uri="http://schemas.openxmlformats.org/drawingml/2006/table">
            <a:tbl>
              <a:tblPr>
                <a:noFill/>
                <a:tableStyleId>{00820A2E-DC79-4C95-BFB4-3AF1BE64DF56}</a:tableStyleId>
              </a:tblPr>
              <a:tblGrid>
                <a:gridCol w="3619500"/>
                <a:gridCol w="3619500"/>
              </a:tblGrid>
              <a:tr h="1312300">
                <a:tc gridSpan="2">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Explore the following slides. What do you notice about the photos? Try to identify what you are seeing through a lens of Climate Change. W</a:t>
                      </a:r>
                      <a:r>
                        <a:rPr lang="en" sz="1800">
                          <a:solidFill>
                            <a:srgbClr val="1F3A93"/>
                          </a:solidFill>
                          <a:latin typeface="Roboto"/>
                          <a:ea typeface="Roboto"/>
                          <a:cs typeface="Roboto"/>
                          <a:sym typeface="Roboto"/>
                        </a:rPr>
                        <a:t>hat potentially caused these changes? </a:t>
                      </a:r>
                      <a:endParaRPr>
                        <a:solidFill>
                          <a:srgbClr val="1F3A93"/>
                        </a:solidFill>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hMerge="1"/>
              </a:tr>
            </a:tbl>
          </a:graphicData>
        </a:graphic>
      </p:graphicFrame>
      <p:cxnSp>
        <p:nvCxnSpPr>
          <p:cNvPr id="713" name="Google Shape;713;p84"/>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8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Climate Change in Pictures</a:t>
            </a:r>
            <a:endParaRPr b="1">
              <a:solidFill>
                <a:srgbClr val="1F3A93"/>
              </a:solidFill>
              <a:latin typeface="Roboto Condensed"/>
              <a:ea typeface="Roboto Condensed"/>
              <a:cs typeface="Roboto Condensed"/>
              <a:sym typeface="Roboto Condensed"/>
            </a:endParaRPr>
          </a:p>
        </p:txBody>
      </p:sp>
      <p:pic>
        <p:nvPicPr>
          <p:cNvPr id="719" name="Google Shape;719;p85"/>
          <p:cNvPicPr preferRelativeResize="0"/>
          <p:nvPr/>
        </p:nvPicPr>
        <p:blipFill>
          <a:blip r:embed="rId3">
            <a:alphaModFix/>
          </a:blip>
          <a:stretch>
            <a:fillRect/>
          </a:stretch>
        </p:blipFill>
        <p:spPr>
          <a:xfrm>
            <a:off x="409575" y="1163500"/>
            <a:ext cx="6527624" cy="3635649"/>
          </a:xfrm>
          <a:prstGeom prst="rect">
            <a:avLst/>
          </a:prstGeom>
          <a:noFill/>
          <a:ln cap="flat" cmpd="sng" w="38100">
            <a:solidFill>
              <a:srgbClr val="00B2A9"/>
            </a:solidFill>
            <a:prstDash val="solid"/>
            <a:round/>
            <a:headEnd len="sm" w="sm" type="none"/>
            <a:tailEnd len="sm" w="sm" type="none"/>
          </a:ln>
        </p:spPr>
      </p:pic>
      <p:cxnSp>
        <p:nvCxnSpPr>
          <p:cNvPr id="720" name="Google Shape;720;p85"/>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p8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Climate Change in Pictures</a:t>
            </a:r>
            <a:endParaRPr b="1">
              <a:solidFill>
                <a:srgbClr val="1F3A93"/>
              </a:solidFill>
              <a:latin typeface="Roboto Condensed"/>
              <a:ea typeface="Roboto Condensed"/>
              <a:cs typeface="Roboto Condensed"/>
              <a:sym typeface="Roboto Condensed"/>
            </a:endParaRPr>
          </a:p>
        </p:txBody>
      </p:sp>
      <p:cxnSp>
        <p:nvCxnSpPr>
          <p:cNvPr id="726" name="Google Shape;726;p86"/>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pic>
        <p:nvPicPr>
          <p:cNvPr id="727" name="Google Shape;727;p86"/>
          <p:cNvPicPr preferRelativeResize="0"/>
          <p:nvPr/>
        </p:nvPicPr>
        <p:blipFill>
          <a:blip r:embed="rId3">
            <a:alphaModFix/>
          </a:blip>
          <a:stretch>
            <a:fillRect/>
          </a:stretch>
        </p:blipFill>
        <p:spPr>
          <a:xfrm>
            <a:off x="152400" y="1046300"/>
            <a:ext cx="5259733" cy="39448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p8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Climate Change in Pictures</a:t>
            </a:r>
            <a:endParaRPr b="1">
              <a:solidFill>
                <a:srgbClr val="1F3A93"/>
              </a:solidFill>
              <a:latin typeface="Roboto Condensed"/>
              <a:ea typeface="Roboto Condensed"/>
              <a:cs typeface="Roboto Condensed"/>
              <a:sym typeface="Roboto Condensed"/>
            </a:endParaRPr>
          </a:p>
        </p:txBody>
      </p:sp>
      <p:pic>
        <p:nvPicPr>
          <p:cNvPr id="733" name="Google Shape;733;p87"/>
          <p:cNvPicPr preferRelativeResize="0"/>
          <p:nvPr/>
        </p:nvPicPr>
        <p:blipFill>
          <a:blip r:embed="rId3">
            <a:alphaModFix/>
          </a:blip>
          <a:stretch>
            <a:fillRect/>
          </a:stretch>
        </p:blipFill>
        <p:spPr>
          <a:xfrm>
            <a:off x="311700" y="1219600"/>
            <a:ext cx="6679576" cy="3757251"/>
          </a:xfrm>
          <a:prstGeom prst="rect">
            <a:avLst/>
          </a:prstGeom>
          <a:noFill/>
          <a:ln cap="flat" cmpd="sng" w="38100">
            <a:solidFill>
              <a:srgbClr val="00B2A9"/>
            </a:solidFill>
            <a:prstDash val="solid"/>
            <a:round/>
            <a:headEnd len="sm" w="sm" type="none"/>
            <a:tailEnd len="sm" w="sm" type="none"/>
          </a:ln>
        </p:spPr>
      </p:pic>
      <p:cxnSp>
        <p:nvCxnSpPr>
          <p:cNvPr id="734" name="Google Shape;734;p87"/>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8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Climate Change in Pictures</a:t>
            </a:r>
            <a:endParaRPr b="1">
              <a:solidFill>
                <a:srgbClr val="1F3A93"/>
              </a:solidFill>
              <a:latin typeface="Roboto Condensed"/>
              <a:ea typeface="Roboto Condensed"/>
              <a:cs typeface="Roboto Condensed"/>
              <a:sym typeface="Roboto Condensed"/>
            </a:endParaRPr>
          </a:p>
        </p:txBody>
      </p:sp>
      <p:pic>
        <p:nvPicPr>
          <p:cNvPr id="740" name="Google Shape;740;p88"/>
          <p:cNvPicPr preferRelativeResize="0"/>
          <p:nvPr/>
        </p:nvPicPr>
        <p:blipFill>
          <a:blip r:embed="rId3">
            <a:alphaModFix/>
          </a:blip>
          <a:stretch>
            <a:fillRect/>
          </a:stretch>
        </p:blipFill>
        <p:spPr>
          <a:xfrm>
            <a:off x="409575" y="1219700"/>
            <a:ext cx="6604975" cy="3685899"/>
          </a:xfrm>
          <a:prstGeom prst="rect">
            <a:avLst/>
          </a:prstGeom>
          <a:noFill/>
          <a:ln cap="flat" cmpd="sng" w="38100">
            <a:solidFill>
              <a:srgbClr val="00B2A9"/>
            </a:solidFill>
            <a:prstDash val="solid"/>
            <a:round/>
            <a:headEnd len="sm" w="sm" type="none"/>
            <a:tailEnd len="sm" w="sm" type="none"/>
          </a:ln>
        </p:spPr>
      </p:pic>
      <p:cxnSp>
        <p:nvCxnSpPr>
          <p:cNvPr id="741" name="Google Shape;741;p88"/>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sp>
        <p:nvSpPr>
          <p:cNvPr id="746" name="Google Shape;746;p8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Climate Change in Pictures</a:t>
            </a:r>
            <a:endParaRPr b="1">
              <a:solidFill>
                <a:srgbClr val="1F3A93"/>
              </a:solidFill>
              <a:latin typeface="Roboto Condensed"/>
              <a:ea typeface="Roboto Condensed"/>
              <a:cs typeface="Roboto Condensed"/>
              <a:sym typeface="Roboto Condensed"/>
            </a:endParaRPr>
          </a:p>
        </p:txBody>
      </p:sp>
      <p:pic>
        <p:nvPicPr>
          <p:cNvPr id="747" name="Google Shape;747;p89"/>
          <p:cNvPicPr preferRelativeResize="0"/>
          <p:nvPr/>
        </p:nvPicPr>
        <p:blipFill>
          <a:blip r:embed="rId3">
            <a:alphaModFix/>
          </a:blip>
          <a:stretch>
            <a:fillRect/>
          </a:stretch>
        </p:blipFill>
        <p:spPr>
          <a:xfrm>
            <a:off x="357150" y="1163500"/>
            <a:ext cx="6645699" cy="3748899"/>
          </a:xfrm>
          <a:prstGeom prst="rect">
            <a:avLst/>
          </a:prstGeom>
          <a:noFill/>
          <a:ln cap="flat" cmpd="sng" w="38100">
            <a:solidFill>
              <a:srgbClr val="00B2A9"/>
            </a:solidFill>
            <a:prstDash val="solid"/>
            <a:round/>
            <a:headEnd len="sm" w="sm" type="none"/>
            <a:tailEnd len="sm" w="sm" type="none"/>
          </a:ln>
        </p:spPr>
      </p:pic>
      <p:cxnSp>
        <p:nvCxnSpPr>
          <p:cNvPr id="748" name="Google Shape;748;p89"/>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p9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Climate Change in Pictures</a:t>
            </a:r>
            <a:endParaRPr b="1">
              <a:solidFill>
                <a:srgbClr val="1F3A93"/>
              </a:solidFill>
              <a:latin typeface="Roboto Condensed"/>
              <a:ea typeface="Roboto Condensed"/>
              <a:cs typeface="Roboto Condensed"/>
              <a:sym typeface="Roboto Condensed"/>
            </a:endParaRPr>
          </a:p>
        </p:txBody>
      </p:sp>
      <p:pic>
        <p:nvPicPr>
          <p:cNvPr id="754" name="Google Shape;754;p90"/>
          <p:cNvPicPr preferRelativeResize="0"/>
          <p:nvPr/>
        </p:nvPicPr>
        <p:blipFill>
          <a:blip r:embed="rId3">
            <a:alphaModFix/>
          </a:blip>
          <a:stretch>
            <a:fillRect/>
          </a:stretch>
        </p:blipFill>
        <p:spPr>
          <a:xfrm>
            <a:off x="409575" y="1257475"/>
            <a:ext cx="6468624" cy="3571300"/>
          </a:xfrm>
          <a:prstGeom prst="rect">
            <a:avLst/>
          </a:prstGeom>
          <a:noFill/>
          <a:ln cap="flat" cmpd="sng" w="38100">
            <a:solidFill>
              <a:srgbClr val="00B2A9"/>
            </a:solidFill>
            <a:prstDash val="solid"/>
            <a:round/>
            <a:headEnd len="sm" w="sm" type="none"/>
            <a:tailEnd len="sm" w="sm" type="none"/>
          </a:ln>
        </p:spPr>
      </p:pic>
      <p:cxnSp>
        <p:nvCxnSpPr>
          <p:cNvPr id="755" name="Google Shape;755;p90"/>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sp>
        <p:nvSpPr>
          <p:cNvPr id="760" name="Google Shape;760;p9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Climate Change in Pictures</a:t>
            </a:r>
            <a:endParaRPr b="1">
              <a:solidFill>
                <a:srgbClr val="1F3A93"/>
              </a:solidFill>
              <a:latin typeface="Roboto Condensed"/>
              <a:ea typeface="Roboto Condensed"/>
              <a:cs typeface="Roboto Condensed"/>
              <a:sym typeface="Roboto Condensed"/>
            </a:endParaRPr>
          </a:p>
        </p:txBody>
      </p:sp>
      <p:cxnSp>
        <p:nvCxnSpPr>
          <p:cNvPr id="761" name="Google Shape;761;p91"/>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pic>
        <p:nvPicPr>
          <p:cNvPr id="762" name="Google Shape;762;p91"/>
          <p:cNvPicPr preferRelativeResize="0"/>
          <p:nvPr/>
        </p:nvPicPr>
        <p:blipFill>
          <a:blip r:embed="rId3">
            <a:alphaModFix/>
          </a:blip>
          <a:stretch>
            <a:fillRect/>
          </a:stretch>
        </p:blipFill>
        <p:spPr>
          <a:xfrm>
            <a:off x="152400" y="1046300"/>
            <a:ext cx="5912581" cy="39448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p9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Climate Change NOW</a:t>
            </a:r>
            <a:endParaRPr b="1">
              <a:solidFill>
                <a:srgbClr val="1F3A93"/>
              </a:solidFill>
              <a:latin typeface="Roboto Condensed"/>
              <a:ea typeface="Roboto Condensed"/>
              <a:cs typeface="Roboto Condensed"/>
              <a:sym typeface="Roboto Condensed"/>
            </a:endParaRPr>
          </a:p>
        </p:txBody>
      </p:sp>
      <p:cxnSp>
        <p:nvCxnSpPr>
          <p:cNvPr id="768" name="Google Shape;768;p92"/>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pic>
        <p:nvPicPr>
          <p:cNvPr id="769" name="Google Shape;769;p92"/>
          <p:cNvPicPr preferRelativeResize="0"/>
          <p:nvPr/>
        </p:nvPicPr>
        <p:blipFill>
          <a:blip r:embed="rId3">
            <a:alphaModFix/>
          </a:blip>
          <a:stretch>
            <a:fillRect/>
          </a:stretch>
        </p:blipFill>
        <p:spPr>
          <a:xfrm>
            <a:off x="311700" y="1065750"/>
            <a:ext cx="5915352" cy="3944800"/>
          </a:xfrm>
          <a:prstGeom prst="rect">
            <a:avLst/>
          </a:prstGeom>
          <a:noFill/>
          <a:ln cap="flat" cmpd="sng" w="38100">
            <a:solidFill>
              <a:srgbClr val="00B2A9"/>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3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a:t>
            </a:r>
            <a:r>
              <a:rPr b="1" lang="en" sz="2600">
                <a:solidFill>
                  <a:srgbClr val="1F3A93"/>
                </a:solidFill>
                <a:latin typeface="Roboto Condensed"/>
                <a:ea typeface="Roboto Condensed"/>
                <a:cs typeface="Roboto Condensed"/>
                <a:sym typeface="Roboto Condensed"/>
              </a:rPr>
              <a:t>What’s an infographic and how do I use it? </a:t>
            </a:r>
            <a:endParaRPr b="1" sz="2600">
              <a:solidFill>
                <a:srgbClr val="1F3A93"/>
              </a:solidFill>
              <a:latin typeface="Roboto Condensed"/>
              <a:ea typeface="Roboto Condensed"/>
              <a:cs typeface="Roboto Condensed"/>
              <a:sym typeface="Roboto Condensed"/>
            </a:endParaRPr>
          </a:p>
        </p:txBody>
      </p:sp>
      <p:sp>
        <p:nvSpPr>
          <p:cNvPr id="160" name="Google Shape;160;p30"/>
          <p:cNvSpPr txBox="1"/>
          <p:nvPr>
            <p:ph idx="1" type="body"/>
          </p:nvPr>
        </p:nvSpPr>
        <p:spPr>
          <a:xfrm>
            <a:off x="311700" y="1136550"/>
            <a:ext cx="2707200" cy="1363800"/>
          </a:xfrm>
          <a:prstGeom prst="rect">
            <a:avLst/>
          </a:prstGeom>
        </p:spPr>
        <p:txBody>
          <a:bodyPr anchorCtr="0" anchor="t" bIns="91425" lIns="91425" spcFirstLastPara="1" rIns="91425" wrap="square" tIns="91425">
            <a:noAutofit/>
          </a:bodyPr>
          <a:lstStyle/>
          <a:p>
            <a:pPr indent="0" lvl="0" marL="0" rtl="0" algn="r">
              <a:lnSpc>
                <a:spcPct val="100000"/>
              </a:lnSpc>
              <a:spcBef>
                <a:spcPts val="0"/>
              </a:spcBef>
              <a:spcAft>
                <a:spcPts val="0"/>
              </a:spcAft>
              <a:buNone/>
            </a:pPr>
            <a:r>
              <a:rPr b="1" lang="en" sz="7500">
                <a:solidFill>
                  <a:srgbClr val="00B2A9"/>
                </a:solidFill>
                <a:latin typeface="Roboto"/>
                <a:ea typeface="Roboto"/>
                <a:cs typeface="Roboto"/>
                <a:sym typeface="Roboto"/>
              </a:rPr>
              <a:t>Info</a:t>
            </a:r>
            <a:endParaRPr b="1" sz="8100">
              <a:solidFill>
                <a:srgbClr val="00B2A9"/>
              </a:solidFill>
              <a:latin typeface="Roboto"/>
              <a:ea typeface="Roboto"/>
              <a:cs typeface="Roboto"/>
              <a:sym typeface="Roboto"/>
            </a:endParaRPr>
          </a:p>
        </p:txBody>
      </p:sp>
      <p:sp>
        <p:nvSpPr>
          <p:cNvPr id="161" name="Google Shape;161;p30"/>
          <p:cNvSpPr txBox="1"/>
          <p:nvPr>
            <p:ph idx="1" type="body"/>
          </p:nvPr>
        </p:nvSpPr>
        <p:spPr>
          <a:xfrm>
            <a:off x="3451800" y="1108350"/>
            <a:ext cx="3504000" cy="1420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7500">
                <a:solidFill>
                  <a:srgbClr val="00B2A9"/>
                </a:solidFill>
                <a:latin typeface="Roboto"/>
                <a:ea typeface="Roboto"/>
                <a:cs typeface="Roboto"/>
                <a:sym typeface="Roboto"/>
              </a:rPr>
              <a:t>graphic</a:t>
            </a:r>
            <a:endParaRPr b="1" sz="8100">
              <a:solidFill>
                <a:srgbClr val="00B2A9"/>
              </a:solidFill>
              <a:latin typeface="Roboto"/>
              <a:ea typeface="Roboto"/>
              <a:cs typeface="Roboto"/>
              <a:sym typeface="Roboto"/>
            </a:endParaRPr>
          </a:p>
        </p:txBody>
      </p:sp>
      <p:sp>
        <p:nvSpPr>
          <p:cNvPr id="162" name="Google Shape;162;p30"/>
          <p:cNvSpPr txBox="1"/>
          <p:nvPr/>
        </p:nvSpPr>
        <p:spPr>
          <a:xfrm>
            <a:off x="1067750" y="2377850"/>
            <a:ext cx="19317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rgbClr val="1F3A93"/>
                </a:solidFill>
                <a:latin typeface="Roboto"/>
                <a:ea typeface="Roboto"/>
                <a:cs typeface="Roboto"/>
                <a:sym typeface="Roboto"/>
              </a:rPr>
              <a:t>information</a:t>
            </a:r>
            <a:endParaRPr sz="2400">
              <a:solidFill>
                <a:srgbClr val="1F3A93"/>
              </a:solidFill>
              <a:latin typeface="Roboto"/>
              <a:ea typeface="Roboto"/>
              <a:cs typeface="Roboto"/>
              <a:sym typeface="Roboto"/>
            </a:endParaRPr>
          </a:p>
        </p:txBody>
      </p:sp>
      <p:sp>
        <p:nvSpPr>
          <p:cNvPr id="163" name="Google Shape;163;p30"/>
          <p:cNvSpPr txBox="1"/>
          <p:nvPr/>
        </p:nvSpPr>
        <p:spPr>
          <a:xfrm>
            <a:off x="866150" y="3127475"/>
            <a:ext cx="23349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data, </a:t>
            </a:r>
            <a:endParaRPr sz="1800">
              <a:solidFill>
                <a:srgbClr val="1F3A93"/>
              </a:solidFill>
              <a:latin typeface="Roboto"/>
              <a:ea typeface="Roboto"/>
              <a:cs typeface="Roboto"/>
              <a:sym typeface="Roboto"/>
            </a:endParaRPr>
          </a:p>
          <a:p>
            <a:pPr indent="0" lvl="0" marL="0" rtl="0" algn="ctr">
              <a:spcBef>
                <a:spcPts val="0"/>
              </a:spcBef>
              <a:spcAft>
                <a:spcPts val="0"/>
              </a:spcAft>
              <a:buNone/>
            </a:pPr>
            <a:r>
              <a:rPr lang="en" sz="1800">
                <a:solidFill>
                  <a:srgbClr val="1F3A93"/>
                </a:solidFill>
                <a:latin typeface="Roboto"/>
                <a:ea typeface="Roboto"/>
                <a:cs typeface="Roboto"/>
                <a:sym typeface="Roboto"/>
              </a:rPr>
              <a:t>descriptions, knowledge</a:t>
            </a:r>
            <a:endParaRPr sz="1800">
              <a:solidFill>
                <a:srgbClr val="1F3A93"/>
              </a:solidFill>
              <a:latin typeface="Roboto"/>
              <a:ea typeface="Roboto"/>
              <a:cs typeface="Roboto"/>
              <a:sym typeface="Roboto"/>
            </a:endParaRPr>
          </a:p>
        </p:txBody>
      </p:sp>
      <p:sp>
        <p:nvSpPr>
          <p:cNvPr id="164" name="Google Shape;164;p30"/>
          <p:cNvSpPr/>
          <p:nvPr/>
        </p:nvSpPr>
        <p:spPr>
          <a:xfrm>
            <a:off x="3111000" y="1762613"/>
            <a:ext cx="248700" cy="276300"/>
          </a:xfrm>
          <a:prstGeom prst="ellipse">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30"/>
          <p:cNvSpPr txBox="1"/>
          <p:nvPr/>
        </p:nvSpPr>
        <p:spPr>
          <a:xfrm>
            <a:off x="4453500" y="2377850"/>
            <a:ext cx="15006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rgbClr val="1F3A93"/>
                </a:solidFill>
                <a:latin typeface="Roboto"/>
                <a:ea typeface="Roboto"/>
                <a:cs typeface="Roboto"/>
                <a:sym typeface="Roboto"/>
              </a:rPr>
              <a:t>visual</a:t>
            </a:r>
            <a:endParaRPr sz="2400">
              <a:solidFill>
                <a:srgbClr val="1F3A93"/>
              </a:solidFill>
              <a:latin typeface="Roboto"/>
              <a:ea typeface="Roboto"/>
              <a:cs typeface="Roboto"/>
              <a:sym typeface="Roboto"/>
            </a:endParaRPr>
          </a:p>
        </p:txBody>
      </p:sp>
      <p:sp>
        <p:nvSpPr>
          <p:cNvPr id="166" name="Google Shape;166;p30"/>
          <p:cNvSpPr txBox="1"/>
          <p:nvPr/>
        </p:nvSpPr>
        <p:spPr>
          <a:xfrm>
            <a:off x="4036350" y="3127475"/>
            <a:ext cx="23349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charts, </a:t>
            </a:r>
            <a:endParaRPr sz="1800">
              <a:solidFill>
                <a:srgbClr val="1F3A93"/>
              </a:solidFill>
              <a:latin typeface="Roboto"/>
              <a:ea typeface="Roboto"/>
              <a:cs typeface="Roboto"/>
              <a:sym typeface="Roboto"/>
            </a:endParaRPr>
          </a:p>
          <a:p>
            <a:pPr indent="0" lvl="0" marL="0" rtl="0" algn="ctr">
              <a:spcBef>
                <a:spcPts val="0"/>
              </a:spcBef>
              <a:spcAft>
                <a:spcPts val="0"/>
              </a:spcAft>
              <a:buNone/>
            </a:pPr>
            <a:r>
              <a:rPr lang="en" sz="1800">
                <a:solidFill>
                  <a:srgbClr val="1F3A93"/>
                </a:solidFill>
                <a:latin typeface="Roboto"/>
                <a:ea typeface="Roboto"/>
                <a:cs typeface="Roboto"/>
                <a:sym typeface="Roboto"/>
              </a:rPr>
              <a:t>diagrams, </a:t>
            </a:r>
            <a:endParaRPr sz="1800">
              <a:solidFill>
                <a:srgbClr val="1F3A93"/>
              </a:solidFill>
              <a:latin typeface="Roboto"/>
              <a:ea typeface="Roboto"/>
              <a:cs typeface="Roboto"/>
              <a:sym typeface="Roboto"/>
            </a:endParaRPr>
          </a:p>
          <a:p>
            <a:pPr indent="0" lvl="0" marL="0" rtl="0" algn="ctr">
              <a:spcBef>
                <a:spcPts val="0"/>
              </a:spcBef>
              <a:spcAft>
                <a:spcPts val="0"/>
              </a:spcAft>
              <a:buNone/>
            </a:pPr>
            <a:r>
              <a:rPr lang="en" sz="1800">
                <a:solidFill>
                  <a:srgbClr val="1F3A93"/>
                </a:solidFill>
                <a:latin typeface="Roboto"/>
                <a:ea typeface="Roboto"/>
                <a:cs typeface="Roboto"/>
                <a:sym typeface="Roboto"/>
              </a:rPr>
              <a:t>imagery</a:t>
            </a:r>
            <a:endParaRPr sz="1800">
              <a:solidFill>
                <a:srgbClr val="1F3A93"/>
              </a:solidFill>
              <a:latin typeface="Roboto"/>
              <a:ea typeface="Roboto"/>
              <a:cs typeface="Roboto"/>
              <a:sym typeface="Roboto"/>
            </a:endParaRPr>
          </a:p>
        </p:txBody>
      </p:sp>
      <p:sp>
        <p:nvSpPr>
          <p:cNvPr id="167" name="Google Shape;167;p30"/>
          <p:cNvSpPr txBox="1"/>
          <p:nvPr/>
        </p:nvSpPr>
        <p:spPr>
          <a:xfrm>
            <a:off x="0" y="4558500"/>
            <a:ext cx="7170600" cy="585000"/>
          </a:xfrm>
          <a:prstGeom prst="rect">
            <a:avLst/>
          </a:prstGeom>
          <a:solidFill>
            <a:schemeClr val="l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Roboto"/>
                <a:ea typeface="Roboto"/>
                <a:cs typeface="Roboto"/>
                <a:sym typeface="Roboto"/>
              </a:rPr>
              <a:t>Did You Know? </a:t>
            </a:r>
            <a:r>
              <a:rPr lang="en" sz="1300">
                <a:latin typeface="Roboto"/>
                <a:ea typeface="Roboto"/>
                <a:cs typeface="Roboto"/>
                <a:sym typeface="Roboto"/>
              </a:rPr>
              <a:t>An infographic can be defined as a visual image such as a chart of diagram used to represent information or data. </a:t>
            </a:r>
            <a:endParaRPr sz="1300">
              <a:latin typeface="Roboto"/>
              <a:ea typeface="Roboto"/>
              <a:cs typeface="Roboto"/>
              <a:sym typeface="Roboto"/>
            </a:endParaRPr>
          </a:p>
        </p:txBody>
      </p:sp>
      <p:cxnSp>
        <p:nvCxnSpPr>
          <p:cNvPr id="168" name="Google Shape;168;p30"/>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9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Climate Change NOW</a:t>
            </a:r>
            <a:endParaRPr b="1">
              <a:solidFill>
                <a:srgbClr val="1F3A93"/>
              </a:solidFill>
              <a:latin typeface="Roboto Condensed"/>
              <a:ea typeface="Roboto Condensed"/>
              <a:cs typeface="Roboto Condensed"/>
              <a:sym typeface="Roboto Condensed"/>
            </a:endParaRPr>
          </a:p>
        </p:txBody>
      </p:sp>
      <p:cxnSp>
        <p:nvCxnSpPr>
          <p:cNvPr id="775" name="Google Shape;775;p93"/>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pic>
        <p:nvPicPr>
          <p:cNvPr id="776" name="Google Shape;776;p93"/>
          <p:cNvPicPr preferRelativeResize="0"/>
          <p:nvPr/>
        </p:nvPicPr>
        <p:blipFill rotWithShape="1">
          <a:blip r:embed="rId3">
            <a:alphaModFix/>
          </a:blip>
          <a:srcRect b="34596" l="0" r="0" t="34599"/>
          <a:stretch/>
        </p:blipFill>
        <p:spPr>
          <a:xfrm>
            <a:off x="311700" y="1006100"/>
            <a:ext cx="5915352" cy="3944801"/>
          </a:xfrm>
          <a:prstGeom prst="rect">
            <a:avLst/>
          </a:prstGeom>
          <a:noFill/>
          <a:ln cap="flat" cmpd="sng" w="38100">
            <a:solidFill>
              <a:srgbClr val="00B2A9"/>
            </a:solidFill>
            <a:prstDash val="solid"/>
            <a:round/>
            <a:headEnd len="sm" w="sm" type="none"/>
            <a:tailEnd len="sm" w="sm" type="none"/>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9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Climate Change in Pictures</a:t>
            </a:r>
            <a:endParaRPr b="1">
              <a:solidFill>
                <a:srgbClr val="1F3A93"/>
              </a:solidFill>
              <a:latin typeface="Roboto Condensed"/>
              <a:ea typeface="Roboto Condensed"/>
              <a:cs typeface="Roboto Condensed"/>
              <a:sym typeface="Roboto Condensed"/>
            </a:endParaRPr>
          </a:p>
        </p:txBody>
      </p:sp>
      <p:pic>
        <p:nvPicPr>
          <p:cNvPr id="782" name="Google Shape;782;p94"/>
          <p:cNvPicPr preferRelativeResize="0"/>
          <p:nvPr/>
        </p:nvPicPr>
        <p:blipFill rotWithShape="1">
          <a:blip r:embed="rId3">
            <a:alphaModFix/>
          </a:blip>
          <a:srcRect b="2153" l="0" r="0" t="2153"/>
          <a:stretch/>
        </p:blipFill>
        <p:spPr>
          <a:xfrm>
            <a:off x="311700" y="996300"/>
            <a:ext cx="6621501" cy="3861075"/>
          </a:xfrm>
          <a:prstGeom prst="rect">
            <a:avLst/>
          </a:prstGeom>
          <a:noFill/>
          <a:ln cap="flat" cmpd="sng" w="38100">
            <a:solidFill>
              <a:srgbClr val="00B2A9"/>
            </a:solidFill>
            <a:prstDash val="solid"/>
            <a:round/>
            <a:headEnd len="sm" w="sm" type="none"/>
            <a:tailEnd len="sm" w="sm" type="none"/>
          </a:ln>
        </p:spPr>
      </p:pic>
      <p:cxnSp>
        <p:nvCxnSpPr>
          <p:cNvPr id="783" name="Google Shape;783;p94"/>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9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a:solidFill>
                <a:srgbClr val="1F3A93"/>
              </a:solidFill>
              <a:latin typeface="Roboto Condensed"/>
              <a:ea typeface="Roboto Condensed"/>
              <a:cs typeface="Roboto Condensed"/>
              <a:sym typeface="Roboto Condensed"/>
            </a:endParaRPr>
          </a:p>
        </p:txBody>
      </p:sp>
      <p:sp>
        <p:nvSpPr>
          <p:cNvPr id="789" name="Google Shape;789;p95"/>
          <p:cNvSpPr txBox="1"/>
          <p:nvPr>
            <p:ph idx="1" type="body"/>
          </p:nvPr>
        </p:nvSpPr>
        <p:spPr>
          <a:xfrm>
            <a:off x="178450" y="1196000"/>
            <a:ext cx="4282800" cy="35184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a:solidFill>
                  <a:srgbClr val="00B2A9"/>
                </a:solidFill>
                <a:latin typeface="Roboto"/>
                <a:ea typeface="Roboto"/>
                <a:cs typeface="Roboto"/>
                <a:sym typeface="Roboto"/>
              </a:rPr>
              <a:t>Climate change is real &amp; </a:t>
            </a:r>
            <a:r>
              <a:rPr b="1" lang="en">
                <a:solidFill>
                  <a:srgbClr val="00B2A9"/>
                </a:solidFill>
                <a:latin typeface="Roboto"/>
                <a:ea typeface="Roboto"/>
                <a:cs typeface="Roboto"/>
                <a:sym typeface="Roboto"/>
              </a:rPr>
              <a:t>affects</a:t>
            </a:r>
            <a:r>
              <a:rPr b="1" lang="en">
                <a:solidFill>
                  <a:srgbClr val="00B2A9"/>
                </a:solidFill>
                <a:latin typeface="Roboto"/>
                <a:ea typeface="Roboto"/>
                <a:cs typeface="Roboto"/>
                <a:sym typeface="Roboto"/>
              </a:rPr>
              <a:t> us all. </a:t>
            </a:r>
            <a:endParaRPr b="1">
              <a:solidFill>
                <a:srgbClr val="00B2A9"/>
              </a:solidFill>
              <a:latin typeface="Roboto"/>
              <a:ea typeface="Roboto"/>
              <a:cs typeface="Roboto"/>
              <a:sym typeface="Roboto"/>
            </a:endParaRPr>
          </a:p>
          <a:p>
            <a:pPr indent="0" lvl="0" marL="0" rtl="0" algn="ctr">
              <a:lnSpc>
                <a:spcPct val="100000"/>
              </a:lnSpc>
              <a:spcBef>
                <a:spcPts val="0"/>
              </a:spcBef>
              <a:spcAft>
                <a:spcPts val="0"/>
              </a:spcAft>
              <a:buNone/>
            </a:pPr>
            <a:r>
              <a:t/>
            </a:r>
            <a:endParaRPr b="1">
              <a:solidFill>
                <a:srgbClr val="00B2A9"/>
              </a:solidFill>
              <a:latin typeface="Roboto"/>
              <a:ea typeface="Roboto"/>
              <a:cs typeface="Roboto"/>
              <a:sym typeface="Roboto"/>
            </a:endParaRPr>
          </a:p>
          <a:p>
            <a:pPr indent="0" lvl="0" marL="0" rtl="0" algn="ctr">
              <a:lnSpc>
                <a:spcPct val="100000"/>
              </a:lnSpc>
              <a:spcBef>
                <a:spcPts val="0"/>
              </a:spcBef>
              <a:spcAft>
                <a:spcPts val="0"/>
              </a:spcAft>
              <a:buNone/>
            </a:pPr>
            <a:r>
              <a:rPr b="1" lang="en">
                <a:solidFill>
                  <a:srgbClr val="00B2A9"/>
                </a:solidFill>
                <a:latin typeface="Roboto"/>
                <a:ea typeface="Roboto"/>
                <a:cs typeface="Roboto"/>
                <a:sym typeface="Roboto"/>
              </a:rPr>
              <a:t>Watch this video explaining why climate justice is important.</a:t>
            </a:r>
            <a:endParaRPr b="1">
              <a:solidFill>
                <a:srgbClr val="00B2A9"/>
              </a:solidFill>
              <a:latin typeface="Roboto"/>
              <a:ea typeface="Roboto"/>
              <a:cs typeface="Roboto"/>
              <a:sym typeface="Roboto"/>
            </a:endParaRPr>
          </a:p>
          <a:p>
            <a:pPr indent="0" lvl="0" marL="0" rtl="0" algn="ctr">
              <a:lnSpc>
                <a:spcPct val="100000"/>
              </a:lnSpc>
              <a:spcBef>
                <a:spcPts val="0"/>
              </a:spcBef>
              <a:spcAft>
                <a:spcPts val="0"/>
              </a:spcAft>
              <a:buNone/>
            </a:pPr>
            <a:r>
              <a:t/>
            </a:r>
            <a:endParaRPr b="1">
              <a:solidFill>
                <a:srgbClr val="00B2A9"/>
              </a:solidFill>
              <a:latin typeface="Roboto"/>
              <a:ea typeface="Roboto"/>
              <a:cs typeface="Roboto"/>
              <a:sym typeface="Roboto"/>
            </a:endParaRPr>
          </a:p>
          <a:p>
            <a:pPr indent="0" lvl="0" marL="0" rtl="0" algn="ctr">
              <a:lnSpc>
                <a:spcPct val="100000"/>
              </a:lnSpc>
              <a:spcBef>
                <a:spcPts val="0"/>
              </a:spcBef>
              <a:spcAft>
                <a:spcPts val="0"/>
              </a:spcAft>
              <a:buNone/>
            </a:pPr>
            <a:r>
              <a:rPr b="1" lang="en">
                <a:solidFill>
                  <a:srgbClr val="00B2A9"/>
                </a:solidFill>
                <a:latin typeface="Roboto"/>
                <a:ea typeface="Roboto"/>
                <a:cs typeface="Roboto"/>
                <a:sym typeface="Roboto"/>
              </a:rPr>
              <a:t>“This is only one example of environmental racism that low-income communities of color face. For residents in the area, they are not just fighting climate change, they're fighting for their ‘Freedom to Breathe’." </a:t>
            </a:r>
            <a:r>
              <a:rPr b="1" lang="en" sz="1200">
                <a:solidFill>
                  <a:srgbClr val="00B2A9"/>
                </a:solidFill>
                <a:latin typeface="Roboto"/>
                <a:ea typeface="Roboto"/>
                <a:cs typeface="Roboto"/>
                <a:sym typeface="Roboto"/>
              </a:rPr>
              <a:t>(</a:t>
            </a:r>
            <a:r>
              <a:rPr b="1" lang="en" sz="1200" u="sng">
                <a:solidFill>
                  <a:srgbClr val="00B2A9"/>
                </a:solidFill>
                <a:latin typeface="Roboto"/>
                <a:ea typeface="Roboto"/>
                <a:cs typeface="Roboto"/>
                <a:sym typeface="Roboto"/>
                <a:hlinkClick r:id="rId3">
                  <a:extLst>
                    <a:ext uri="{A12FA001-AC4F-418D-AE19-62706E023703}">
                      <ahyp:hlinkClr val="tx"/>
                    </a:ext>
                  </a:extLst>
                </a:hlinkClick>
              </a:rPr>
              <a:t>source</a:t>
            </a:r>
            <a:r>
              <a:rPr b="1" lang="en" sz="1200">
                <a:solidFill>
                  <a:srgbClr val="00B2A9"/>
                </a:solidFill>
                <a:latin typeface="Roboto"/>
                <a:ea typeface="Roboto"/>
                <a:cs typeface="Roboto"/>
                <a:sym typeface="Roboto"/>
              </a:rPr>
              <a:t>)</a:t>
            </a:r>
            <a:endParaRPr b="1" sz="12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pic>
        <p:nvPicPr>
          <p:cNvPr id="790" name="Google Shape;790;p95">
            <a:hlinkClick r:id="rId4"/>
          </p:cNvPr>
          <p:cNvPicPr preferRelativeResize="0"/>
          <p:nvPr/>
        </p:nvPicPr>
        <p:blipFill>
          <a:blip r:embed="rId5">
            <a:alphaModFix/>
          </a:blip>
          <a:stretch>
            <a:fillRect/>
          </a:stretch>
        </p:blipFill>
        <p:spPr>
          <a:xfrm>
            <a:off x="5122725" y="2204811"/>
            <a:ext cx="2779626" cy="1500775"/>
          </a:xfrm>
          <a:prstGeom prst="rect">
            <a:avLst/>
          </a:prstGeom>
          <a:noFill/>
          <a:ln cap="flat" cmpd="sng" w="38100">
            <a:solidFill>
              <a:srgbClr val="1F3A93"/>
            </a:solidFill>
            <a:prstDash val="solid"/>
            <a:round/>
            <a:headEnd len="sm" w="sm" type="none"/>
            <a:tailEnd len="sm" w="sm" type="none"/>
          </a:ln>
        </p:spPr>
      </p:pic>
      <p:cxnSp>
        <p:nvCxnSpPr>
          <p:cNvPr id="791" name="Google Shape;791;p95"/>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sp>
        <p:nvSpPr>
          <p:cNvPr id="796" name="Google Shape;796;p9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 Ranking Climate Change Effects </a:t>
            </a:r>
            <a:endParaRPr b="1">
              <a:solidFill>
                <a:srgbClr val="1F3A93"/>
              </a:solidFill>
              <a:latin typeface="Roboto Condensed"/>
              <a:ea typeface="Roboto Condensed"/>
              <a:cs typeface="Roboto Condensed"/>
              <a:sym typeface="Roboto Condensed"/>
            </a:endParaRPr>
          </a:p>
        </p:txBody>
      </p:sp>
      <p:pic>
        <p:nvPicPr>
          <p:cNvPr id="797" name="Google Shape;797;p96"/>
          <p:cNvPicPr preferRelativeResize="0"/>
          <p:nvPr/>
        </p:nvPicPr>
        <p:blipFill rotWithShape="1">
          <a:blip r:embed="rId3">
            <a:alphaModFix/>
          </a:blip>
          <a:srcRect b="0" l="1088" r="0" t="0"/>
          <a:stretch/>
        </p:blipFill>
        <p:spPr>
          <a:xfrm>
            <a:off x="1939225" y="1269000"/>
            <a:ext cx="4742026" cy="3755150"/>
          </a:xfrm>
          <a:prstGeom prst="rect">
            <a:avLst/>
          </a:prstGeom>
          <a:noFill/>
          <a:ln>
            <a:noFill/>
          </a:ln>
        </p:spPr>
      </p:pic>
      <p:cxnSp>
        <p:nvCxnSpPr>
          <p:cNvPr id="798" name="Google Shape;798;p96"/>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p9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sp>
        <p:nvSpPr>
          <p:cNvPr id="804" name="Google Shape;804;p97"/>
          <p:cNvSpPr txBox="1"/>
          <p:nvPr>
            <p:ph idx="1" type="body"/>
          </p:nvPr>
        </p:nvSpPr>
        <p:spPr>
          <a:xfrm>
            <a:off x="228100" y="1068300"/>
            <a:ext cx="7428000" cy="47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1500">
                <a:solidFill>
                  <a:srgbClr val="1F3A93"/>
                </a:solidFill>
                <a:latin typeface="Roboto"/>
                <a:ea typeface="Roboto"/>
                <a:cs typeface="Roboto"/>
                <a:sym typeface="Roboto"/>
              </a:rPr>
              <a:t>Read stories from real people about how Climate Change has affected their lives! </a:t>
            </a:r>
            <a:endParaRPr b="1" sz="1500">
              <a:solidFill>
                <a:srgbClr val="1F3A93"/>
              </a:solidFill>
              <a:latin typeface="Roboto"/>
              <a:ea typeface="Roboto"/>
              <a:cs typeface="Roboto"/>
              <a:sym typeface="Roboto"/>
            </a:endParaRPr>
          </a:p>
        </p:txBody>
      </p:sp>
      <p:graphicFrame>
        <p:nvGraphicFramePr>
          <p:cNvPr id="805" name="Google Shape;805;p97"/>
          <p:cNvGraphicFramePr/>
          <p:nvPr/>
        </p:nvGraphicFramePr>
        <p:xfrm>
          <a:off x="457200" y="1476375"/>
          <a:ext cx="3000000" cy="3000000"/>
        </p:xfrm>
        <a:graphic>
          <a:graphicData uri="http://schemas.openxmlformats.org/drawingml/2006/table">
            <a:tbl>
              <a:tblPr>
                <a:noFill/>
                <a:tableStyleId>{00820A2E-DC79-4C95-BFB4-3AF1BE64DF56}</a:tableStyleId>
              </a:tblPr>
              <a:tblGrid>
                <a:gridCol w="1340175"/>
                <a:gridCol w="1340175"/>
                <a:gridCol w="1340175"/>
                <a:gridCol w="1340175"/>
                <a:gridCol w="1340175"/>
              </a:tblGrid>
              <a:tr h="646525">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Larry Gibson, West Virginia </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Roman Abramovich, Russia</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Wangari Maathai, Kenya</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Enele Sopoaga, Tuvalu</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Matthew Gilbert, Alaska/Canada</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r>
              <a:tr h="646525">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Chris Loken, New York</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James Hansen, NASA/</a:t>
                      </a:r>
                      <a:endParaRPr b="1" sz="1000">
                        <a:solidFill>
                          <a:schemeClr val="lt1"/>
                        </a:solidFill>
                        <a:latin typeface="Roboto"/>
                        <a:ea typeface="Roboto"/>
                        <a:cs typeface="Roboto"/>
                        <a:sym typeface="Roboto"/>
                      </a:endParaRPr>
                    </a:p>
                    <a:p>
                      <a:pPr indent="0" lvl="0" marL="0" rtl="0" algn="l">
                        <a:spcBef>
                          <a:spcPts val="0"/>
                        </a:spcBef>
                        <a:spcAft>
                          <a:spcPts val="0"/>
                        </a:spcAft>
                        <a:buNone/>
                      </a:pPr>
                      <a:r>
                        <a:rPr b="1" lang="en" sz="1000">
                          <a:solidFill>
                            <a:schemeClr val="lt1"/>
                          </a:solidFill>
                          <a:latin typeface="Roboto"/>
                          <a:ea typeface="Roboto"/>
                          <a:cs typeface="Roboto"/>
                          <a:sym typeface="Roboto"/>
                        </a:rPr>
                        <a:t>New York City</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Stephanie Tunmore, Greenpeace</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Yolanda del Carmen Marin, El Salvador</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Rafael Hernandez, Desert Angels</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r>
              <a:tr h="646525">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Richard Anderson, Georgia</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Trisha Kehaulani Watson, Hawaii</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Mustafa Abdul Hamid, Syria</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Steve Tritch, Westinghouse Electric</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Nancy Tanaka, Oregon</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r>
              <a:tr h="646525">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Moi Enomenga, Ecuador</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Anisur Rahman, </a:t>
                      </a:r>
                      <a:r>
                        <a:rPr b="1" lang="en" sz="1000">
                          <a:solidFill>
                            <a:schemeClr val="lt1"/>
                          </a:solidFill>
                          <a:latin typeface="Roboto"/>
                          <a:ea typeface="Roboto"/>
                          <a:cs typeface="Roboto"/>
                          <a:sym typeface="Roboto"/>
                        </a:rPr>
                        <a:t>Bangladesh</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Robert Lovelace, Canada</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Wangchuk, India</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Elizabeth Easton, </a:t>
                      </a:r>
                      <a:r>
                        <a:rPr b="1" lang="en" sz="1000">
                          <a:solidFill>
                            <a:schemeClr val="lt1"/>
                          </a:solidFill>
                          <a:latin typeface="Roboto"/>
                          <a:ea typeface="Roboto"/>
                          <a:cs typeface="Roboto"/>
                          <a:sym typeface="Roboto"/>
                        </a:rPr>
                        <a:t>California</a:t>
                      </a:r>
                      <a:r>
                        <a:rPr b="1" lang="en" sz="1000">
                          <a:solidFill>
                            <a:schemeClr val="lt1"/>
                          </a:solidFill>
                          <a:latin typeface="Roboto"/>
                          <a:ea typeface="Roboto"/>
                          <a:cs typeface="Roboto"/>
                          <a:sym typeface="Roboto"/>
                        </a:rPr>
                        <a:t> </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r>
              <a:tr h="646525">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Tom Conway, Florida</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Clr>
                          <a:schemeClr val="dk1"/>
                        </a:buClr>
                        <a:buSzPts val="1100"/>
                        <a:buFont typeface="Arial"/>
                        <a:buNone/>
                      </a:pPr>
                      <a:r>
                        <a:rPr b="1" lang="en" sz="1000">
                          <a:solidFill>
                            <a:schemeClr val="lt1"/>
                          </a:solidFill>
                          <a:latin typeface="Roboto"/>
                          <a:ea typeface="Roboto"/>
                          <a:cs typeface="Roboto"/>
                          <a:sym typeface="Roboto"/>
                        </a:rPr>
                        <a:t>P</a:t>
                      </a:r>
                      <a:r>
                        <a:rPr b="1" lang="en" sz="1000">
                          <a:solidFill>
                            <a:schemeClr val="lt1"/>
                          </a:solidFill>
                          <a:latin typeface="Roboto"/>
                          <a:ea typeface="Roboto"/>
                          <a:cs typeface="Roboto"/>
                          <a:sym typeface="Roboto"/>
                        </a:rPr>
                        <a:t>aulette Richards, Florida</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solidFill>
                  </a:tcPr>
                </a:tc>
              </a:tr>
            </a:tbl>
          </a:graphicData>
        </a:graphic>
      </p:graphicFrame>
      <p:cxnSp>
        <p:nvCxnSpPr>
          <p:cNvPr id="806" name="Google Shape;806;p97"/>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p9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 Wrap-up</a:t>
            </a:r>
            <a:endParaRPr b="1">
              <a:solidFill>
                <a:srgbClr val="1F3A93"/>
              </a:solidFill>
              <a:latin typeface="Roboto Condensed"/>
              <a:ea typeface="Roboto Condensed"/>
              <a:cs typeface="Roboto Condensed"/>
              <a:sym typeface="Roboto Condensed"/>
            </a:endParaRPr>
          </a:p>
        </p:txBody>
      </p:sp>
      <p:graphicFrame>
        <p:nvGraphicFramePr>
          <p:cNvPr id="812" name="Google Shape;812;p98"/>
          <p:cNvGraphicFramePr/>
          <p:nvPr/>
        </p:nvGraphicFramePr>
        <p:xfrm>
          <a:off x="581625" y="2054700"/>
          <a:ext cx="3000000" cy="3000000"/>
        </p:xfrm>
        <a:graphic>
          <a:graphicData uri="http://schemas.openxmlformats.org/drawingml/2006/table">
            <a:tbl>
              <a:tblPr>
                <a:noFill/>
                <a:tableStyleId>{00820A2E-DC79-4C95-BFB4-3AF1BE64DF56}</a:tableStyleId>
              </a:tblPr>
              <a:tblGrid>
                <a:gridCol w="3619500"/>
                <a:gridCol w="3619500"/>
              </a:tblGrid>
              <a:tr h="1312300">
                <a:tc gridSpan="2">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Share your rankings</a:t>
                      </a:r>
                      <a:endParaRPr>
                        <a:solidFill>
                          <a:srgbClr val="1F3A93"/>
                        </a:solidFill>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hMerge="1"/>
              </a:tr>
            </a:tbl>
          </a:graphicData>
        </a:graphic>
      </p:graphicFrame>
      <p:cxnSp>
        <p:nvCxnSpPr>
          <p:cNvPr id="813" name="Google Shape;813;p98"/>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p9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graphicFrame>
        <p:nvGraphicFramePr>
          <p:cNvPr id="819" name="Google Shape;819;p99"/>
          <p:cNvGraphicFramePr/>
          <p:nvPr/>
        </p:nvGraphicFramePr>
        <p:xfrm>
          <a:off x="581625" y="2054700"/>
          <a:ext cx="3000000" cy="3000000"/>
        </p:xfrm>
        <a:graphic>
          <a:graphicData uri="http://schemas.openxmlformats.org/drawingml/2006/table">
            <a:tbl>
              <a:tblPr>
                <a:noFill/>
                <a:tableStyleId>{00820A2E-DC79-4C95-BFB4-3AF1BE64DF56}</a:tableStyleId>
              </a:tblPr>
              <a:tblGrid>
                <a:gridCol w="3619500"/>
                <a:gridCol w="3619500"/>
              </a:tblGrid>
              <a:tr h="1312300">
                <a:tc gridSpan="2">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Which story impacted you the most? </a:t>
                      </a:r>
                      <a:endParaRPr>
                        <a:solidFill>
                          <a:srgbClr val="1F3A93"/>
                        </a:solidFill>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hMerge="1"/>
              </a:tr>
            </a:tbl>
          </a:graphicData>
        </a:graphic>
      </p:graphicFrame>
      <p:cxnSp>
        <p:nvCxnSpPr>
          <p:cNvPr id="820" name="Google Shape;820;p99"/>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821" name="Google Shape;821;p99"/>
          <p:cNvSpPr/>
          <p:nvPr/>
        </p:nvSpPr>
        <p:spPr>
          <a:xfrm>
            <a:off x="7427001" y="71679"/>
            <a:ext cx="1636500" cy="1152900"/>
          </a:xfrm>
          <a:prstGeom prst="teardrop">
            <a:avLst>
              <a:gd fmla="val 100000" name="adj"/>
            </a:avLst>
          </a:prstGeom>
          <a:solidFill>
            <a:srgbClr val="FFFFFF"/>
          </a:solidFill>
          <a:ln cap="flat" cmpd="sng" w="28575">
            <a:solidFill>
              <a:srgbClr val="FDB82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solidFill>
                  <a:srgbClr val="1F3A93"/>
                </a:solidFill>
                <a:latin typeface="Roboto"/>
                <a:ea typeface="Roboto"/>
                <a:cs typeface="Roboto"/>
                <a:sym typeface="Roboto"/>
              </a:rPr>
              <a:t>Don’t forget to complete your daily learning log!! </a:t>
            </a:r>
            <a:endParaRPr b="1" sz="1300">
              <a:solidFill>
                <a:srgbClr val="1F3A93"/>
              </a:solidFill>
              <a:latin typeface="Roboto"/>
              <a:ea typeface="Roboto"/>
              <a:cs typeface="Roboto"/>
              <a:sym typeface="Roboto"/>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825" name="Shape 825"/>
        <p:cNvGrpSpPr/>
        <p:nvPr/>
      </p:nvGrpSpPr>
      <p:grpSpPr>
        <a:xfrm>
          <a:off x="0" y="0"/>
          <a:ext cx="0" cy="0"/>
          <a:chOff x="0" y="0"/>
          <a:chExt cx="0" cy="0"/>
        </a:xfrm>
      </p:grpSpPr>
      <p:pic>
        <p:nvPicPr>
          <p:cNvPr id="826" name="Google Shape;826;p100"/>
          <p:cNvPicPr preferRelativeResize="0"/>
          <p:nvPr/>
        </p:nvPicPr>
        <p:blipFill rotWithShape="1">
          <a:blip r:embed="rId3">
            <a:alphaModFix/>
          </a:blip>
          <a:srcRect b="35111" l="18892" r="27297" t="0"/>
          <a:stretch/>
        </p:blipFill>
        <p:spPr>
          <a:xfrm rot="5400000">
            <a:off x="228638" y="-552487"/>
            <a:ext cx="5181600" cy="6248475"/>
          </a:xfrm>
          <a:prstGeom prst="rect">
            <a:avLst/>
          </a:prstGeom>
          <a:noFill/>
          <a:ln>
            <a:noFill/>
          </a:ln>
        </p:spPr>
      </p:pic>
      <p:sp>
        <p:nvSpPr>
          <p:cNvPr id="827" name="Google Shape;827;p100"/>
          <p:cNvSpPr txBox="1"/>
          <p:nvPr>
            <p:ph idx="1" type="subTitle"/>
          </p:nvPr>
        </p:nvSpPr>
        <p:spPr>
          <a:xfrm>
            <a:off x="597375" y="3358025"/>
            <a:ext cx="42534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Model it!</a:t>
            </a:r>
            <a:endParaRPr sz="2600">
              <a:solidFill>
                <a:schemeClr val="lt1"/>
              </a:solidFill>
              <a:latin typeface="Raleway Medium"/>
              <a:ea typeface="Raleway Medium"/>
              <a:cs typeface="Raleway Medium"/>
              <a:sym typeface="Raleway Medium"/>
            </a:endParaRPr>
          </a:p>
        </p:txBody>
      </p:sp>
      <p:cxnSp>
        <p:nvCxnSpPr>
          <p:cNvPr id="828" name="Google Shape;828;p100"/>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829" name="Google Shape;829;p100"/>
          <p:cNvPicPr preferRelativeResize="0"/>
          <p:nvPr/>
        </p:nvPicPr>
        <p:blipFill>
          <a:blip r:embed="rId4">
            <a:alphaModFix/>
          </a:blip>
          <a:stretch>
            <a:fillRect/>
          </a:stretch>
        </p:blipFill>
        <p:spPr>
          <a:xfrm>
            <a:off x="690719" y="1064375"/>
            <a:ext cx="1947275" cy="581013"/>
          </a:xfrm>
          <a:prstGeom prst="rect">
            <a:avLst/>
          </a:prstGeom>
          <a:noFill/>
          <a:ln>
            <a:noFill/>
          </a:ln>
        </p:spPr>
      </p:pic>
      <p:sp>
        <p:nvSpPr>
          <p:cNvPr id="830" name="Google Shape;830;p100"/>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5+</a:t>
            </a:r>
            <a:endParaRPr b="1" sz="4800">
              <a:solidFill>
                <a:schemeClr val="lt1"/>
              </a:solidFill>
              <a:latin typeface="Roboto Condensed"/>
              <a:ea typeface="Roboto Condensed"/>
              <a:cs typeface="Roboto Condensed"/>
              <a:sym typeface="Roboto Condensed"/>
            </a:endParaRPr>
          </a:p>
        </p:txBody>
      </p:sp>
      <p:pic>
        <p:nvPicPr>
          <p:cNvPr id="831" name="Google Shape;831;p100"/>
          <p:cNvPicPr preferRelativeResize="0"/>
          <p:nvPr/>
        </p:nvPicPr>
        <p:blipFill rotWithShape="1">
          <a:blip r:embed="rId5">
            <a:alphaModFix/>
          </a:blip>
          <a:srcRect b="0" l="0" r="0" t="0"/>
          <a:stretch/>
        </p:blipFill>
        <p:spPr>
          <a:xfrm>
            <a:off x="5943663" y="1263013"/>
            <a:ext cx="2958515" cy="295851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p10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sp>
        <p:nvSpPr>
          <p:cNvPr id="837" name="Google Shape;837;p101"/>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Question:</a:t>
            </a:r>
            <a:endParaRPr b="1" sz="3000">
              <a:solidFill>
                <a:srgbClr val="00B2A9"/>
              </a:solidFill>
              <a:latin typeface="Roboto"/>
              <a:ea typeface="Roboto"/>
              <a:cs typeface="Roboto"/>
              <a:sym typeface="Roboto"/>
            </a:endParaRPr>
          </a:p>
        </p:txBody>
      </p:sp>
      <p:graphicFrame>
        <p:nvGraphicFramePr>
          <p:cNvPr id="838" name="Google Shape;838;p101"/>
          <p:cNvGraphicFramePr/>
          <p:nvPr/>
        </p:nvGraphicFramePr>
        <p:xfrm>
          <a:off x="803513" y="2411150"/>
          <a:ext cx="3000000" cy="3000000"/>
        </p:xfrm>
        <a:graphic>
          <a:graphicData uri="http://schemas.openxmlformats.org/drawingml/2006/table">
            <a:tbl>
              <a:tblPr>
                <a:noFill/>
                <a:tableStyleId>{00820A2E-DC79-4C95-BFB4-3AF1BE64DF56}</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As a young person, how concerned are you about climate change? Why or why not?</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cxnSp>
        <p:nvCxnSpPr>
          <p:cNvPr id="839" name="Google Shape;839;p101"/>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sp>
        <p:nvSpPr>
          <p:cNvPr id="844" name="Google Shape;844;p10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sp>
        <p:nvSpPr>
          <p:cNvPr id="845" name="Google Shape;845;p102"/>
          <p:cNvSpPr txBox="1"/>
          <p:nvPr>
            <p:ph idx="1" type="body"/>
          </p:nvPr>
        </p:nvSpPr>
        <p:spPr>
          <a:xfrm>
            <a:off x="311700" y="1152475"/>
            <a:ext cx="8520600" cy="34164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800">
                <a:solidFill>
                  <a:srgbClr val="00B2A9"/>
                </a:solidFill>
                <a:latin typeface="Roboto"/>
                <a:ea typeface="Roboto"/>
                <a:cs typeface="Roboto"/>
                <a:sym typeface="Roboto"/>
              </a:rPr>
              <a:t>Students will be able to:</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Design a model of the layers of the Earth or the Atmosphere </a:t>
            </a:r>
            <a:endParaRPr sz="28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cxnSp>
        <p:nvCxnSpPr>
          <p:cNvPr id="846" name="Google Shape;846;p102"/>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What’s an infographic and how do I use it? </a:t>
            </a:r>
            <a:endParaRPr b="1">
              <a:solidFill>
                <a:srgbClr val="1F3A93"/>
              </a:solidFill>
              <a:latin typeface="Roboto Condensed"/>
              <a:ea typeface="Roboto Condensed"/>
              <a:cs typeface="Roboto Condensed"/>
              <a:sym typeface="Roboto Condensed"/>
            </a:endParaRPr>
          </a:p>
        </p:txBody>
      </p:sp>
      <p:sp>
        <p:nvSpPr>
          <p:cNvPr id="174" name="Google Shape;174;p31"/>
          <p:cNvSpPr/>
          <p:nvPr/>
        </p:nvSpPr>
        <p:spPr>
          <a:xfrm rot="-5400000">
            <a:off x="3186998" y="1253630"/>
            <a:ext cx="702691" cy="7076787"/>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5" name="Google Shape;175;p31"/>
          <p:cNvPicPr preferRelativeResize="0"/>
          <p:nvPr/>
        </p:nvPicPr>
        <p:blipFill rotWithShape="1">
          <a:blip r:embed="rId3">
            <a:alphaModFix/>
          </a:blip>
          <a:srcRect b="67858" l="0" r="0" t="0"/>
          <a:stretch/>
        </p:blipFill>
        <p:spPr>
          <a:xfrm>
            <a:off x="729925" y="1386250"/>
            <a:ext cx="5616826" cy="3454024"/>
          </a:xfrm>
          <a:prstGeom prst="rect">
            <a:avLst/>
          </a:prstGeom>
          <a:noFill/>
          <a:ln cap="flat" cmpd="sng" w="38100">
            <a:solidFill>
              <a:srgbClr val="00B2A9"/>
            </a:solidFill>
            <a:prstDash val="solid"/>
            <a:round/>
            <a:headEnd len="sm" w="sm" type="none"/>
            <a:tailEnd len="sm" w="sm" type="none"/>
          </a:ln>
        </p:spPr>
      </p:pic>
      <p:sp>
        <p:nvSpPr>
          <p:cNvPr id="176" name="Google Shape;176;p31"/>
          <p:cNvSpPr txBox="1"/>
          <p:nvPr>
            <p:ph idx="1" type="body"/>
          </p:nvPr>
        </p:nvSpPr>
        <p:spPr>
          <a:xfrm rot="1414973">
            <a:off x="6987591" y="1506440"/>
            <a:ext cx="2032118" cy="47102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sz="1200">
                <a:solidFill>
                  <a:srgbClr val="1F3A93"/>
                </a:solidFill>
                <a:latin typeface="Roboto"/>
                <a:ea typeface="Roboto"/>
                <a:cs typeface="Roboto"/>
                <a:sym typeface="Roboto"/>
              </a:rPr>
              <a:t>This Infographic shows data about video games. What can you learn about video games from this example? </a:t>
            </a:r>
            <a:endParaRPr b="1" sz="1200">
              <a:solidFill>
                <a:srgbClr val="1F3A93"/>
              </a:solidFill>
              <a:latin typeface="Roboto"/>
              <a:ea typeface="Roboto"/>
              <a:cs typeface="Roboto"/>
              <a:sym typeface="Roboto"/>
            </a:endParaRPr>
          </a:p>
        </p:txBody>
      </p:sp>
      <p:grpSp>
        <p:nvGrpSpPr>
          <p:cNvPr id="177" name="Google Shape;177;p31"/>
          <p:cNvGrpSpPr/>
          <p:nvPr/>
        </p:nvGrpSpPr>
        <p:grpSpPr>
          <a:xfrm flipH="1" rot="-2537522">
            <a:off x="6471606" y="2188379"/>
            <a:ext cx="893797" cy="610719"/>
            <a:chOff x="3104742" y="3437775"/>
            <a:chExt cx="1575700" cy="1076781"/>
          </a:xfrm>
        </p:grpSpPr>
        <p:sp>
          <p:nvSpPr>
            <p:cNvPr id="178" name="Google Shape;178;p31"/>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79" name="Google Shape;179;p31"/>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80" name="Google Shape;180;p31"/>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81" name="Google Shape;181;p31"/>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82" name="Google Shape;182;p31"/>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83" name="Google Shape;183;p31"/>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84" name="Google Shape;184;p31"/>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85" name="Google Shape;185;p31"/>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86" name="Google Shape;186;p31"/>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87" name="Google Shape;187;p31"/>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cxnSp>
        <p:nvCxnSpPr>
          <p:cNvPr id="188" name="Google Shape;188;p31"/>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sp>
        <p:nvSpPr>
          <p:cNvPr id="851" name="Google Shape;851;p10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852" name="Google Shape;852;p103"/>
          <p:cNvSpPr txBox="1"/>
          <p:nvPr>
            <p:ph idx="1" type="body"/>
          </p:nvPr>
        </p:nvSpPr>
        <p:spPr>
          <a:xfrm>
            <a:off x="311700" y="1798325"/>
            <a:ext cx="8520600" cy="2859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Discuss the Do Now</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Mini-lesson: Introduce Challenge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Build a Model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cxnSp>
        <p:nvCxnSpPr>
          <p:cNvPr id="853" name="Google Shape;853;p103"/>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10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sz="2600">
              <a:solidFill>
                <a:srgbClr val="1F3A93"/>
              </a:solidFill>
              <a:latin typeface="Roboto Condensed"/>
              <a:ea typeface="Roboto Condensed"/>
              <a:cs typeface="Roboto Condensed"/>
              <a:sym typeface="Roboto Condensed"/>
            </a:endParaRPr>
          </a:p>
        </p:txBody>
      </p:sp>
      <p:cxnSp>
        <p:nvCxnSpPr>
          <p:cNvPr id="859" name="Google Shape;859;p104"/>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860" name="Google Shape;860;p104"/>
          <p:cNvSpPr txBox="1"/>
          <p:nvPr>
            <p:ph idx="1" type="body"/>
          </p:nvPr>
        </p:nvSpPr>
        <p:spPr>
          <a:xfrm>
            <a:off x="477400" y="1043650"/>
            <a:ext cx="7184400" cy="1483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rgbClr val="00B2A9"/>
                </a:solidFill>
                <a:latin typeface="Roboto"/>
                <a:ea typeface="Roboto"/>
                <a:cs typeface="Roboto"/>
                <a:sym typeface="Roboto"/>
              </a:rPr>
              <a:t>Putting all of your learned </a:t>
            </a:r>
            <a:r>
              <a:rPr lang="en" sz="2000">
                <a:solidFill>
                  <a:srgbClr val="00B2A9"/>
                </a:solidFill>
                <a:latin typeface="Roboto"/>
                <a:ea typeface="Roboto"/>
                <a:cs typeface="Roboto"/>
                <a:sym typeface="Roboto"/>
              </a:rPr>
              <a:t>knowledge</a:t>
            </a:r>
            <a:r>
              <a:rPr lang="en" sz="2000">
                <a:solidFill>
                  <a:srgbClr val="00B2A9"/>
                </a:solidFill>
                <a:latin typeface="Roboto"/>
                <a:ea typeface="Roboto"/>
                <a:cs typeface="Roboto"/>
                <a:sym typeface="Roboto"/>
              </a:rPr>
              <a:t> into </a:t>
            </a:r>
            <a:r>
              <a:rPr lang="en" sz="2000">
                <a:solidFill>
                  <a:srgbClr val="00B2A9"/>
                </a:solidFill>
                <a:latin typeface="Roboto"/>
                <a:ea typeface="Roboto"/>
                <a:cs typeface="Roboto"/>
                <a:sym typeface="Roboto"/>
              </a:rPr>
              <a:t>practice</a:t>
            </a:r>
            <a:r>
              <a:rPr lang="en" sz="2000">
                <a:solidFill>
                  <a:srgbClr val="00B2A9"/>
                </a:solidFill>
                <a:latin typeface="Roboto"/>
                <a:ea typeface="Roboto"/>
                <a:cs typeface="Roboto"/>
                <a:sym typeface="Roboto"/>
              </a:rPr>
              <a:t>, create a 3D model of either the layers of the Earth or layers of the Atmosphere using allowed materials. Look at the examples on the next slide for inspiration! </a:t>
            </a:r>
            <a:endParaRPr sz="2000">
              <a:solidFill>
                <a:srgbClr val="00B2A9"/>
              </a:solidFill>
              <a:latin typeface="Roboto"/>
              <a:ea typeface="Roboto"/>
              <a:cs typeface="Roboto"/>
              <a:sym typeface="Roboto"/>
            </a:endParaRPr>
          </a:p>
        </p:txBody>
      </p:sp>
      <p:pic>
        <p:nvPicPr>
          <p:cNvPr id="861" name="Google Shape;861;p104"/>
          <p:cNvPicPr preferRelativeResize="0"/>
          <p:nvPr/>
        </p:nvPicPr>
        <p:blipFill>
          <a:blip r:embed="rId3">
            <a:alphaModFix/>
          </a:blip>
          <a:stretch>
            <a:fillRect/>
          </a:stretch>
        </p:blipFill>
        <p:spPr>
          <a:xfrm>
            <a:off x="5853150" y="2121250"/>
            <a:ext cx="2857500" cy="28575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p10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cxnSp>
        <p:nvCxnSpPr>
          <p:cNvPr id="867" name="Google Shape;867;p105"/>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868" name="Google Shape;868;p105"/>
          <p:cNvSpPr txBox="1"/>
          <p:nvPr>
            <p:ph idx="1" type="body"/>
          </p:nvPr>
        </p:nvSpPr>
        <p:spPr>
          <a:xfrm>
            <a:off x="477400" y="1043650"/>
            <a:ext cx="6920700" cy="463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rgbClr val="00B2A9"/>
                </a:solidFill>
                <a:latin typeface="Roboto"/>
                <a:ea typeface="Roboto"/>
                <a:cs typeface="Roboto"/>
                <a:sym typeface="Roboto"/>
              </a:rPr>
              <a:t>Example of layers of the Earth</a:t>
            </a:r>
            <a:endParaRPr sz="2000">
              <a:solidFill>
                <a:srgbClr val="00B2A9"/>
              </a:solidFill>
              <a:latin typeface="Roboto"/>
              <a:ea typeface="Roboto"/>
              <a:cs typeface="Roboto"/>
              <a:sym typeface="Roboto"/>
            </a:endParaRPr>
          </a:p>
        </p:txBody>
      </p:sp>
      <p:pic>
        <p:nvPicPr>
          <p:cNvPr id="869" name="Google Shape;869;p105"/>
          <p:cNvPicPr preferRelativeResize="0"/>
          <p:nvPr/>
        </p:nvPicPr>
        <p:blipFill rotWithShape="1">
          <a:blip r:embed="rId3">
            <a:alphaModFix/>
          </a:blip>
          <a:srcRect b="12911" l="0" r="0" t="12411"/>
          <a:stretch/>
        </p:blipFill>
        <p:spPr>
          <a:xfrm>
            <a:off x="311700" y="2013950"/>
            <a:ext cx="4441675" cy="2487850"/>
          </a:xfrm>
          <a:prstGeom prst="rect">
            <a:avLst/>
          </a:prstGeom>
          <a:noFill/>
          <a:ln>
            <a:noFill/>
          </a:ln>
        </p:spPr>
      </p:pic>
      <p:pic>
        <p:nvPicPr>
          <p:cNvPr id="870" name="Google Shape;870;p105"/>
          <p:cNvPicPr preferRelativeResize="0"/>
          <p:nvPr/>
        </p:nvPicPr>
        <p:blipFill>
          <a:blip r:embed="rId4">
            <a:alphaModFix/>
          </a:blip>
          <a:stretch>
            <a:fillRect/>
          </a:stretch>
        </p:blipFill>
        <p:spPr>
          <a:xfrm>
            <a:off x="4876150" y="1895938"/>
            <a:ext cx="4085825" cy="2723883"/>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sp>
        <p:nvSpPr>
          <p:cNvPr id="875" name="Google Shape;875;p10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cxnSp>
        <p:nvCxnSpPr>
          <p:cNvPr id="876" name="Google Shape;876;p106"/>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877" name="Google Shape;877;p106"/>
          <p:cNvSpPr txBox="1"/>
          <p:nvPr>
            <p:ph idx="1" type="body"/>
          </p:nvPr>
        </p:nvSpPr>
        <p:spPr>
          <a:xfrm>
            <a:off x="477400" y="1043650"/>
            <a:ext cx="6920700" cy="463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rgbClr val="00B2A9"/>
                </a:solidFill>
                <a:latin typeface="Roboto"/>
                <a:ea typeface="Roboto"/>
                <a:cs typeface="Roboto"/>
                <a:sym typeface="Roboto"/>
              </a:rPr>
              <a:t>Example of layers of the Atmosphere </a:t>
            </a:r>
            <a:endParaRPr sz="2000">
              <a:solidFill>
                <a:srgbClr val="00B2A9"/>
              </a:solidFill>
              <a:latin typeface="Roboto"/>
              <a:ea typeface="Roboto"/>
              <a:cs typeface="Roboto"/>
              <a:sym typeface="Roboto"/>
            </a:endParaRPr>
          </a:p>
        </p:txBody>
      </p:sp>
      <p:pic>
        <p:nvPicPr>
          <p:cNvPr id="878" name="Google Shape;878;p106"/>
          <p:cNvPicPr preferRelativeResize="0"/>
          <p:nvPr/>
        </p:nvPicPr>
        <p:blipFill rotWithShape="1">
          <a:blip r:embed="rId3">
            <a:alphaModFix/>
          </a:blip>
          <a:srcRect b="0" l="0" r="28556" t="0"/>
          <a:stretch/>
        </p:blipFill>
        <p:spPr>
          <a:xfrm>
            <a:off x="152400" y="1659850"/>
            <a:ext cx="4230925" cy="3331249"/>
          </a:xfrm>
          <a:prstGeom prst="rect">
            <a:avLst/>
          </a:prstGeom>
          <a:noFill/>
          <a:ln>
            <a:noFill/>
          </a:ln>
        </p:spPr>
      </p:pic>
      <p:pic>
        <p:nvPicPr>
          <p:cNvPr id="879" name="Google Shape;879;p106"/>
          <p:cNvPicPr preferRelativeResize="0"/>
          <p:nvPr/>
        </p:nvPicPr>
        <p:blipFill>
          <a:blip r:embed="rId4">
            <a:alphaModFix/>
          </a:blip>
          <a:stretch>
            <a:fillRect/>
          </a:stretch>
        </p:blipFill>
        <p:spPr>
          <a:xfrm>
            <a:off x="4515975" y="2072263"/>
            <a:ext cx="4455875" cy="250643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sp>
        <p:nvSpPr>
          <p:cNvPr id="884" name="Google Shape;884;p10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885" name="Google Shape;885;p107"/>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graphicFrame>
        <p:nvGraphicFramePr>
          <p:cNvPr id="886" name="Google Shape;886;p107"/>
          <p:cNvGraphicFramePr/>
          <p:nvPr/>
        </p:nvGraphicFramePr>
        <p:xfrm>
          <a:off x="581625" y="2054700"/>
          <a:ext cx="3000000" cy="3000000"/>
        </p:xfrm>
        <a:graphic>
          <a:graphicData uri="http://schemas.openxmlformats.org/drawingml/2006/table">
            <a:tbl>
              <a:tblPr>
                <a:noFill/>
                <a:tableStyleId>{00820A2E-DC79-4C95-BFB4-3AF1BE64DF56}</a:tableStyleId>
              </a:tblPr>
              <a:tblGrid>
                <a:gridCol w="3619500"/>
                <a:gridCol w="3619500"/>
              </a:tblGrid>
              <a:tr h="1312300">
                <a:tc gridSpan="2">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Share your model with your peers! </a:t>
                      </a:r>
                      <a:endParaRPr sz="1800">
                        <a:solidFill>
                          <a:srgbClr val="1F3A93"/>
                        </a:solidFill>
                        <a:latin typeface="Roboto"/>
                        <a:ea typeface="Roboto"/>
                        <a:cs typeface="Roboto"/>
                        <a:sym typeface="Roboto"/>
                      </a:endParaRPr>
                    </a:p>
                    <a:p>
                      <a:pPr indent="0" lvl="0" marL="0" rtl="0" algn="ctr">
                        <a:spcBef>
                          <a:spcPts val="0"/>
                        </a:spcBef>
                        <a:spcAft>
                          <a:spcPts val="0"/>
                        </a:spcAft>
                        <a:buNone/>
                      </a:pPr>
                      <a:r>
                        <a:rPr lang="en" sz="1800">
                          <a:solidFill>
                            <a:srgbClr val="1F3A93"/>
                          </a:solidFill>
                          <a:latin typeface="Roboto"/>
                          <a:ea typeface="Roboto"/>
                          <a:cs typeface="Roboto"/>
                          <a:sym typeface="Roboto"/>
                        </a:rPr>
                        <a:t>Submit your model to the BreakFree Education national competition! </a:t>
                      </a:r>
                      <a:endParaRPr>
                        <a:solidFill>
                          <a:srgbClr val="1F3A93"/>
                        </a:solidFill>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hMerge="1"/>
              </a:tr>
            </a:tbl>
          </a:graphicData>
        </a:graphic>
      </p:graphicFrame>
      <p:sp>
        <p:nvSpPr>
          <p:cNvPr id="887" name="Google Shape;887;p107"/>
          <p:cNvSpPr/>
          <p:nvPr/>
        </p:nvSpPr>
        <p:spPr>
          <a:xfrm>
            <a:off x="7427001" y="71679"/>
            <a:ext cx="1636500" cy="1152900"/>
          </a:xfrm>
          <a:prstGeom prst="teardrop">
            <a:avLst>
              <a:gd fmla="val 100000" name="adj"/>
            </a:avLst>
          </a:prstGeom>
          <a:solidFill>
            <a:srgbClr val="FFFFFF"/>
          </a:solidFill>
          <a:ln cap="flat" cmpd="sng" w="28575">
            <a:solidFill>
              <a:srgbClr val="FDB82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solidFill>
                  <a:srgbClr val="1F3A93"/>
                </a:solidFill>
                <a:latin typeface="Roboto"/>
                <a:ea typeface="Roboto"/>
                <a:cs typeface="Roboto"/>
                <a:sym typeface="Roboto"/>
              </a:rPr>
              <a:t>Don’t forget to complete your daily learning log!! </a:t>
            </a:r>
            <a:endParaRPr b="1" sz="1300">
              <a:solidFill>
                <a:srgbClr val="1F3A93"/>
              </a:solidFill>
              <a:latin typeface="Roboto"/>
              <a:ea typeface="Roboto"/>
              <a:cs typeface="Roboto"/>
              <a:sym typeface="Roboto"/>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B2A9"/>
        </a:solidFill>
      </p:bgPr>
    </p:bg>
    <p:spTree>
      <p:nvGrpSpPr>
        <p:cNvPr id="891" name="Shape 891"/>
        <p:cNvGrpSpPr/>
        <p:nvPr/>
      </p:nvGrpSpPr>
      <p:grpSpPr>
        <a:xfrm>
          <a:off x="0" y="0"/>
          <a:ext cx="0" cy="0"/>
          <a:chOff x="0" y="0"/>
          <a:chExt cx="0" cy="0"/>
        </a:xfrm>
      </p:grpSpPr>
      <p:sp>
        <p:nvSpPr>
          <p:cNvPr id="892" name="Google Shape;892;p108"/>
          <p:cNvSpPr/>
          <p:nvPr/>
        </p:nvSpPr>
        <p:spPr>
          <a:xfrm>
            <a:off x="0" y="0"/>
            <a:ext cx="9152400" cy="5143500"/>
          </a:xfrm>
          <a:prstGeom prst="rect">
            <a:avLst/>
          </a:pr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108"/>
          <p:cNvSpPr txBox="1"/>
          <p:nvPr>
            <p:ph type="ctrTitle"/>
          </p:nvPr>
        </p:nvSpPr>
        <p:spPr>
          <a:xfrm>
            <a:off x="690725" y="2331375"/>
            <a:ext cx="4146000" cy="123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UNEARTH</a:t>
            </a:r>
            <a:endParaRPr b="1" sz="4800">
              <a:solidFill>
                <a:schemeClr val="lt1"/>
              </a:solidFill>
              <a:latin typeface="Roboto Condensed"/>
              <a:ea typeface="Roboto Condensed"/>
              <a:cs typeface="Roboto Condensed"/>
              <a:sym typeface="Roboto Condensed"/>
            </a:endParaRPr>
          </a:p>
        </p:txBody>
      </p:sp>
      <p:cxnSp>
        <p:nvCxnSpPr>
          <p:cNvPr id="894" name="Google Shape;894;p108"/>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895" name="Google Shape;895;p108"/>
          <p:cNvPicPr preferRelativeResize="0"/>
          <p:nvPr/>
        </p:nvPicPr>
        <p:blipFill>
          <a:blip r:embed="rId3">
            <a:alphaModFix/>
          </a:blip>
          <a:stretch>
            <a:fillRect/>
          </a:stretch>
        </p:blipFill>
        <p:spPr>
          <a:xfrm>
            <a:off x="690719" y="1064375"/>
            <a:ext cx="1947275" cy="581013"/>
          </a:xfrm>
          <a:prstGeom prst="rect">
            <a:avLst/>
          </a:prstGeom>
          <a:noFill/>
          <a:ln>
            <a:noFill/>
          </a:ln>
        </p:spPr>
      </p:pic>
      <p:pic>
        <p:nvPicPr>
          <p:cNvPr id="896" name="Google Shape;896;p108"/>
          <p:cNvPicPr preferRelativeResize="0"/>
          <p:nvPr/>
        </p:nvPicPr>
        <p:blipFill rotWithShape="1">
          <a:blip r:embed="rId4">
            <a:alphaModFix/>
          </a:blip>
          <a:srcRect b="22118" l="0" r="17245" t="0"/>
          <a:stretch/>
        </p:blipFill>
        <p:spPr>
          <a:xfrm>
            <a:off x="5060075" y="1299900"/>
            <a:ext cx="4083925" cy="3843600"/>
          </a:xfrm>
          <a:prstGeom prst="rect">
            <a:avLst/>
          </a:prstGeom>
          <a:noFill/>
          <a:ln>
            <a:noFill/>
          </a:ln>
        </p:spPr>
      </p:pic>
      <p:pic>
        <p:nvPicPr>
          <p:cNvPr id="897" name="Google Shape;897;p108"/>
          <p:cNvPicPr preferRelativeResize="0"/>
          <p:nvPr/>
        </p:nvPicPr>
        <p:blipFill>
          <a:blip r:embed="rId5">
            <a:alphaModFix/>
          </a:blip>
          <a:stretch>
            <a:fillRect/>
          </a:stretch>
        </p:blipFill>
        <p:spPr>
          <a:xfrm>
            <a:off x="5060075" y="1398525"/>
            <a:ext cx="3503076" cy="35030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32"/>
          <p:cNvSpPr txBox="1"/>
          <p:nvPr>
            <p:ph type="title"/>
          </p:nvPr>
        </p:nvSpPr>
        <p:spPr>
          <a:xfrm>
            <a:off x="311700" y="1688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What’s an infographic and how do I use it? </a:t>
            </a:r>
            <a:endParaRPr b="1">
              <a:solidFill>
                <a:srgbClr val="1F3A93"/>
              </a:solidFill>
              <a:latin typeface="Roboto Condensed"/>
              <a:ea typeface="Roboto Condensed"/>
              <a:cs typeface="Roboto Condensed"/>
              <a:sym typeface="Roboto Condensed"/>
            </a:endParaRPr>
          </a:p>
        </p:txBody>
      </p:sp>
      <p:pic>
        <p:nvPicPr>
          <p:cNvPr id="194" name="Google Shape;194;p32"/>
          <p:cNvPicPr preferRelativeResize="0"/>
          <p:nvPr/>
        </p:nvPicPr>
        <p:blipFill>
          <a:blip r:embed="rId3">
            <a:alphaModFix/>
          </a:blip>
          <a:stretch>
            <a:fillRect/>
          </a:stretch>
        </p:blipFill>
        <p:spPr>
          <a:xfrm>
            <a:off x="849300" y="969925"/>
            <a:ext cx="4248751" cy="3999499"/>
          </a:xfrm>
          <a:prstGeom prst="rect">
            <a:avLst/>
          </a:prstGeom>
          <a:noFill/>
          <a:ln cap="flat" cmpd="sng" w="38100">
            <a:solidFill>
              <a:srgbClr val="00B2A9"/>
            </a:solidFill>
            <a:prstDash val="solid"/>
            <a:round/>
            <a:headEnd len="sm" w="sm" type="none"/>
            <a:tailEnd len="sm" w="sm" type="none"/>
          </a:ln>
        </p:spPr>
      </p:pic>
      <p:sp>
        <p:nvSpPr>
          <p:cNvPr id="195" name="Google Shape;195;p32"/>
          <p:cNvSpPr txBox="1"/>
          <p:nvPr>
            <p:ph idx="1" type="body"/>
          </p:nvPr>
        </p:nvSpPr>
        <p:spPr>
          <a:xfrm rot="1414973">
            <a:off x="5790716" y="1574615"/>
            <a:ext cx="2032118" cy="47102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sz="1200">
                <a:solidFill>
                  <a:srgbClr val="1F3A93"/>
                </a:solidFill>
                <a:latin typeface="Roboto"/>
                <a:ea typeface="Roboto"/>
                <a:cs typeface="Roboto"/>
                <a:sym typeface="Roboto"/>
              </a:rPr>
              <a:t>With the information </a:t>
            </a:r>
            <a:r>
              <a:rPr b="1" lang="en" sz="1200">
                <a:solidFill>
                  <a:srgbClr val="1F3A93"/>
                </a:solidFill>
                <a:latin typeface="Roboto"/>
                <a:ea typeface="Roboto"/>
                <a:cs typeface="Roboto"/>
                <a:sym typeface="Roboto"/>
              </a:rPr>
              <a:t>presented</a:t>
            </a:r>
            <a:r>
              <a:rPr b="1" lang="en" sz="1200">
                <a:solidFill>
                  <a:srgbClr val="1F3A93"/>
                </a:solidFill>
                <a:latin typeface="Roboto"/>
                <a:ea typeface="Roboto"/>
                <a:cs typeface="Roboto"/>
                <a:sym typeface="Roboto"/>
              </a:rPr>
              <a:t> in this infographic, determine at what point video games can be </a:t>
            </a:r>
            <a:r>
              <a:rPr b="1" lang="en" sz="1200">
                <a:solidFill>
                  <a:srgbClr val="1F3A93"/>
                </a:solidFill>
                <a:latin typeface="Roboto"/>
                <a:ea typeface="Roboto"/>
                <a:cs typeface="Roboto"/>
                <a:sym typeface="Roboto"/>
              </a:rPr>
              <a:t>positive</a:t>
            </a:r>
            <a:r>
              <a:rPr b="1" lang="en" sz="1200">
                <a:solidFill>
                  <a:srgbClr val="1F3A93"/>
                </a:solidFill>
                <a:latin typeface="Roboto"/>
                <a:ea typeface="Roboto"/>
                <a:cs typeface="Roboto"/>
                <a:sym typeface="Roboto"/>
              </a:rPr>
              <a:t>. </a:t>
            </a:r>
            <a:endParaRPr b="1" sz="1200">
              <a:solidFill>
                <a:srgbClr val="1F3A93"/>
              </a:solidFill>
              <a:latin typeface="Roboto"/>
              <a:ea typeface="Roboto"/>
              <a:cs typeface="Roboto"/>
              <a:sym typeface="Roboto"/>
            </a:endParaRPr>
          </a:p>
        </p:txBody>
      </p:sp>
      <p:grpSp>
        <p:nvGrpSpPr>
          <p:cNvPr id="196" name="Google Shape;196;p32"/>
          <p:cNvGrpSpPr/>
          <p:nvPr/>
        </p:nvGrpSpPr>
        <p:grpSpPr>
          <a:xfrm flipH="1" rot="-2537522">
            <a:off x="5274731" y="2256554"/>
            <a:ext cx="893797" cy="610719"/>
            <a:chOff x="3104742" y="3437775"/>
            <a:chExt cx="1575700" cy="1076781"/>
          </a:xfrm>
        </p:grpSpPr>
        <p:sp>
          <p:nvSpPr>
            <p:cNvPr id="197" name="Google Shape;197;p32"/>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98" name="Google Shape;198;p32"/>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99" name="Google Shape;199;p32"/>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00" name="Google Shape;200;p32"/>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01" name="Google Shape;201;p32"/>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02" name="Google Shape;202;p32"/>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03" name="Google Shape;203;p32"/>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04" name="Google Shape;204;p32"/>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05" name="Google Shape;205;p32"/>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06" name="Google Shape;206;p32"/>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cxnSp>
        <p:nvCxnSpPr>
          <p:cNvPr id="207" name="Google Shape;207;p32"/>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